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81" r:id="rId4"/>
    <p:sldId id="282" r:id="rId5"/>
    <p:sldId id="283" r:id="rId6"/>
    <p:sldId id="28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F6F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VY_32_INOVACE_18_Rozmanitost přírody-společenstvo polí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VY_32_INOVACE_18_Rozmanitost přírody-společenstvo polí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roptev_poln%C3%AD" TargetMode="External"/><Relationship Id="rId2" Type="http://schemas.openxmlformats.org/officeDocument/2006/relationships/hyperlink" Target="http://cs.wikipedia.org/wiki/Ba%C5%BEant_obecn%C3%BD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://cs.wikipedia.org/wiki/K%C5%99e%C4%8Dek_poln%C3%AD" TargetMode="External"/><Relationship Id="rId4" Type="http://schemas.openxmlformats.org/officeDocument/2006/relationships/hyperlink" Target="http://cs.wikipedia.org/wiki/Hrabo%C5%A1_poln%C3%A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Mandelinka_bramborov%C3%A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64129353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Polní živočichové.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15.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na poli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tu hlavně </a:t>
            </a:r>
          </a:p>
          <a:p>
            <a:r>
              <a:rPr lang="cs-CZ" dirty="0"/>
              <a:t> </a:t>
            </a:r>
            <a:r>
              <a:rPr lang="cs-CZ" dirty="0" smtClean="0"/>
              <a:t>            a různé druhy hmyzu.</a:t>
            </a:r>
          </a:p>
          <a:p>
            <a:r>
              <a:rPr lang="cs-CZ" dirty="0" smtClean="0">
                <a:hlinkClick r:id="rId2"/>
              </a:rPr>
              <a:t>http://cs.wikipedia.org/wiki/Ba%C5%BEant_obecn%C3%BD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http://cs.wikipedia.org/wiki/Koroptev_poln%C3%AD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http://cs.wikipedia.org/wiki/Hrabo%C5%A1_poln%C3%AD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http://cs.wikipedia.org/wiki/K%C5%99e%C4%8Dek_poln%C3%AD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771800" y="1976660"/>
            <a:ext cx="1296144" cy="301752"/>
          </a:xfrm>
          <a:prstGeom prst="flowChartTerminator">
            <a:avLst/>
          </a:prstGeom>
          <a:solidFill>
            <a:srgbClr val="C0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bažanti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330824" y="1976660"/>
            <a:ext cx="1249288" cy="301752"/>
          </a:xfrm>
          <a:prstGeom prst="flowChartTerminator">
            <a:avLst/>
          </a:prstGeom>
          <a:solidFill>
            <a:srgbClr val="7030A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koroptve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868144" y="1976660"/>
            <a:ext cx="914400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zajíci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6909036" y="1976660"/>
            <a:ext cx="1224136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hraboši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849288" y="2492896"/>
            <a:ext cx="914400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křečci</a:t>
            </a:r>
            <a:endParaRPr lang="cs-CZ" dirty="0"/>
          </a:p>
        </p:txBody>
      </p:sp>
      <p:pic>
        <p:nvPicPr>
          <p:cNvPr id="1027" name="Picture 3" descr="C:\Users\ucitel\AppData\Local\Microsoft\Windows\Temporary Internet Files\Content.IE5\KKG2NL49\MP9004066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94648"/>
            <a:ext cx="2808312" cy="3467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055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Bažant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Samec má delší ocasní pera a je                   než samice. </a:t>
            </a:r>
          </a:p>
          <a:p>
            <a:r>
              <a:rPr lang="cs-CZ" dirty="0" smtClean="0"/>
              <a:t>Živí se hmyzem a červy, je to </a:t>
            </a:r>
          </a:p>
          <a:p>
            <a:r>
              <a:rPr lang="cs-CZ" dirty="0" smtClean="0"/>
              <a:t>Žije u nás celý rok, je to pták</a:t>
            </a:r>
          </a:p>
          <a:p>
            <a:r>
              <a:rPr lang="cs-CZ" dirty="0" smtClean="0"/>
              <a:t>Na jaře sedí samice na vejcích – z nich se vylíhnou</a:t>
            </a:r>
          </a:p>
          <a:p>
            <a:r>
              <a:rPr lang="cs-CZ" dirty="0"/>
              <a:t> </a:t>
            </a:r>
            <a:r>
              <a:rPr lang="cs-CZ" dirty="0" smtClean="0"/>
              <a:t>            a ta si sama hned hledají potravu. </a:t>
            </a:r>
            <a:endParaRPr lang="cs-CZ" dirty="0"/>
          </a:p>
          <a:p>
            <a:r>
              <a:rPr lang="cs-CZ" dirty="0" smtClean="0"/>
              <a:t>Bažant je pták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220432" y="2065140"/>
            <a:ext cx="1440160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arevnější       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5026112" y="2442276"/>
            <a:ext cx="1490104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šežravec.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026112" y="2990852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tálý.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908008" y="3991344"/>
            <a:ext cx="914400" cy="301752"/>
          </a:xfrm>
          <a:prstGeom prst="flowChartTerminator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kuřata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2976400" y="4376132"/>
            <a:ext cx="1523592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ekrmivý.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KKG2NL49\MP9004465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648" y="4302584"/>
            <a:ext cx="3069736" cy="215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9533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Zajíc polní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Žije na                 mezích a při okraji lesů.</a:t>
            </a:r>
          </a:p>
          <a:p>
            <a:r>
              <a:rPr lang="cs-CZ" dirty="0" smtClean="0"/>
              <a:t>Jako pelech mu </a:t>
            </a:r>
            <a:r>
              <a:rPr lang="cs-CZ" dirty="0" smtClean="0"/>
              <a:t>slouží </a:t>
            </a:r>
            <a:r>
              <a:rPr lang="cs-CZ" dirty="0" smtClean="0"/>
              <a:t>mělké vyhloubené </a:t>
            </a:r>
          </a:p>
          <a:p>
            <a:r>
              <a:rPr lang="cs-CZ" dirty="0" smtClean="0"/>
              <a:t>Samice rodí                    do roka mláďata.</a:t>
            </a:r>
          </a:p>
          <a:p>
            <a:r>
              <a:rPr lang="cs-CZ" dirty="0" smtClean="0"/>
              <a:t>Zajíc je                     Živí se zelenými částmi </a:t>
            </a:r>
            <a:r>
              <a:rPr lang="cs-CZ" dirty="0"/>
              <a:t> </a:t>
            </a:r>
            <a:r>
              <a:rPr lang="cs-CZ" dirty="0" smtClean="0"/>
              <a:t>            a zeleninou, v zimě okusuje větvičky               a               i </a:t>
            </a:r>
          </a:p>
          <a:p>
            <a:endParaRPr lang="cs-CZ" dirty="0"/>
          </a:p>
          <a:p>
            <a:r>
              <a:rPr lang="cs-CZ" dirty="0" smtClean="0"/>
              <a:t>Jeho nepřáteli jsou                             a</a:t>
            </a:r>
          </a:p>
          <a:p>
            <a:r>
              <a:rPr lang="cs-CZ" dirty="0" smtClean="0"/>
              <a:t>Před nebezpečím se zachraňuje rychlým               a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dokáže běžet rychlostí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1907704" y="2053988"/>
            <a:ext cx="1152128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olích,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751428" y="2486036"/>
            <a:ext cx="914400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amky.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699792" y="3024384"/>
            <a:ext cx="1368152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několikrát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1931132" y="3476996"/>
            <a:ext cx="1537320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ýložravec.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6876256" y="3470144"/>
            <a:ext cx="914400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rostlin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796136" y="3926196"/>
            <a:ext cx="1080120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stromů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7333456" y="3862560"/>
            <a:ext cx="914400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keřů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899592" y="4227948"/>
            <a:ext cx="1728192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ůru stromů.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3481036" y="4843188"/>
            <a:ext cx="914400" cy="301752"/>
          </a:xfrm>
          <a:prstGeom prst="flowChartTerminator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išky,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4546848" y="4653136"/>
            <a:ext cx="1249288" cy="491804"/>
          </a:xfrm>
          <a:prstGeom prst="flowChartTermina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raví ptáci</a:t>
            </a:r>
            <a:endParaRPr lang="cs-CZ" dirty="0"/>
          </a:p>
        </p:txBody>
      </p:sp>
      <p:sp>
        <p:nvSpPr>
          <p:cNvPr id="14" name="Vývojový diagram: ukončení 13"/>
          <p:cNvSpPr/>
          <p:nvPr/>
        </p:nvSpPr>
        <p:spPr>
          <a:xfrm>
            <a:off x="6181524" y="4653136"/>
            <a:ext cx="1151932" cy="491804"/>
          </a:xfrm>
          <a:prstGeom prst="flowChartTerminator">
            <a:avLst/>
          </a:prstGeom>
          <a:solidFill>
            <a:srgbClr val="C0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oulaví psi.</a:t>
            </a:r>
            <a:endParaRPr lang="cs-CZ" dirty="0"/>
          </a:p>
        </p:txBody>
      </p:sp>
      <p:sp>
        <p:nvSpPr>
          <p:cNvPr id="15" name="Vývojový diagram: ukončení 14"/>
          <p:cNvSpPr/>
          <p:nvPr/>
        </p:nvSpPr>
        <p:spPr>
          <a:xfrm>
            <a:off x="6588224" y="5304224"/>
            <a:ext cx="1080120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během</a:t>
            </a:r>
            <a:endParaRPr lang="cs-CZ" dirty="0"/>
          </a:p>
        </p:txBody>
      </p:sp>
      <p:sp>
        <p:nvSpPr>
          <p:cNvPr id="16" name="Vývojový diagram: ukončení 15"/>
          <p:cNvSpPr/>
          <p:nvPr/>
        </p:nvSpPr>
        <p:spPr>
          <a:xfrm>
            <a:off x="899592" y="5719504"/>
            <a:ext cx="1728192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ličkováním,</a:t>
            </a:r>
            <a:endParaRPr lang="cs-CZ" dirty="0"/>
          </a:p>
        </p:txBody>
      </p:sp>
      <p:sp>
        <p:nvSpPr>
          <p:cNvPr id="17" name="Vývojový diagram: ukončení 16"/>
          <p:cNvSpPr/>
          <p:nvPr/>
        </p:nvSpPr>
        <p:spPr>
          <a:xfrm>
            <a:off x="5961856" y="5719504"/>
            <a:ext cx="199452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 km v hodině.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7NXM7YHA\MP9004465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92" y="1092752"/>
            <a:ext cx="1969466" cy="1141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687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 na poli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Najdeme mezi ním i škůdce, např.</a:t>
            </a:r>
          </a:p>
          <a:p>
            <a:r>
              <a:rPr lang="cs-CZ" dirty="0" smtClean="0"/>
              <a:t>Je to nevelký              s nápadným</a:t>
            </a:r>
          </a:p>
          <a:p>
            <a:r>
              <a:rPr lang="cs-CZ" dirty="0" smtClean="0"/>
              <a:t>Jeho larvy požírají</a:t>
            </a:r>
          </a:p>
          <a:p>
            <a:r>
              <a:rPr lang="cs-CZ" dirty="0" smtClean="0"/>
              <a:t>Přirození nepřátelé těchto škůdců jsou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r>
              <a:rPr lang="cs-CZ" dirty="0" smtClean="0">
                <a:hlinkClick r:id="rId2"/>
              </a:rPr>
              <a:t>http://cs.wikipedia.org/wiki/Mandelinka_bramborov%C3%A1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810584" y="1951718"/>
            <a:ext cx="1785752" cy="454540"/>
          </a:xfrm>
          <a:prstGeom prst="flowChartTerminator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andelinku bramborovou.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771800" y="2550432"/>
            <a:ext cx="914400" cy="301752"/>
          </a:xfrm>
          <a:prstGeom prst="flowChartTerminator">
            <a:avLst/>
          </a:prstGeom>
          <a:solidFill>
            <a:srgbClr val="C0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brouk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580112" y="2550432"/>
            <a:ext cx="1512168" cy="301752"/>
          </a:xfrm>
          <a:prstGeom prst="flowChartTerminator">
            <a:avLst/>
          </a:prstGeom>
          <a:solidFill>
            <a:srgbClr val="C0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barvením.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491880" y="2990096"/>
            <a:ext cx="2232248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ramborovou nať.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474264" y="3460988"/>
            <a:ext cx="1122072" cy="301752"/>
          </a:xfrm>
          <a:prstGeom prst="flowChartTerminator">
            <a:avLst/>
          </a:prstGeom>
          <a:solidFill>
            <a:srgbClr val="7030A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bažanti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1259632" y="3854368"/>
            <a:ext cx="1368152" cy="440624"/>
          </a:xfrm>
          <a:prstGeom prst="flowChartTerminator">
            <a:avLst/>
          </a:prstGeom>
          <a:solidFill>
            <a:srgbClr val="7030A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koroptve</a:t>
            </a:r>
            <a:endParaRPr lang="cs-CZ" dirty="0"/>
          </a:p>
        </p:txBody>
      </p:sp>
      <p:pic>
        <p:nvPicPr>
          <p:cNvPr id="4099" name="Picture 3" descr="C:\Users\ucitel\AppData\Local\Microsoft\Windows\Temporary Internet Files\Content.IE5\NNHEFJSI\MP9001779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904" y="4797152"/>
            <a:ext cx="3657600" cy="184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Vývojový diagram: ukončení 10"/>
          <p:cNvSpPr/>
          <p:nvPr/>
        </p:nvSpPr>
        <p:spPr>
          <a:xfrm>
            <a:off x="3059832" y="3854368"/>
            <a:ext cx="1872208" cy="579496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třevlík měděný.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6154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1826</TotalTime>
  <Words>273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Živočichové na poli</vt:lpstr>
      <vt:lpstr>Bažant obecný</vt:lpstr>
      <vt:lpstr>Zajíc polní</vt:lpstr>
      <vt:lpstr>Hmyz na poli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Eva Vysoudilová</cp:lastModifiedBy>
  <cp:revision>200</cp:revision>
  <dcterms:created xsi:type="dcterms:W3CDTF">2011-06-20T10:40:08Z</dcterms:created>
  <dcterms:modified xsi:type="dcterms:W3CDTF">2013-03-23T18:49:10Z</dcterms:modified>
</cp:coreProperties>
</file>