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VY_32_INOVACE_16_13 Souhlásky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</a:t>
          </a:r>
          <a:r>
            <a:rPr lang="cs-CZ" sz="2000" smtClean="0"/>
            <a:t>.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CC1F300-460C-45C8-BBBF-C51C01C9F18F}" type="presOf" srcId="{4C35D32F-0EAB-4CD7-82EE-45574DC2A586}" destId="{8BEBB6EC-1DAA-4CAC-8A25-BC0FCBD5DBD5}" srcOrd="0" destOrd="0" presId="urn:microsoft.com/office/officeart/2005/8/layout/target3"/>
    <dgm:cxn modelId="{193BEF30-1DB0-4917-B52E-9EF30783958A}" type="presOf" srcId="{B651F6E3-6281-48DB-9319-2AEAFDAE7572}" destId="{619D679B-A015-4ECF-8348-D1034C574F40}" srcOrd="0" destOrd="0" presId="urn:microsoft.com/office/officeart/2005/8/layout/target3"/>
    <dgm:cxn modelId="{DD2E12D9-1D16-47A2-A532-D9E183A0B1C9}" type="presOf" srcId="{D1B46980-6531-4606-95E6-44980827E919}" destId="{2BE915AB-18AA-4053-B92C-3BFC9ED204BB}" srcOrd="1" destOrd="0" presId="urn:microsoft.com/office/officeart/2005/8/layout/target3"/>
    <dgm:cxn modelId="{DA0C90E9-CA6C-4459-B150-B215CB19D94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0646390-8F8C-48B9-BF8D-BE691E2A5CF3}" type="presOf" srcId="{D8197B8C-B260-4A16-BDF4-0947B075E274}" destId="{5A5FFA88-C948-4069-8E93-59FA12366E83}" srcOrd="1" destOrd="0" presId="urn:microsoft.com/office/officeart/2005/8/layout/target3"/>
    <dgm:cxn modelId="{821943AE-0F1B-4241-970D-C70BF43E1CC7}" type="presOf" srcId="{D8197B8C-B260-4A16-BDF4-0947B075E274}" destId="{25B08C86-7E15-44DC-BE7F-FFB55DD49D12}" srcOrd="0" destOrd="0" presId="urn:microsoft.com/office/officeart/2005/8/layout/target3"/>
    <dgm:cxn modelId="{BCAE3F5C-EA3F-4B5D-A4CA-365DB5F3C9A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77E24F-39FA-4114-A00C-758B866F2DA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5FDC061-C42C-4832-8E44-A17E4B3DE7E1}" type="presOf" srcId="{D1D4F407-5343-4D3F-B5B9-D407B03CAEB4}" destId="{D005CE8C-CC26-4C3E-AC11-E15060ECD759}" srcOrd="0" destOrd="0" presId="urn:microsoft.com/office/officeart/2005/8/layout/target3"/>
    <dgm:cxn modelId="{AB7E7443-AA74-4F6F-B091-386B677BB39C}" type="presOf" srcId="{D1D4F407-5343-4D3F-B5B9-D407B03CAEB4}" destId="{AED2198E-93D5-4001-81B4-73124B309672}" srcOrd="1" destOrd="0" presId="urn:microsoft.com/office/officeart/2005/8/layout/target3"/>
    <dgm:cxn modelId="{87DE6C3D-5B90-4B68-A8FE-9433B30E2D4D}" type="presOf" srcId="{757F3AB3-0718-4624-B441-E567A8F0AB56}" destId="{333A1088-737F-45CB-B68E-254E46348037}" srcOrd="0" destOrd="0" presId="urn:microsoft.com/office/officeart/2005/8/layout/target3"/>
    <dgm:cxn modelId="{27B0A092-9A64-444F-9DFC-C9F73402B2F3}" type="presParOf" srcId="{333A1088-737F-45CB-B68E-254E46348037}" destId="{F5ABB229-8D3B-4694-996A-96F23CF14429}" srcOrd="0" destOrd="0" presId="urn:microsoft.com/office/officeart/2005/8/layout/target3"/>
    <dgm:cxn modelId="{B9473750-C3BF-40BC-B21F-CE7F1E602675}" type="presParOf" srcId="{333A1088-737F-45CB-B68E-254E46348037}" destId="{F41139FD-01EE-4571-8B17-4FB00FC51163}" srcOrd="1" destOrd="0" presId="urn:microsoft.com/office/officeart/2005/8/layout/target3"/>
    <dgm:cxn modelId="{C4EC0E17-6012-4DCA-8F04-2624A1C3345B}" type="presParOf" srcId="{333A1088-737F-45CB-B68E-254E46348037}" destId="{D005CE8C-CC26-4C3E-AC11-E15060ECD759}" srcOrd="2" destOrd="0" presId="urn:microsoft.com/office/officeart/2005/8/layout/target3"/>
    <dgm:cxn modelId="{27E02878-7B0B-49FD-BF6F-02FDB72EDF8E}" type="presParOf" srcId="{333A1088-737F-45CB-B68E-254E46348037}" destId="{2C702D82-9B77-49B7-9568-BB8EB47C3372}" srcOrd="3" destOrd="0" presId="urn:microsoft.com/office/officeart/2005/8/layout/target3"/>
    <dgm:cxn modelId="{3FD8F2B9-3585-4245-98FC-29A639DB975A}" type="presParOf" srcId="{333A1088-737F-45CB-B68E-254E46348037}" destId="{A52A0455-90FF-4808-ABD0-F02540D31D5A}" srcOrd="4" destOrd="0" presId="urn:microsoft.com/office/officeart/2005/8/layout/target3"/>
    <dgm:cxn modelId="{7737C90F-EA06-4225-A991-7F8359420C8A}" type="presParOf" srcId="{333A1088-737F-45CB-B68E-254E46348037}" destId="{6140AFEC-043D-4C43-A2F9-D0F5331DF3A3}" srcOrd="5" destOrd="0" presId="urn:microsoft.com/office/officeart/2005/8/layout/target3"/>
    <dgm:cxn modelId="{F5E9866A-9068-4609-B885-CABCAC4ACEFF}" type="presParOf" srcId="{333A1088-737F-45CB-B68E-254E46348037}" destId="{9358AC05-5D7D-4327-9F80-1AD486AEA664}" srcOrd="6" destOrd="0" presId="urn:microsoft.com/office/officeart/2005/8/layout/target3"/>
    <dgm:cxn modelId="{B6FBE582-1B8F-4E26-B8D0-ADF82978832B}" type="presParOf" srcId="{333A1088-737F-45CB-B68E-254E46348037}" destId="{313FC574-E1CD-4FB4-B054-0B805CE0447D}" srcOrd="7" destOrd="0" presId="urn:microsoft.com/office/officeart/2005/8/layout/target3"/>
    <dgm:cxn modelId="{3F460C61-2933-43BF-8E18-D01F6B520077}" type="presParOf" srcId="{333A1088-737F-45CB-B68E-254E46348037}" destId="{619D679B-A015-4ECF-8348-D1034C574F40}" srcOrd="8" destOrd="0" presId="urn:microsoft.com/office/officeart/2005/8/layout/target3"/>
    <dgm:cxn modelId="{24DD0620-7148-405B-B164-33D7A2E73C47}" type="presParOf" srcId="{333A1088-737F-45CB-B68E-254E46348037}" destId="{322283A8-4A27-4CDA-BAE3-F381106A9174}" srcOrd="9" destOrd="0" presId="urn:microsoft.com/office/officeart/2005/8/layout/target3"/>
    <dgm:cxn modelId="{0625E009-769E-41E0-81A0-AF7954C1CA69}" type="presParOf" srcId="{333A1088-737F-45CB-B68E-254E46348037}" destId="{FFC9F71D-1B4F-4AD9-A4A6-86ADEFC8AF5C}" srcOrd="10" destOrd="0" presId="urn:microsoft.com/office/officeart/2005/8/layout/target3"/>
    <dgm:cxn modelId="{4C025378-88B6-47B0-A29B-D71FEA0D974C}" type="presParOf" srcId="{333A1088-737F-45CB-B68E-254E46348037}" destId="{25B08C86-7E15-44DC-BE7F-FFB55DD49D12}" srcOrd="11" destOrd="0" presId="urn:microsoft.com/office/officeart/2005/8/layout/target3"/>
    <dgm:cxn modelId="{D37AB249-5ACF-4878-AFAF-C193B26F4CB9}" type="presParOf" srcId="{333A1088-737F-45CB-B68E-254E46348037}" destId="{76644BE8-9D7C-4C09-B250-3D10AF48CBB7}" srcOrd="12" destOrd="0" presId="urn:microsoft.com/office/officeart/2005/8/layout/target3"/>
    <dgm:cxn modelId="{9600B2E9-1F9D-430A-BE2A-78A14028605D}" type="presParOf" srcId="{333A1088-737F-45CB-B68E-254E46348037}" destId="{EE85B701-7295-41C0-BA7A-34D3756A2AE6}" srcOrd="13" destOrd="0" presId="urn:microsoft.com/office/officeart/2005/8/layout/target3"/>
    <dgm:cxn modelId="{339645A0-11E1-45A2-BF3C-947C235B359F}" type="presParOf" srcId="{333A1088-737F-45CB-B68E-254E46348037}" destId="{8BEBB6EC-1DAA-4CAC-8A25-BC0FCBD5DBD5}" srcOrd="14" destOrd="0" presId="urn:microsoft.com/office/officeart/2005/8/layout/target3"/>
    <dgm:cxn modelId="{8641C2EE-9FAC-4265-9339-3C18F2D51CF2}" type="presParOf" srcId="{333A1088-737F-45CB-B68E-254E46348037}" destId="{AED2198E-93D5-4001-81B4-73124B309672}" srcOrd="15" destOrd="0" presId="urn:microsoft.com/office/officeart/2005/8/layout/target3"/>
    <dgm:cxn modelId="{BA4096A5-442B-4EDC-A5FE-0F5F886A64D7}" type="presParOf" srcId="{333A1088-737F-45CB-B68E-254E46348037}" destId="{2BE915AB-18AA-4053-B92C-3BFC9ED204BB}" srcOrd="16" destOrd="0" presId="urn:microsoft.com/office/officeart/2005/8/layout/target3"/>
    <dgm:cxn modelId="{5F541593-ECE1-4041-89DB-9E528513CC5C}" type="presParOf" srcId="{333A1088-737F-45CB-B68E-254E46348037}" destId="{6BB5E863-4638-4E1D-BFDE-399D028AC4ED}" srcOrd="17" destOrd="0" presId="urn:microsoft.com/office/officeart/2005/8/layout/target3"/>
    <dgm:cxn modelId="{ED1902E8-B101-4930-A295-E416B1C93E10}" type="presParOf" srcId="{333A1088-737F-45CB-B68E-254E46348037}" destId="{5A5FFA88-C948-4069-8E93-59FA12366E83}" srcOrd="18" destOrd="0" presId="urn:microsoft.com/office/officeart/2005/8/layout/target3"/>
    <dgm:cxn modelId="{527378DA-221D-4C2D-8E5D-CC593979C6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VY_32_INOVACE_16_13 Souhlásky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</a:t>
          </a:r>
          <a:r>
            <a:rPr lang="cs-CZ" sz="2000" kern="1200" smtClean="0"/>
            <a:t>. 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6C6B5-A9AC-4BCA-A3F4-225F7038EE15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8F9ABE-B7EA-4484-AB98-B8584B2BEE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4351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311437461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419031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Prezentace je určena pro žáky  2. ročníku. Žáci jsou nejprve seznámeni s učivem o souhláskách. Potom si na pracovních listech procvičují zařazování souhlásek k jednotlivým druhům a uvědomí si psaní i/y po měkkých a tvrdých souhláskách.  Učební materiál je určen pro práci na interaktivní tabuli . Pracovní listy lze vytisknout a použít k </a:t>
            </a:r>
            <a:r>
              <a:rPr lang="cs-CZ" smtClean="0"/>
              <a:t>samostatnému </a:t>
            </a:r>
            <a:r>
              <a:rPr lang="cs-CZ" smtClean="0"/>
              <a:t>procvičování.</a:t>
            </a:r>
            <a:endParaRPr lang="cs-CZ" dirty="0" smtClean="0"/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souhlásky měkké, tvrdé, obojetné, psaní i/y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souhlásky tvrdé, měkké, obojetné                                   Druh učebního materiálu: 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833713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50770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* netvoří samy slabiku</a:t>
            </a:r>
          </a:p>
          <a:p>
            <a:r>
              <a:rPr lang="cs-CZ" dirty="0" smtClean="0"/>
              <a:t>* nemůžeme zazpívat</a:t>
            </a:r>
          </a:p>
          <a:p>
            <a:r>
              <a:rPr lang="cs-CZ" dirty="0" smtClean="0"/>
              <a:t>* označujeme je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Např.:  s k l e / n i / c e</a:t>
            </a:r>
          </a:p>
          <a:p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err="1" smtClean="0"/>
              <a:t>xxx</a:t>
            </a:r>
            <a:r>
              <a:rPr lang="cs-CZ" dirty="0" smtClean="0"/>
              <a:t>        x      </a:t>
            </a:r>
            <a:r>
              <a:rPr lang="cs-CZ" dirty="0" err="1" smtClean="0"/>
              <a:t>x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8089033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Tvrdé</a:t>
            </a:r>
            <a:r>
              <a:rPr lang="cs-CZ" dirty="0" smtClean="0"/>
              <a:t> – píšeme po nich vždy </a:t>
            </a:r>
            <a:r>
              <a:rPr lang="cs-CZ" u="sng" dirty="0" smtClean="0">
                <a:solidFill>
                  <a:srgbClr val="FF0000"/>
                </a:solidFill>
              </a:rPr>
              <a:t>y/ý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h, ch, k, r, d, t, 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ry</a:t>
            </a:r>
            <a:r>
              <a:rPr lang="cs-CZ" dirty="0" smtClean="0"/>
              <a:t>ba, no</a:t>
            </a:r>
            <a:r>
              <a:rPr lang="cs-CZ" dirty="0" smtClean="0">
                <a:solidFill>
                  <a:srgbClr val="FF0000"/>
                </a:solidFill>
              </a:rPr>
              <a:t>hy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chy</a:t>
            </a:r>
            <a:r>
              <a:rPr lang="cs-CZ" dirty="0" smtClean="0"/>
              <a:t>bí, </a:t>
            </a:r>
            <a:r>
              <a:rPr lang="cs-CZ" dirty="0" smtClean="0">
                <a:solidFill>
                  <a:srgbClr val="FF0000"/>
                </a:solidFill>
              </a:rPr>
              <a:t>ky</a:t>
            </a:r>
            <a:r>
              <a:rPr lang="cs-CZ" dirty="0" smtClean="0"/>
              <a:t>tara, </a:t>
            </a:r>
            <a:r>
              <a:rPr lang="cs-CZ" dirty="0" smtClean="0">
                <a:solidFill>
                  <a:srgbClr val="FF0000"/>
                </a:solidFill>
              </a:rPr>
              <a:t>dý</a:t>
            </a:r>
            <a:r>
              <a:rPr lang="cs-CZ" dirty="0" smtClean="0"/>
              <a:t>ka, </a:t>
            </a:r>
            <a:r>
              <a:rPr lang="cs-CZ" dirty="0" smtClean="0">
                <a:solidFill>
                  <a:srgbClr val="FF0000"/>
                </a:solidFill>
              </a:rPr>
              <a:t>tý</a:t>
            </a:r>
            <a:r>
              <a:rPr lang="cs-CZ" dirty="0" smtClean="0"/>
              <a:t>den, sla</a:t>
            </a:r>
            <a:r>
              <a:rPr lang="cs-CZ" dirty="0" smtClean="0">
                <a:solidFill>
                  <a:srgbClr val="FF0000"/>
                </a:solidFill>
              </a:rPr>
              <a:t>ný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Měkké </a:t>
            </a:r>
            <a:r>
              <a:rPr lang="cs-CZ" dirty="0" smtClean="0"/>
              <a:t>- píšeme po nich vždy </a:t>
            </a:r>
            <a:r>
              <a:rPr lang="cs-CZ" dirty="0" smtClean="0">
                <a:solidFill>
                  <a:srgbClr val="0070C0"/>
                </a:solidFill>
              </a:rPr>
              <a:t>i/í</a:t>
            </a:r>
            <a:endParaRPr lang="cs-CZ" u="sng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           ž, š, č, ř, c, j, ď, ť, ň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ži</a:t>
            </a:r>
            <a:r>
              <a:rPr lang="cs-CZ" dirty="0" smtClean="0"/>
              <a:t>to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smtClean="0"/>
              <a:t>my</a:t>
            </a:r>
            <a:r>
              <a:rPr lang="cs-CZ" dirty="0" smtClean="0">
                <a:solidFill>
                  <a:srgbClr val="0070C0"/>
                </a:solidFill>
              </a:rPr>
              <a:t>ši, </a:t>
            </a:r>
            <a:r>
              <a:rPr lang="cs-CZ" dirty="0" smtClean="0"/>
              <a:t>o</a:t>
            </a:r>
            <a:r>
              <a:rPr lang="cs-CZ" dirty="0" smtClean="0">
                <a:solidFill>
                  <a:srgbClr val="0070C0"/>
                </a:solidFill>
              </a:rPr>
              <a:t>či, ří</a:t>
            </a:r>
            <a:r>
              <a:rPr lang="cs-CZ" dirty="0" smtClean="0"/>
              <a:t>jen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smtClean="0"/>
              <a:t>vl</a:t>
            </a:r>
            <a:r>
              <a:rPr lang="cs-CZ" dirty="0" smtClean="0">
                <a:solidFill>
                  <a:srgbClr val="0070C0"/>
                </a:solidFill>
              </a:rPr>
              <a:t>ci, jí</a:t>
            </a:r>
            <a:r>
              <a:rPr lang="cs-CZ" dirty="0" smtClean="0"/>
              <a:t>t</a:t>
            </a:r>
            <a:r>
              <a:rPr lang="cs-CZ" dirty="0" smtClean="0">
                <a:solidFill>
                  <a:srgbClr val="0070C0"/>
                </a:solidFill>
              </a:rPr>
              <a:t>, dí</a:t>
            </a:r>
            <a:r>
              <a:rPr lang="cs-CZ" dirty="0" smtClean="0"/>
              <a:t>tě</a:t>
            </a:r>
            <a:r>
              <a:rPr lang="cs-CZ" dirty="0" smtClean="0">
                <a:solidFill>
                  <a:srgbClr val="0070C0"/>
                </a:solidFill>
              </a:rPr>
              <a:t>, ti</a:t>
            </a:r>
            <a:r>
              <a:rPr lang="cs-CZ" dirty="0" smtClean="0"/>
              <a:t>ká</a:t>
            </a:r>
            <a:r>
              <a:rPr lang="cs-CZ" dirty="0" smtClean="0">
                <a:solidFill>
                  <a:srgbClr val="0070C0"/>
                </a:solidFill>
              </a:rPr>
              <a:t>, ni</a:t>
            </a:r>
            <a:r>
              <a:rPr lang="cs-CZ" dirty="0" smtClean="0"/>
              <a:t>t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Obojetné</a:t>
            </a:r>
            <a:r>
              <a:rPr lang="cs-CZ" dirty="0" smtClean="0"/>
              <a:t>- píšeme po nich většinou </a:t>
            </a:r>
            <a:r>
              <a:rPr lang="cs-CZ" dirty="0" smtClean="0">
                <a:solidFill>
                  <a:srgbClr val="00B050"/>
                </a:solidFill>
              </a:rPr>
              <a:t>i/í</a:t>
            </a:r>
            <a:r>
              <a:rPr lang="cs-CZ" dirty="0" smtClean="0"/>
              <a:t>, někdy </a:t>
            </a:r>
            <a:r>
              <a:rPr lang="cs-CZ" dirty="0" smtClean="0">
                <a:solidFill>
                  <a:srgbClr val="00B050"/>
                </a:solidFill>
              </a:rPr>
              <a:t>y/ý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budeme se učit vyjmenovaná slova)</a:t>
            </a:r>
          </a:p>
        </p:txBody>
      </p:sp>
    </p:spTree>
    <p:extLst>
      <p:ext uri="{BB962C8B-B14F-4D97-AF65-F5344CB8AC3E}">
        <p14:creationId xmlns="" xmlns:p14="http://schemas.microsoft.com/office/powerpoint/2010/main" val="18216728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 ve slovech souhlásky tvrdé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souhlásky měkké </a:t>
            </a:r>
            <a:r>
              <a:rPr lang="cs-CZ" dirty="0" smtClean="0">
                <a:solidFill>
                  <a:srgbClr val="0070C0"/>
                </a:solidFill>
              </a:rPr>
              <a:t>x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souhlásky obojetné </a:t>
            </a:r>
            <a:r>
              <a:rPr lang="cs-CZ" dirty="0" smtClean="0">
                <a:solidFill>
                  <a:srgbClr val="00B050"/>
                </a:solidFill>
              </a:rPr>
              <a:t>x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Volant, kožich, stůl, šašek, hora, začínat, dřív,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yt, mráz, druhý, skupina, jalovec, ořech, únor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200034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060848"/>
            <a:ext cx="6565344" cy="36038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 které krychle patří slova? Spoj čárou: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-den, koš-k, ch-</a:t>
            </a:r>
            <a:r>
              <a:rPr lang="cs-CZ" dirty="0" err="1" smtClean="0"/>
              <a:t>tá</a:t>
            </a:r>
            <a:r>
              <a:rPr lang="cs-CZ" dirty="0" smtClean="0"/>
              <a:t>, hor-, </a:t>
            </a:r>
            <a:r>
              <a:rPr lang="cs-CZ" dirty="0" err="1" smtClean="0"/>
              <a:t>zaj</a:t>
            </a:r>
            <a:r>
              <a:rPr lang="cs-CZ" dirty="0" smtClean="0"/>
              <a:t>-c, </a:t>
            </a:r>
            <a:r>
              <a:rPr lang="cs-CZ" dirty="0" err="1" smtClean="0"/>
              <a:t>lž</a:t>
            </a:r>
            <a:r>
              <a:rPr lang="cs-CZ" dirty="0" smtClean="0"/>
              <a:t>-</a:t>
            </a:r>
            <a:r>
              <a:rPr lang="cs-CZ" dirty="0" err="1" smtClean="0"/>
              <a:t>ce</a:t>
            </a:r>
            <a:r>
              <a:rPr lang="cs-CZ" dirty="0" smtClean="0"/>
              <a:t>, noh-, č-</a:t>
            </a:r>
            <a:r>
              <a:rPr lang="cs-CZ" dirty="0" err="1" smtClean="0"/>
              <a:t>st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971600" y="3429000"/>
            <a:ext cx="2664296" cy="264143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>
                <a:solidFill>
                  <a:schemeClr val="tx1"/>
                </a:solidFill>
              </a:rPr>
              <a:t>i</a:t>
            </a:r>
            <a:r>
              <a:rPr lang="cs-CZ" sz="2000" dirty="0" err="1" smtClean="0">
                <a:solidFill>
                  <a:schemeClr val="tx1"/>
                </a:solidFill>
              </a:rPr>
              <a:t>,í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5148064" y="3406140"/>
            <a:ext cx="2664296" cy="26642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y</a:t>
            </a:r>
            <a:r>
              <a:rPr lang="cs-CZ" dirty="0" err="1" smtClean="0">
                <a:solidFill>
                  <a:schemeClr val="tx1"/>
                </a:solidFill>
              </a:rPr>
              <a:t>,ý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60663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35</TotalTime>
  <Words>364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Snímek 1</vt:lpstr>
      <vt:lpstr>Anotace </vt:lpstr>
      <vt:lpstr>Souhlásky</vt:lpstr>
      <vt:lpstr>Souhlásky</vt:lpstr>
      <vt:lpstr>Souhlásky dělíme na:</vt:lpstr>
      <vt:lpstr>Pracovní list 1</vt:lpstr>
      <vt:lpstr>Pracovní list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cp:lastModifiedBy>Dum</cp:lastModifiedBy>
  <cp:revision>10</cp:revision>
  <dcterms:modified xsi:type="dcterms:W3CDTF">2013-05-23T11:17:21Z</dcterms:modified>
</cp:coreProperties>
</file>