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62" r:id="rId2"/>
    <p:sldId id="256" r:id="rId3"/>
    <p:sldId id="263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smtClean="0"/>
            <a:t>VY_32_INOVACE_16_14 Tvrdé </a:t>
          </a:r>
          <a:r>
            <a:rPr lang="cs-CZ" sz="2000" baseline="0" dirty="0" smtClean="0"/>
            <a:t>a měkké souhlásky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2. roč</a:t>
          </a:r>
          <a:r>
            <a:rPr lang="cs-CZ" sz="2000" smtClean="0"/>
            <a:t>.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3B5F425-442F-485D-8B0E-2E5DF9982460}" type="presOf" srcId="{D1D4F407-5343-4D3F-B5B9-D407B03CAEB4}" destId="{D005CE8C-CC26-4C3E-AC11-E15060ECD759}" srcOrd="0" destOrd="0" presId="urn:microsoft.com/office/officeart/2005/8/layout/target3"/>
    <dgm:cxn modelId="{4563375F-8FDE-40FD-B696-B17E343D58A0}" type="presOf" srcId="{B651F6E3-6281-48DB-9319-2AEAFDAE7572}" destId="{619D679B-A015-4ECF-8348-D1034C574F40}" srcOrd="0" destOrd="0" presId="urn:microsoft.com/office/officeart/2005/8/layout/target3"/>
    <dgm:cxn modelId="{E2E14EA9-387A-4D6C-B6B4-F17DFCC81081}" type="presOf" srcId="{D8197B8C-B260-4A16-BDF4-0947B075E274}" destId="{5A5FFA88-C948-4069-8E93-59FA12366E83}" srcOrd="1" destOrd="0" presId="urn:microsoft.com/office/officeart/2005/8/layout/target3"/>
    <dgm:cxn modelId="{723CB105-A55E-4D35-969F-E8E86A64F1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A5F76D3-7122-42A7-82BB-30A9E9AF6B3E}" type="presOf" srcId="{4C35D32F-0EAB-4CD7-82EE-45574DC2A586}" destId="{8BEBB6EC-1DAA-4CAC-8A25-BC0FCBD5DBD5}" srcOrd="0" destOrd="0" presId="urn:microsoft.com/office/officeart/2005/8/layout/target3"/>
    <dgm:cxn modelId="{493D22EE-BCDD-43FF-81F2-02700029E3DC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532AB0-B56C-4583-8C15-AF962482E262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E282DEF-D49B-4A9A-88A6-768722B154A0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90579FF-6672-405A-B0A3-48028E389915}" type="presOf" srcId="{D8197B8C-B260-4A16-BDF4-0947B075E274}" destId="{25B08C86-7E15-44DC-BE7F-FFB55DD49D12}" srcOrd="0" destOrd="0" presId="urn:microsoft.com/office/officeart/2005/8/layout/target3"/>
    <dgm:cxn modelId="{821B6B7B-EFC8-4694-B88A-044E059AB74B}" type="presOf" srcId="{D1B46980-6531-4606-95E6-44980827E919}" destId="{6140AFEC-043D-4C43-A2F9-D0F5331DF3A3}" srcOrd="0" destOrd="0" presId="urn:microsoft.com/office/officeart/2005/8/layout/target3"/>
    <dgm:cxn modelId="{15C81F85-A9D8-46A5-990B-ADE7253C97FA}" type="presOf" srcId="{B651F6E3-6281-48DB-9319-2AEAFDAE7572}" destId="{6BB5E863-4638-4E1D-BFDE-399D028AC4ED}" srcOrd="1" destOrd="0" presId="urn:microsoft.com/office/officeart/2005/8/layout/target3"/>
    <dgm:cxn modelId="{490C132D-C50F-40A0-B40B-35C947A5B5C1}" type="presParOf" srcId="{333A1088-737F-45CB-B68E-254E46348037}" destId="{F5ABB229-8D3B-4694-996A-96F23CF14429}" srcOrd="0" destOrd="0" presId="urn:microsoft.com/office/officeart/2005/8/layout/target3"/>
    <dgm:cxn modelId="{F2C86C3F-A5F8-4AA0-AFD3-B10A0E198621}" type="presParOf" srcId="{333A1088-737F-45CB-B68E-254E46348037}" destId="{F41139FD-01EE-4571-8B17-4FB00FC51163}" srcOrd="1" destOrd="0" presId="urn:microsoft.com/office/officeart/2005/8/layout/target3"/>
    <dgm:cxn modelId="{7ABEEFFE-B2AC-41BB-9A85-C17FF31CD9F9}" type="presParOf" srcId="{333A1088-737F-45CB-B68E-254E46348037}" destId="{D005CE8C-CC26-4C3E-AC11-E15060ECD759}" srcOrd="2" destOrd="0" presId="urn:microsoft.com/office/officeart/2005/8/layout/target3"/>
    <dgm:cxn modelId="{36A2D58D-E11E-441A-8C2E-2F2FDEE444E8}" type="presParOf" srcId="{333A1088-737F-45CB-B68E-254E46348037}" destId="{2C702D82-9B77-49B7-9568-BB8EB47C3372}" srcOrd="3" destOrd="0" presId="urn:microsoft.com/office/officeart/2005/8/layout/target3"/>
    <dgm:cxn modelId="{FC941349-8110-4424-8D91-F334223F4909}" type="presParOf" srcId="{333A1088-737F-45CB-B68E-254E46348037}" destId="{A52A0455-90FF-4808-ABD0-F02540D31D5A}" srcOrd="4" destOrd="0" presId="urn:microsoft.com/office/officeart/2005/8/layout/target3"/>
    <dgm:cxn modelId="{AD7F874D-AAA8-4125-AF65-674653C720CC}" type="presParOf" srcId="{333A1088-737F-45CB-B68E-254E46348037}" destId="{6140AFEC-043D-4C43-A2F9-D0F5331DF3A3}" srcOrd="5" destOrd="0" presId="urn:microsoft.com/office/officeart/2005/8/layout/target3"/>
    <dgm:cxn modelId="{43FD00E2-6E4B-49D1-AFA0-903EA3B7F693}" type="presParOf" srcId="{333A1088-737F-45CB-B68E-254E46348037}" destId="{9358AC05-5D7D-4327-9F80-1AD486AEA664}" srcOrd="6" destOrd="0" presId="urn:microsoft.com/office/officeart/2005/8/layout/target3"/>
    <dgm:cxn modelId="{251EB66B-AB96-4F8D-B9F5-4AC3723BA4C1}" type="presParOf" srcId="{333A1088-737F-45CB-B68E-254E46348037}" destId="{313FC574-E1CD-4FB4-B054-0B805CE0447D}" srcOrd="7" destOrd="0" presId="urn:microsoft.com/office/officeart/2005/8/layout/target3"/>
    <dgm:cxn modelId="{710E973A-0BB0-483B-AF1C-B82791F18304}" type="presParOf" srcId="{333A1088-737F-45CB-B68E-254E46348037}" destId="{619D679B-A015-4ECF-8348-D1034C574F40}" srcOrd="8" destOrd="0" presId="urn:microsoft.com/office/officeart/2005/8/layout/target3"/>
    <dgm:cxn modelId="{869600CE-4AA4-40CB-8645-FE4A3CD1BEC5}" type="presParOf" srcId="{333A1088-737F-45CB-B68E-254E46348037}" destId="{322283A8-4A27-4CDA-BAE3-F381106A9174}" srcOrd="9" destOrd="0" presId="urn:microsoft.com/office/officeart/2005/8/layout/target3"/>
    <dgm:cxn modelId="{BE4A7DCE-47F1-4EFA-9A87-05CAA58BF09E}" type="presParOf" srcId="{333A1088-737F-45CB-B68E-254E46348037}" destId="{FFC9F71D-1B4F-4AD9-A4A6-86ADEFC8AF5C}" srcOrd="10" destOrd="0" presId="urn:microsoft.com/office/officeart/2005/8/layout/target3"/>
    <dgm:cxn modelId="{EB9923DE-242C-4410-8EE6-BE1FC8CC78DE}" type="presParOf" srcId="{333A1088-737F-45CB-B68E-254E46348037}" destId="{25B08C86-7E15-44DC-BE7F-FFB55DD49D12}" srcOrd="11" destOrd="0" presId="urn:microsoft.com/office/officeart/2005/8/layout/target3"/>
    <dgm:cxn modelId="{06A2ED65-7AF7-418C-ADAD-9276D257BE23}" type="presParOf" srcId="{333A1088-737F-45CB-B68E-254E46348037}" destId="{76644BE8-9D7C-4C09-B250-3D10AF48CBB7}" srcOrd="12" destOrd="0" presId="urn:microsoft.com/office/officeart/2005/8/layout/target3"/>
    <dgm:cxn modelId="{7F6F8082-F98A-4584-802F-DC690DC798EB}" type="presParOf" srcId="{333A1088-737F-45CB-B68E-254E46348037}" destId="{EE85B701-7295-41C0-BA7A-34D3756A2AE6}" srcOrd="13" destOrd="0" presId="urn:microsoft.com/office/officeart/2005/8/layout/target3"/>
    <dgm:cxn modelId="{53CB3E02-37FB-40E2-B61C-6738071062B3}" type="presParOf" srcId="{333A1088-737F-45CB-B68E-254E46348037}" destId="{8BEBB6EC-1DAA-4CAC-8A25-BC0FCBD5DBD5}" srcOrd="14" destOrd="0" presId="urn:microsoft.com/office/officeart/2005/8/layout/target3"/>
    <dgm:cxn modelId="{98F63076-DDC0-4F16-BF04-18AC784F7FF9}" type="presParOf" srcId="{333A1088-737F-45CB-B68E-254E46348037}" destId="{AED2198E-93D5-4001-81B4-73124B309672}" srcOrd="15" destOrd="0" presId="urn:microsoft.com/office/officeart/2005/8/layout/target3"/>
    <dgm:cxn modelId="{F2CC1BEE-4BDD-4426-981D-8A1669DEEF73}" type="presParOf" srcId="{333A1088-737F-45CB-B68E-254E46348037}" destId="{2BE915AB-18AA-4053-B92C-3BFC9ED204BB}" srcOrd="16" destOrd="0" presId="urn:microsoft.com/office/officeart/2005/8/layout/target3"/>
    <dgm:cxn modelId="{BF4D2FE4-43DF-40FA-B5B6-FF19D1F396C5}" type="presParOf" srcId="{333A1088-737F-45CB-B68E-254E46348037}" destId="{6BB5E863-4638-4E1D-BFDE-399D028AC4ED}" srcOrd="17" destOrd="0" presId="urn:microsoft.com/office/officeart/2005/8/layout/target3"/>
    <dgm:cxn modelId="{8793E617-E28B-41C4-9C94-7EBE08377BE4}" type="presParOf" srcId="{333A1088-737F-45CB-B68E-254E46348037}" destId="{5A5FFA88-C948-4069-8E93-59FA12366E83}" srcOrd="18" destOrd="0" presId="urn:microsoft.com/office/officeart/2005/8/layout/target3"/>
    <dgm:cxn modelId="{825528ED-7229-4452-B885-A2C8336880D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smtClean="0"/>
            <a:t>VY_32_INOVACE_16_14 Tvrdé </a:t>
          </a:r>
          <a:r>
            <a:rPr lang="cs-CZ" sz="2000" kern="1200" baseline="0" dirty="0" smtClean="0"/>
            <a:t>a měkké souhlásky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2. roč</a:t>
          </a:r>
          <a:r>
            <a:rPr lang="cs-CZ" sz="2000" kern="1200" smtClean="0"/>
            <a:t>. 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8FA8D7-9723-4088-9713-077AC7E0A9C3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439671-54F1-4C19-BCDB-7A779DDA37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63994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14824806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28423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Tvrdé   a  měkké souhlásky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8894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Prezentace je určena pro žáky  2. ročníku. Žáci jsou nejprve seznámeni s učivem o souhláskách. Potom si na pracovních listech procvičují zařazování souhlásek k jednotlivým druhům a uvědomí si psaní i/y po měkkých a tvrdých souhláskách.  Učební materiál je určen pro práci na interaktivní tabuli . Pracovní listy lze vytisknout a použít k samostatnému </a:t>
            </a:r>
            <a:r>
              <a:rPr lang="cs-CZ" dirty="0" smtClean="0"/>
              <a:t>procvičování.</a:t>
            </a:r>
            <a:endParaRPr lang="cs-CZ" dirty="0" smtClean="0"/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souhlásky měkké, tvrdé, obojetné, psaní i/y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souhlásky tvrdé, měkké, obojetné                                   Druh učebního materiálu:  prezentace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1015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Zopakuj si druhy souhlásek. Zakroužkuj: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Tvrdé</a:t>
            </a:r>
            <a:r>
              <a:rPr lang="cs-CZ" dirty="0" smtClean="0"/>
              <a:t> souhlásky </a:t>
            </a:r>
            <a:r>
              <a:rPr lang="cs-CZ" dirty="0" smtClean="0">
                <a:solidFill>
                  <a:srgbClr val="FF0000"/>
                </a:solidFill>
              </a:rPr>
              <a:t>červeně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Měkké</a:t>
            </a:r>
            <a:r>
              <a:rPr lang="cs-CZ" dirty="0" smtClean="0"/>
              <a:t> souhlásky </a:t>
            </a:r>
            <a:r>
              <a:rPr lang="cs-CZ" dirty="0" smtClean="0">
                <a:solidFill>
                  <a:srgbClr val="0070C0"/>
                </a:solidFill>
              </a:rPr>
              <a:t>modře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Obojetné</a:t>
            </a:r>
            <a:r>
              <a:rPr lang="cs-CZ" dirty="0" smtClean="0"/>
              <a:t> souhlásky </a:t>
            </a:r>
            <a:r>
              <a:rPr lang="cs-CZ" dirty="0" smtClean="0">
                <a:solidFill>
                  <a:srgbClr val="00B050"/>
                </a:solidFill>
              </a:rPr>
              <a:t>zeleně</a:t>
            </a:r>
          </a:p>
          <a:p>
            <a:r>
              <a:rPr lang="cs-CZ" dirty="0"/>
              <a:t>a</a:t>
            </a:r>
            <a:r>
              <a:rPr lang="cs-CZ" dirty="0" smtClean="0"/>
              <a:t>, b, c, č, d, ď, e, f, h, ch, i, j, k, l, m, n, ň, o, p, r, ř, s, š, t, ť, u, v, z, ž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6043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 </a:t>
            </a:r>
            <a:r>
              <a:rPr lang="cs-CZ" dirty="0" err="1" smtClean="0"/>
              <a:t>i,í</a:t>
            </a:r>
            <a:r>
              <a:rPr lang="cs-CZ" dirty="0" smtClean="0"/>
              <a:t>, y, ý do slov:</a:t>
            </a:r>
          </a:p>
          <a:p>
            <a:endParaRPr lang="cs-CZ" dirty="0"/>
          </a:p>
        </p:txBody>
      </p:sp>
      <p:sp>
        <p:nvSpPr>
          <p:cNvPr id="4" name="Šestnácticípá hvězda 3"/>
          <p:cNvSpPr/>
          <p:nvPr/>
        </p:nvSpPr>
        <p:spPr>
          <a:xfrm>
            <a:off x="611560" y="3068960"/>
            <a:ext cx="1440160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-t-</a:t>
            </a:r>
            <a:r>
              <a:rPr lang="cs-CZ" dirty="0" err="1" smtClean="0"/>
              <a:t>ce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6046432" y="2758088"/>
            <a:ext cx="1549904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t-č-</a:t>
            </a:r>
            <a:r>
              <a:rPr lang="cs-CZ" dirty="0" err="1" smtClean="0"/>
              <a:t>nk</a:t>
            </a:r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6" name="Šestnácticípá hvězda 5"/>
          <p:cNvSpPr/>
          <p:nvPr/>
        </p:nvSpPr>
        <p:spPr>
          <a:xfrm>
            <a:off x="2796952" y="3551312"/>
            <a:ext cx="1490464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-den</a:t>
            </a:r>
            <a:endParaRPr lang="cs-CZ" dirty="0"/>
          </a:p>
        </p:txBody>
      </p:sp>
      <p:sp>
        <p:nvSpPr>
          <p:cNvPr id="7" name="Šestnácticípá hvězda 6"/>
          <p:cNvSpPr/>
          <p:nvPr/>
        </p:nvSpPr>
        <p:spPr>
          <a:xfrm>
            <a:off x="2339752" y="4969736"/>
            <a:ext cx="1452760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h-ba</a:t>
            </a:r>
            <a:endParaRPr lang="cs-CZ" dirty="0"/>
          </a:p>
        </p:txBody>
      </p:sp>
      <p:sp>
        <p:nvSpPr>
          <p:cNvPr id="9" name="Šestnácticípá hvězda 8"/>
          <p:cNvSpPr/>
          <p:nvPr/>
        </p:nvSpPr>
        <p:spPr>
          <a:xfrm>
            <a:off x="2051720" y="2467744"/>
            <a:ext cx="1490464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ž-žala</a:t>
            </a:r>
            <a:endParaRPr lang="cs-CZ" dirty="0"/>
          </a:p>
        </p:txBody>
      </p:sp>
      <p:sp>
        <p:nvSpPr>
          <p:cNvPr id="10" name="Šestnácticípá hvězda 9"/>
          <p:cNvSpPr/>
          <p:nvPr/>
        </p:nvSpPr>
        <p:spPr>
          <a:xfrm>
            <a:off x="3995936" y="5805264"/>
            <a:ext cx="1418456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-</a:t>
            </a:r>
            <a:r>
              <a:rPr lang="cs-CZ" dirty="0" err="1" smtClean="0"/>
              <a:t>vá</a:t>
            </a:r>
            <a:r>
              <a:rPr lang="cs-CZ" dirty="0" smtClean="0"/>
              <a:t> se</a:t>
            </a:r>
            <a:endParaRPr lang="cs-CZ" dirty="0"/>
          </a:p>
        </p:txBody>
      </p:sp>
      <p:sp>
        <p:nvSpPr>
          <p:cNvPr id="11" name="Šestnácticípá hvězda 10"/>
          <p:cNvSpPr/>
          <p:nvPr/>
        </p:nvSpPr>
        <p:spPr>
          <a:xfrm>
            <a:off x="7164288" y="1844824"/>
            <a:ext cx="1346448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oh-</a:t>
            </a:r>
            <a:endParaRPr lang="cs-CZ" dirty="0"/>
          </a:p>
        </p:txBody>
      </p:sp>
      <p:sp>
        <p:nvSpPr>
          <p:cNvPr id="12" name="Šestnácticípá hvězda 11"/>
          <p:cNvSpPr/>
          <p:nvPr/>
        </p:nvSpPr>
        <p:spPr>
          <a:xfrm>
            <a:off x="7380312" y="4102224"/>
            <a:ext cx="1401272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or-</a:t>
            </a:r>
            <a:endParaRPr lang="cs-CZ" dirty="0"/>
          </a:p>
        </p:txBody>
      </p:sp>
      <p:sp>
        <p:nvSpPr>
          <p:cNvPr id="13" name="Šestnácticípá hvězda 12"/>
          <p:cNvSpPr/>
          <p:nvPr/>
        </p:nvSpPr>
        <p:spPr>
          <a:xfrm>
            <a:off x="611560" y="5157192"/>
            <a:ext cx="1224136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č</a:t>
            </a:r>
            <a:r>
              <a:rPr lang="cs-CZ" dirty="0" smtClean="0"/>
              <a:t>t-ř-</a:t>
            </a:r>
            <a:endParaRPr lang="cs-CZ" dirty="0"/>
          </a:p>
        </p:txBody>
      </p:sp>
      <p:sp>
        <p:nvSpPr>
          <p:cNvPr id="14" name="Šestnácticípá hvězda 13"/>
          <p:cNvSpPr/>
          <p:nvPr/>
        </p:nvSpPr>
        <p:spPr>
          <a:xfrm>
            <a:off x="5940152" y="4725144"/>
            <a:ext cx="1346448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oš-k</a:t>
            </a:r>
            <a:endParaRPr lang="cs-CZ" dirty="0"/>
          </a:p>
        </p:txBody>
      </p:sp>
      <p:sp>
        <p:nvSpPr>
          <p:cNvPr id="15" name="Šestnácticípá hvězda 14"/>
          <p:cNvSpPr/>
          <p:nvPr/>
        </p:nvSpPr>
        <p:spPr>
          <a:xfrm>
            <a:off x="4139952" y="2467744"/>
            <a:ext cx="1468760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c-bule</a:t>
            </a:r>
            <a:endParaRPr lang="cs-CZ" dirty="0"/>
          </a:p>
        </p:txBody>
      </p:sp>
      <p:sp>
        <p:nvSpPr>
          <p:cNvPr id="16" name="Šestnácticípá hvězda 15"/>
          <p:cNvSpPr/>
          <p:nvPr/>
        </p:nvSpPr>
        <p:spPr>
          <a:xfrm>
            <a:off x="7020272" y="5601776"/>
            <a:ext cx="1320072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</a:t>
            </a:r>
            <a:r>
              <a:rPr lang="cs-CZ" dirty="0" smtClean="0"/>
              <a:t> vod-</a:t>
            </a:r>
            <a:endParaRPr lang="cs-CZ" dirty="0"/>
          </a:p>
        </p:txBody>
      </p:sp>
      <p:sp>
        <p:nvSpPr>
          <p:cNvPr id="17" name="Šestnácticípá hvězda 16"/>
          <p:cNvSpPr/>
          <p:nvPr/>
        </p:nvSpPr>
        <p:spPr>
          <a:xfrm>
            <a:off x="4694312" y="4144512"/>
            <a:ext cx="1336144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J-</a:t>
            </a:r>
            <a:r>
              <a:rPr lang="cs-CZ" dirty="0" err="1" smtClean="0"/>
              <a:t>tka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1203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Doplň do vět správné slovo z </a:t>
            </a:r>
            <a:r>
              <a:rPr lang="cs-CZ" i="1" u="sng" dirty="0" smtClean="0"/>
              <a:t>nabídky:</a:t>
            </a:r>
          </a:p>
          <a:p>
            <a:r>
              <a:rPr lang="cs-CZ" i="1" dirty="0">
                <a:solidFill>
                  <a:srgbClr val="00B050"/>
                </a:solidFill>
              </a:rPr>
              <a:t>p</a:t>
            </a:r>
            <a:r>
              <a:rPr lang="cs-CZ" i="1" dirty="0" smtClean="0">
                <a:solidFill>
                  <a:srgbClr val="00B050"/>
                </a:solidFill>
              </a:rPr>
              <a:t>lodí, plody, dívá, divá, sloni, slony, tiká, tyká, honí, hony</a:t>
            </a:r>
            <a:endParaRPr lang="cs-CZ" i="1" dirty="0">
              <a:solidFill>
                <a:srgbClr val="00B050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V ZOO jsme viděli  …………. .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Dana běžela jako …………. .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Mladá jabloň už ………….. .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Strejda naší mamince ………… .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Na stolku …………..  </a:t>
            </a:r>
            <a:r>
              <a:rPr lang="cs-CZ" i="1" dirty="0">
                <a:solidFill>
                  <a:schemeClr val="tx1"/>
                </a:solidFill>
              </a:rPr>
              <a:t>b</a:t>
            </a:r>
            <a:r>
              <a:rPr lang="cs-CZ" i="1" dirty="0" smtClean="0">
                <a:solidFill>
                  <a:schemeClr val="tx1"/>
                </a:solidFill>
              </a:rPr>
              <a:t>udík.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Na podzim na zahradě sklízíme  ………. .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Paní učitelka se na nás stále …………. .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V Africe žijí ………….. .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Petr  ………..  Pavla.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Myslivci chodí na podzim na ……………. .</a:t>
            </a:r>
          </a:p>
          <a:p>
            <a:endParaRPr lang="cs-CZ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010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i="1" dirty="0" smtClean="0"/>
              <a:t>Sestav ze slabik slova a vyznač v nich </a:t>
            </a:r>
            <a:r>
              <a:rPr lang="cs-CZ" sz="2800" i="1" dirty="0" smtClean="0">
                <a:solidFill>
                  <a:srgbClr val="FF0000"/>
                </a:solidFill>
              </a:rPr>
              <a:t>tvrdé slabiky červeně</a:t>
            </a:r>
            <a:r>
              <a:rPr lang="cs-CZ" sz="2800" i="1" dirty="0" smtClean="0"/>
              <a:t>, </a:t>
            </a:r>
            <a:r>
              <a:rPr lang="cs-CZ" sz="2800" i="1" dirty="0" smtClean="0">
                <a:solidFill>
                  <a:srgbClr val="0070C0"/>
                </a:solidFill>
              </a:rPr>
              <a:t>měkké slabiky modře</a:t>
            </a:r>
            <a:r>
              <a:rPr lang="cs-CZ" sz="2800" i="1" dirty="0" smtClean="0"/>
              <a:t>: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di-ho-</a:t>
            </a:r>
            <a:r>
              <a:rPr lang="cs-CZ" i="1" dirty="0" err="1" smtClean="0">
                <a:solidFill>
                  <a:schemeClr val="tx1"/>
                </a:solidFill>
              </a:rPr>
              <a:t>ny</a:t>
            </a:r>
            <a:r>
              <a:rPr lang="cs-CZ" i="1" dirty="0" smtClean="0">
                <a:solidFill>
                  <a:schemeClr val="tx1"/>
                </a:solidFill>
              </a:rPr>
              <a:t>  __________          </a:t>
            </a:r>
            <a:r>
              <a:rPr lang="cs-CZ" i="1" dirty="0" err="1" smtClean="0">
                <a:solidFill>
                  <a:schemeClr val="tx1"/>
                </a:solidFill>
              </a:rPr>
              <a:t>dlo</a:t>
            </a:r>
            <a:r>
              <a:rPr lang="cs-CZ" i="1" dirty="0" smtClean="0">
                <a:solidFill>
                  <a:schemeClr val="tx1"/>
                </a:solidFill>
              </a:rPr>
              <a:t>-</a:t>
            </a:r>
            <a:r>
              <a:rPr lang="cs-CZ" i="1" dirty="0" err="1" smtClean="0">
                <a:solidFill>
                  <a:schemeClr val="tx1"/>
                </a:solidFill>
              </a:rPr>
              <a:t>ši</a:t>
            </a:r>
            <a:r>
              <a:rPr lang="cs-CZ" i="1" dirty="0" smtClean="0">
                <a:solidFill>
                  <a:schemeClr val="tx1"/>
                </a:solidFill>
              </a:rPr>
              <a:t>-stra ________</a:t>
            </a:r>
          </a:p>
          <a:p>
            <a:r>
              <a:rPr lang="cs-CZ" i="1" dirty="0" err="1" smtClean="0">
                <a:solidFill>
                  <a:schemeClr val="tx1"/>
                </a:solidFill>
              </a:rPr>
              <a:t>vo</a:t>
            </a:r>
            <a:r>
              <a:rPr lang="cs-CZ" i="1" dirty="0" smtClean="0">
                <a:solidFill>
                  <a:schemeClr val="tx1"/>
                </a:solidFill>
              </a:rPr>
              <a:t>-di-</a:t>
            </a:r>
            <a:r>
              <a:rPr lang="cs-CZ" i="1" dirty="0" err="1" smtClean="0">
                <a:solidFill>
                  <a:schemeClr val="tx1"/>
                </a:solidFill>
              </a:rPr>
              <a:t>kla</a:t>
            </a:r>
            <a:r>
              <a:rPr lang="cs-CZ" i="1" dirty="0" smtClean="0">
                <a:solidFill>
                  <a:schemeClr val="tx1"/>
                </a:solidFill>
              </a:rPr>
              <a:t>  __________          ta-</a:t>
            </a:r>
            <a:r>
              <a:rPr lang="cs-CZ" i="1" dirty="0" err="1" smtClean="0">
                <a:solidFill>
                  <a:schemeClr val="tx1"/>
                </a:solidFill>
              </a:rPr>
              <a:t>ky</a:t>
            </a:r>
            <a:r>
              <a:rPr lang="cs-CZ" i="1" dirty="0" smtClean="0">
                <a:solidFill>
                  <a:schemeClr val="tx1"/>
                </a:solidFill>
              </a:rPr>
              <a:t>-</a:t>
            </a:r>
            <a:r>
              <a:rPr lang="cs-CZ" i="1" dirty="0" err="1" smtClean="0">
                <a:solidFill>
                  <a:schemeClr val="tx1"/>
                </a:solidFill>
              </a:rPr>
              <a:t>ra</a:t>
            </a:r>
            <a:r>
              <a:rPr lang="cs-CZ" i="1" dirty="0" smtClean="0">
                <a:solidFill>
                  <a:schemeClr val="tx1"/>
                </a:solidFill>
              </a:rPr>
              <a:t>    ________</a:t>
            </a:r>
          </a:p>
          <a:p>
            <a:r>
              <a:rPr lang="cs-CZ" i="1" dirty="0" smtClean="0">
                <a:solidFill>
                  <a:schemeClr val="tx1"/>
                </a:solidFill>
              </a:rPr>
              <a:t>šek-</a:t>
            </a:r>
            <a:r>
              <a:rPr lang="cs-CZ" i="1" dirty="0" err="1" smtClean="0">
                <a:solidFill>
                  <a:schemeClr val="tx1"/>
                </a:solidFill>
              </a:rPr>
              <a:t>ží</a:t>
            </a:r>
            <a:r>
              <a:rPr lang="cs-CZ" i="1" dirty="0" smtClean="0">
                <a:solidFill>
                  <a:schemeClr val="tx1"/>
                </a:solidFill>
              </a:rPr>
              <a:t>-</a:t>
            </a:r>
            <a:r>
              <a:rPr lang="cs-CZ" i="1" dirty="0" err="1" smtClean="0">
                <a:solidFill>
                  <a:schemeClr val="tx1"/>
                </a:solidFill>
              </a:rPr>
              <a:t>ko</a:t>
            </a:r>
            <a:r>
              <a:rPr lang="cs-CZ" i="1" dirty="0" smtClean="0">
                <a:solidFill>
                  <a:schemeClr val="tx1"/>
                </a:solidFill>
              </a:rPr>
              <a:t>  __________         </a:t>
            </a:r>
            <a:r>
              <a:rPr lang="cs-CZ" i="1" dirty="0" err="1" smtClean="0">
                <a:solidFill>
                  <a:schemeClr val="tx1"/>
                </a:solidFill>
              </a:rPr>
              <a:t>tro</a:t>
            </a:r>
            <a:r>
              <a:rPr lang="cs-CZ" i="1" dirty="0" smtClean="0">
                <a:solidFill>
                  <a:schemeClr val="tx1"/>
                </a:solidFill>
              </a:rPr>
              <a:t>- ji – cel _______</a:t>
            </a:r>
          </a:p>
          <a:p>
            <a:r>
              <a:rPr lang="cs-CZ" i="1" dirty="0">
                <a:solidFill>
                  <a:schemeClr val="tx1"/>
                </a:solidFill>
              </a:rPr>
              <a:t>n</a:t>
            </a:r>
            <a:r>
              <a:rPr lang="cs-CZ" i="1" dirty="0" smtClean="0">
                <a:solidFill>
                  <a:schemeClr val="tx1"/>
                </a:solidFill>
              </a:rPr>
              <a:t>í- den- </a:t>
            </a:r>
            <a:r>
              <a:rPr lang="cs-CZ" i="1" dirty="0" err="1" smtClean="0">
                <a:solidFill>
                  <a:schemeClr val="tx1"/>
                </a:solidFill>
              </a:rPr>
              <a:t>tý</a:t>
            </a:r>
            <a:r>
              <a:rPr lang="cs-CZ" i="1" dirty="0" smtClean="0">
                <a:solidFill>
                  <a:schemeClr val="tx1"/>
                </a:solidFill>
              </a:rPr>
              <a:t> _________          ti- tel-kro _________</a:t>
            </a:r>
            <a:endParaRPr lang="cs-CZ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5184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Vymysli slova se slabikou:</a:t>
            </a:r>
          </a:p>
          <a:p>
            <a:pPr marL="0" indent="0">
              <a:buNone/>
            </a:pPr>
            <a:r>
              <a:rPr lang="cs-CZ" dirty="0" err="1"/>
              <a:t>ž</a:t>
            </a:r>
            <a:r>
              <a:rPr lang="cs-CZ" dirty="0" err="1" smtClean="0"/>
              <a:t>i</a:t>
            </a:r>
            <a:r>
              <a:rPr lang="cs-CZ" dirty="0" smtClean="0"/>
              <a:t> - ________, _________, _________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i - ________,_________, _________</a:t>
            </a:r>
          </a:p>
          <a:p>
            <a:pPr marL="0" indent="0">
              <a:buNone/>
            </a:pPr>
            <a:r>
              <a:rPr lang="cs-CZ" dirty="0" err="1"/>
              <a:t>k</a:t>
            </a:r>
            <a:r>
              <a:rPr lang="cs-CZ" dirty="0" err="1" smtClean="0"/>
              <a:t>y</a:t>
            </a:r>
            <a:r>
              <a:rPr lang="cs-CZ" dirty="0" smtClean="0"/>
              <a:t> - ________, ________, _________</a:t>
            </a:r>
          </a:p>
          <a:p>
            <a:pPr marL="0" indent="0">
              <a:buNone/>
            </a:pPr>
            <a:r>
              <a:rPr lang="cs-CZ" dirty="0" err="1"/>
              <a:t>r</a:t>
            </a:r>
            <a:r>
              <a:rPr lang="cs-CZ" dirty="0" err="1" smtClean="0"/>
              <a:t>y</a:t>
            </a:r>
            <a:r>
              <a:rPr lang="cs-CZ" dirty="0" smtClean="0"/>
              <a:t> - ________, ________, _________</a:t>
            </a:r>
          </a:p>
          <a:p>
            <a:pPr marL="0" indent="0">
              <a:buNone/>
            </a:pPr>
            <a:r>
              <a:rPr lang="cs-CZ" dirty="0" err="1"/>
              <a:t>c</a:t>
            </a:r>
            <a:r>
              <a:rPr lang="cs-CZ" dirty="0" err="1" smtClean="0"/>
              <a:t>i</a:t>
            </a:r>
            <a:r>
              <a:rPr lang="cs-CZ" dirty="0" smtClean="0"/>
              <a:t> - ________, ________, _________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134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</TotalTime>
  <Words>430</Words>
  <Application>Microsoft Office PowerPoint</Application>
  <PresentationFormat>Předvádění na obrazovce (4:3)</PresentationFormat>
  <Paragraphs>64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Tvrdé   a  měkké souhlásky</vt:lpstr>
      <vt:lpstr>Anotace </vt:lpstr>
      <vt:lpstr>Pracovní list 1</vt:lpstr>
      <vt:lpstr>Pracovní list 2</vt:lpstr>
      <vt:lpstr>Pracovní list 3</vt:lpstr>
      <vt:lpstr>Pracovní list 4</vt:lpstr>
      <vt:lpstr>Pracovní list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Tvrdé  měkké souhlásky</dc:title>
  <cp:lastModifiedBy>Dum</cp:lastModifiedBy>
  <cp:revision>15</cp:revision>
  <dcterms:modified xsi:type="dcterms:W3CDTF">2013-05-23T11:18:53Z</dcterms:modified>
</cp:coreProperties>
</file>