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6" r:id="rId2"/>
    <p:sldId id="267" r:id="rId3"/>
    <p:sldId id="257" r:id="rId4"/>
    <p:sldId id="258" r:id="rId5"/>
    <p:sldId id="259" r:id="rId6"/>
    <p:sldId id="261" r:id="rId7"/>
    <p:sldId id="262" r:id="rId8"/>
    <p:sldId id="263" r:id="rId9"/>
    <p:sldId id="266" r:id="rId10"/>
    <p:sldId id="264" r:id="rId11"/>
    <p:sldId id="265" r:id="rId12"/>
    <p:sldId id="268" r:id="rId13"/>
    <p:sldId id="270" r:id="rId14"/>
    <p:sldId id="260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9" autoAdjust="0"/>
    <p:restoredTop sz="94660"/>
  </p:normalViewPr>
  <p:slideViewPr>
    <p:cSldViewPr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51301-36FD-42E7-81C3-3D497C88E045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C9C263-3B23-4FCC-8BC4-04117D8CF7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002747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C9C263-3B23-4FCC-8BC4-04117D8CF73D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3491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6AFA74-26E1-4E9A-8A8E-861A1D39FBFC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D6AFA74-26E1-4E9A-8A8E-861A1D39FBFC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C3326F8-A316-401F-9EC8-6612F7DD7B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069856" y="428604"/>
            <a:ext cx="8074144" cy="5738410"/>
          </a:xfrm>
          <a:prstGeom prst="rect">
            <a:avLst/>
          </a:prstGeom>
        </p:spPr>
        <p:txBody>
          <a:bodyPr tIns="0">
            <a:normAutofit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školy: Speciální základní škola, Louny,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Poděbradova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640, příspěvková organizace</a:t>
            </a:r>
            <a:b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Mgr. Věra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Elbelová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materiálu: VY_32_INOVACE_04_NAŠE_VODSTVO</a:t>
            </a:r>
            <a:b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výstupy ŠVP: - </a:t>
            </a:r>
            <a:r>
              <a:rPr kumimoji="0" lang="cs-CZ" sz="32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Žák dle svých možností popisuje přírodní podmínky jednotlivých regionů</a:t>
            </a: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6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30000"/>
                    <a:satMod val="150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               </a:t>
            </a:r>
          </a:p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9065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 txBox="1">
            <a:spLocks noGrp="1"/>
          </p:cNvSpPr>
          <p:nvPr>
            <p:ph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7.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zeměpisu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Česká republika</a:t>
            </a:r>
          </a:p>
          <a:p>
            <a:pPr>
              <a:defRPr/>
            </a:pPr>
            <a:endParaRPr lang="cs-CZ" sz="2400" i="1" dirty="0" smtClean="0"/>
          </a:p>
          <a:p>
            <a:pPr lvl="0">
              <a:defRPr/>
            </a:pPr>
            <a:r>
              <a:rPr lang="cs-CZ" sz="1800" dirty="0" smtClean="0"/>
              <a:t>strana 3. – </a:t>
            </a:r>
            <a:r>
              <a:rPr lang="cs-CZ" sz="1800" dirty="0" smtClean="0"/>
              <a:t>podklad pro výklad – přehled výskytu vod v ČR</a:t>
            </a:r>
            <a:endParaRPr lang="cs-CZ" sz="1800" dirty="0" smtClean="0"/>
          </a:p>
          <a:p>
            <a:pPr lvl="0">
              <a:defRPr/>
            </a:pPr>
            <a:r>
              <a:rPr lang="cs-CZ" sz="1800" dirty="0" smtClean="0"/>
              <a:t>strana 4. – </a:t>
            </a:r>
            <a:r>
              <a:rPr lang="cs-CZ" sz="1800" dirty="0" smtClean="0"/>
              <a:t>podklad pro výklad – </a:t>
            </a:r>
            <a:r>
              <a:rPr lang="cs-CZ" sz="1800" dirty="0" smtClean="0"/>
              <a:t>nejznámější řeky ČR</a:t>
            </a:r>
            <a:endParaRPr lang="cs-CZ" sz="1800" dirty="0" smtClean="0"/>
          </a:p>
          <a:p>
            <a:pPr lvl="0">
              <a:defRPr/>
            </a:pPr>
            <a:r>
              <a:rPr lang="cs-CZ" sz="1800" dirty="0" smtClean="0"/>
              <a:t>strana 5</a:t>
            </a:r>
            <a:r>
              <a:rPr lang="cs-CZ" sz="1800" dirty="0" smtClean="0"/>
              <a:t>.-9. </a:t>
            </a:r>
            <a:r>
              <a:rPr lang="cs-CZ" sz="1800" dirty="0" smtClean="0"/>
              <a:t>– </a:t>
            </a:r>
            <a:r>
              <a:rPr lang="cs-CZ" sz="1800" dirty="0" smtClean="0"/>
              <a:t>podklad pro </a:t>
            </a:r>
            <a:r>
              <a:rPr lang="cs-CZ" sz="1800" dirty="0" smtClean="0"/>
              <a:t>výklad</a:t>
            </a:r>
          </a:p>
          <a:p>
            <a:pPr lvl="0">
              <a:defRPr/>
            </a:pPr>
            <a:r>
              <a:rPr lang="cs-CZ" sz="1800" dirty="0" smtClean="0"/>
              <a:t>strana 10.-14. – test pro žáky -  žáci vybírají jednu správnou odpověď na otázky, klikáním na myš se zobrazí odpovědi</a:t>
            </a:r>
            <a:endParaRPr lang="cs-CZ" sz="1800" i="1" dirty="0" smtClean="0"/>
          </a:p>
        </p:txBody>
      </p:sp>
    </p:spTree>
    <p:extLst>
      <p:ext uri="{BB962C8B-B14F-4D97-AF65-F5344CB8AC3E}">
        <p14:creationId xmlns="" xmlns:p14="http://schemas.microsoft.com/office/powerpoint/2010/main" val="296447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Vodstvo České republiky</a:t>
            </a:r>
            <a:endParaRPr lang="cs-CZ" sz="3600" dirty="0"/>
          </a:p>
        </p:txBody>
      </p:sp>
      <p:sp>
        <p:nvSpPr>
          <p:cNvPr id="3" name="Ovál 2"/>
          <p:cNvSpPr/>
          <p:nvPr/>
        </p:nvSpPr>
        <p:spPr>
          <a:xfrm>
            <a:off x="3563888" y="2924944"/>
            <a:ext cx="2520280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VODSTVO ČR</a:t>
            </a:r>
            <a:endParaRPr lang="cs-CZ" sz="24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2915816" y="1463665"/>
            <a:ext cx="1800200" cy="1152128"/>
          </a:xfrm>
          <a:prstGeom prst="wedgeEllipseCallout">
            <a:avLst>
              <a:gd name="adj1" fmla="val 25930"/>
              <a:gd name="adj2" fmla="val 801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ŘEKY</a:t>
            </a:r>
            <a:endParaRPr lang="cs-CZ" sz="2800" b="1" dirty="0"/>
          </a:p>
        </p:txBody>
      </p:sp>
      <p:sp>
        <p:nvSpPr>
          <p:cNvPr id="9" name="Oválný popisek 8"/>
          <p:cNvSpPr/>
          <p:nvPr/>
        </p:nvSpPr>
        <p:spPr>
          <a:xfrm>
            <a:off x="5590519" y="1471581"/>
            <a:ext cx="1800200" cy="1152128"/>
          </a:xfrm>
          <a:prstGeom prst="wedgeEllipseCallout">
            <a:avLst>
              <a:gd name="adj1" fmla="val -42602"/>
              <a:gd name="adj2" fmla="val 914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VODNÍ NÁDRŽE</a:t>
            </a:r>
            <a:endParaRPr lang="cs-CZ" b="1" dirty="0"/>
          </a:p>
        </p:txBody>
      </p:sp>
      <p:sp>
        <p:nvSpPr>
          <p:cNvPr id="10" name="Oválný popisek 9"/>
          <p:cNvSpPr/>
          <p:nvPr/>
        </p:nvSpPr>
        <p:spPr>
          <a:xfrm>
            <a:off x="1331640" y="3143310"/>
            <a:ext cx="1800200" cy="1152128"/>
          </a:xfrm>
          <a:prstGeom prst="wedgeEllipseCallout">
            <a:avLst>
              <a:gd name="adj1" fmla="val 75112"/>
              <a:gd name="adj2" fmla="val -1560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POTOKY</a:t>
            </a:r>
            <a:endParaRPr lang="cs-CZ" b="1" dirty="0"/>
          </a:p>
        </p:txBody>
      </p:sp>
      <p:sp>
        <p:nvSpPr>
          <p:cNvPr id="12" name="Oválný popisek 11"/>
          <p:cNvSpPr/>
          <p:nvPr/>
        </p:nvSpPr>
        <p:spPr>
          <a:xfrm>
            <a:off x="6546548" y="2924944"/>
            <a:ext cx="1800200" cy="1152128"/>
          </a:xfrm>
          <a:prstGeom prst="wedgeEllipseCallout">
            <a:avLst>
              <a:gd name="adj1" fmla="val -76465"/>
              <a:gd name="adj2" fmla="val 209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RYBNÍKY</a:t>
            </a:r>
            <a:endParaRPr lang="cs-CZ" b="1" dirty="0"/>
          </a:p>
        </p:txBody>
      </p:sp>
      <p:sp>
        <p:nvSpPr>
          <p:cNvPr id="13" name="Oválný popisek 12"/>
          <p:cNvSpPr/>
          <p:nvPr/>
        </p:nvSpPr>
        <p:spPr>
          <a:xfrm>
            <a:off x="5508104" y="4437112"/>
            <a:ext cx="1800200" cy="1152128"/>
          </a:xfrm>
          <a:prstGeom prst="wedgeEllipseCallout">
            <a:avLst>
              <a:gd name="adj1" fmla="val -63565"/>
              <a:gd name="adj2" fmla="val -659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JEZERA</a:t>
            </a:r>
            <a:endParaRPr lang="cs-CZ" b="1" dirty="0"/>
          </a:p>
        </p:txBody>
      </p:sp>
      <p:sp>
        <p:nvSpPr>
          <p:cNvPr id="14" name="Oválný popisek 13"/>
          <p:cNvSpPr/>
          <p:nvPr/>
        </p:nvSpPr>
        <p:spPr>
          <a:xfrm>
            <a:off x="3163686" y="4862172"/>
            <a:ext cx="1800200" cy="1152128"/>
          </a:xfrm>
          <a:prstGeom prst="wedgeEllipseCallout">
            <a:avLst>
              <a:gd name="adj1" fmla="val 14643"/>
              <a:gd name="adj2" fmla="val -1025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PODZEMNÍ VODA</a:t>
            </a:r>
            <a:endParaRPr lang="cs-CZ" sz="1400" b="1" dirty="0"/>
          </a:p>
        </p:txBody>
      </p:sp>
    </p:spTree>
    <p:extLst>
      <p:ext uri="{BB962C8B-B14F-4D97-AF65-F5344CB8AC3E}">
        <p14:creationId xmlns="" xmlns:p14="http://schemas.microsoft.com/office/powerpoint/2010/main" val="411502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9" grpId="0" animBg="1"/>
      <p:bldP spid="10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331640" y="1268760"/>
            <a:ext cx="324036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36296" y="5085184"/>
            <a:ext cx="1512168" cy="151216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850295" y="5589240"/>
            <a:ext cx="1512168" cy="116051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95936" y="6021288"/>
            <a:ext cx="1728192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1403648" y="18864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Důležité řeky</a:t>
            </a:r>
            <a:endParaRPr lang="cs-CZ" sz="36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547040"/>
            <a:ext cx="7854364" cy="4741508"/>
          </a:xfrm>
          <a:prstGeom prst="rect">
            <a:avLst/>
          </a:prstGeom>
        </p:spPr>
      </p:pic>
      <p:sp>
        <p:nvSpPr>
          <p:cNvPr id="11" name="Oválný popisek 10"/>
          <p:cNvSpPr/>
          <p:nvPr/>
        </p:nvSpPr>
        <p:spPr>
          <a:xfrm>
            <a:off x="1547664" y="1196752"/>
            <a:ext cx="1274440" cy="612648"/>
          </a:xfrm>
          <a:prstGeom prst="wedgeEllipseCallout">
            <a:avLst>
              <a:gd name="adj1" fmla="val 126036"/>
              <a:gd name="adj2" fmla="val 412265"/>
            </a:avLst>
          </a:prstGeom>
          <a:solidFill>
            <a:schemeClr val="accent1">
              <a:lumMod val="75000"/>
              <a:alpha val="5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VLTAVA</a:t>
            </a:r>
            <a:endParaRPr lang="cs-CZ" sz="1400" b="1" dirty="0"/>
          </a:p>
        </p:txBody>
      </p:sp>
      <p:sp>
        <p:nvSpPr>
          <p:cNvPr id="16" name="Oválný popisek 15"/>
          <p:cNvSpPr/>
          <p:nvPr/>
        </p:nvSpPr>
        <p:spPr>
          <a:xfrm>
            <a:off x="4139952" y="872136"/>
            <a:ext cx="1274440" cy="612648"/>
          </a:xfrm>
          <a:prstGeom prst="wedgeEllipseCallout">
            <a:avLst>
              <a:gd name="adj1" fmla="val -89211"/>
              <a:gd name="adj2" fmla="val 249443"/>
            </a:avLst>
          </a:prstGeom>
          <a:solidFill>
            <a:schemeClr val="accent1">
              <a:lumMod val="75000"/>
              <a:alpha val="5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LABE</a:t>
            </a:r>
            <a:endParaRPr lang="cs-CZ" sz="1400" b="1" dirty="0"/>
          </a:p>
        </p:txBody>
      </p:sp>
      <p:sp>
        <p:nvSpPr>
          <p:cNvPr id="17" name="Oválný popisek 16"/>
          <p:cNvSpPr/>
          <p:nvPr/>
        </p:nvSpPr>
        <p:spPr>
          <a:xfrm>
            <a:off x="6300192" y="962436"/>
            <a:ext cx="1451737" cy="612648"/>
          </a:xfrm>
          <a:prstGeom prst="wedgeEllipseCallout">
            <a:avLst>
              <a:gd name="adj1" fmla="val -24661"/>
              <a:gd name="adj2" fmla="val 442417"/>
            </a:avLst>
          </a:prstGeom>
          <a:solidFill>
            <a:schemeClr val="accent1">
              <a:lumMod val="75000"/>
              <a:alpha val="5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MORAVA</a:t>
            </a:r>
            <a:endParaRPr lang="cs-CZ" sz="1400" b="1" dirty="0"/>
          </a:p>
        </p:txBody>
      </p:sp>
      <p:sp>
        <p:nvSpPr>
          <p:cNvPr id="18" name="Oválný popisek 17"/>
          <p:cNvSpPr/>
          <p:nvPr/>
        </p:nvSpPr>
        <p:spPr>
          <a:xfrm>
            <a:off x="7623532" y="1959349"/>
            <a:ext cx="1274440" cy="612648"/>
          </a:xfrm>
          <a:prstGeom prst="wedgeEllipseCallout">
            <a:avLst>
              <a:gd name="adj1" fmla="val -58145"/>
              <a:gd name="adj2" fmla="val 289169"/>
            </a:avLst>
          </a:prstGeom>
          <a:solidFill>
            <a:schemeClr val="accent1">
              <a:lumMod val="75000"/>
              <a:alpha val="5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ODRA</a:t>
            </a:r>
            <a:endParaRPr lang="cs-CZ" sz="1400" b="1" dirty="0"/>
          </a:p>
        </p:txBody>
      </p:sp>
      <p:sp>
        <p:nvSpPr>
          <p:cNvPr id="19" name="Oválný popisek 18"/>
          <p:cNvSpPr/>
          <p:nvPr/>
        </p:nvSpPr>
        <p:spPr>
          <a:xfrm>
            <a:off x="1062844" y="4950200"/>
            <a:ext cx="1274440" cy="612648"/>
          </a:xfrm>
          <a:prstGeom prst="wedgeEllipseCallout">
            <a:avLst>
              <a:gd name="adj1" fmla="val 91973"/>
              <a:gd name="adj2" fmla="val -368679"/>
            </a:avLst>
          </a:prstGeom>
          <a:solidFill>
            <a:srgbClr val="FFC000">
              <a:alpha val="55000"/>
            </a:srgb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accent2">
                    <a:lumMod val="50000"/>
                  </a:schemeClr>
                </a:solidFill>
              </a:rPr>
              <a:t>OHŘE</a:t>
            </a:r>
            <a:endParaRPr lang="cs-CZ" sz="1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1331640" y="6042525"/>
            <a:ext cx="1800200" cy="612648"/>
          </a:xfrm>
          <a:prstGeom prst="wedgeEllipseCallout">
            <a:avLst>
              <a:gd name="adj1" fmla="val 43744"/>
              <a:gd name="adj2" fmla="val -433507"/>
            </a:avLst>
          </a:prstGeom>
          <a:solidFill>
            <a:srgbClr val="FFC000">
              <a:alpha val="55000"/>
            </a:srgb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accent2">
                    <a:lumMod val="50000"/>
                  </a:schemeClr>
                </a:solidFill>
              </a:rPr>
              <a:t>BEROUNKA</a:t>
            </a:r>
            <a:endParaRPr lang="cs-CZ" sz="1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Oválný popisek 20"/>
          <p:cNvSpPr/>
          <p:nvPr/>
        </p:nvSpPr>
        <p:spPr>
          <a:xfrm>
            <a:off x="3671900" y="6127473"/>
            <a:ext cx="1404156" cy="612648"/>
          </a:xfrm>
          <a:prstGeom prst="wedgeEllipseCallout">
            <a:avLst>
              <a:gd name="adj1" fmla="val -10852"/>
              <a:gd name="adj2" fmla="val -421446"/>
            </a:avLst>
          </a:prstGeom>
          <a:solidFill>
            <a:srgbClr val="FFC000">
              <a:alpha val="55000"/>
            </a:srgb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accent2">
                    <a:lumMod val="50000"/>
                  </a:schemeClr>
                </a:solidFill>
              </a:rPr>
              <a:t>SÁZAVA</a:t>
            </a:r>
            <a:endParaRPr lang="cs-CZ" sz="1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>
            <a:off x="7049851" y="6060603"/>
            <a:ext cx="1404156" cy="612648"/>
          </a:xfrm>
          <a:prstGeom prst="wedgeEllipseCallout">
            <a:avLst>
              <a:gd name="adj1" fmla="val -100312"/>
              <a:gd name="adj2" fmla="val -127461"/>
            </a:avLst>
          </a:prstGeom>
          <a:solidFill>
            <a:srgbClr val="FFC000">
              <a:alpha val="55000"/>
            </a:srgb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accent2">
                    <a:lumMod val="50000"/>
                  </a:schemeClr>
                </a:solidFill>
              </a:rPr>
              <a:t>DYJE</a:t>
            </a:r>
            <a:endParaRPr lang="cs-CZ" sz="1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52241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749808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Řeky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59632" y="1250758"/>
            <a:ext cx="41764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VLTAVA, naše nejdelší řeka Měří 430 km. Pramení v pohoří Šumava. Protéká Prahou. Vlévá se do Labe u města Mělník.</a:t>
            </a:r>
          </a:p>
        </p:txBody>
      </p:sp>
      <p:pic>
        <p:nvPicPr>
          <p:cNvPr id="5" name="Obrázek 4" descr="f1266355901_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3" y="1049894"/>
            <a:ext cx="2160241" cy="129898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Obdélník 5"/>
          <p:cNvSpPr/>
          <p:nvPr/>
        </p:nvSpPr>
        <p:spPr>
          <a:xfrm>
            <a:off x="1259632" y="3122966"/>
            <a:ext cx="41764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LABE, důležitá vodní cesta. Má největší povodí (oblast, ze které odtéká voda do jedné řeky).</a:t>
            </a:r>
          </a:p>
        </p:txBody>
      </p:sp>
      <p:pic>
        <p:nvPicPr>
          <p:cNvPr id="7" name="Obrázek 6" descr="800px-Labe_udol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2708920"/>
            <a:ext cx="2161590" cy="144015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Obdélník 7"/>
          <p:cNvSpPr/>
          <p:nvPr/>
        </p:nvSpPr>
        <p:spPr>
          <a:xfrm>
            <a:off x="1331640" y="4953942"/>
            <a:ext cx="41764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b="1" dirty="0" smtClean="0"/>
              <a:t>OHŘE, řeka, která protéká naším městem, pramení v Německu a vlévá se do Labe</a:t>
            </a:r>
          </a:p>
        </p:txBody>
      </p:sp>
      <p:pic>
        <p:nvPicPr>
          <p:cNvPr id="10" name="Obrázek 9" descr="Ohře_z_mostu_u_Bydyně_nad_Ohří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68144" y="4545124"/>
            <a:ext cx="2160240" cy="162018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1520383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Jezera a rybníky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1124744"/>
            <a:ext cx="47179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JEZERA vznikla bez zásahu člověka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1844824"/>
            <a:ext cx="46805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U nás jsou jezera spíše malá. Nejznámější je Černé jezero na Šumavě</a:t>
            </a:r>
            <a:endParaRPr lang="cs-CZ" sz="2000" b="1" dirty="0"/>
          </a:p>
        </p:txBody>
      </p:sp>
      <p:pic>
        <p:nvPicPr>
          <p:cNvPr id="6" name="Obrázek 5" descr="450px-Černé_jezero_zabírané_z_karové_stěn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72200" y="908720"/>
            <a:ext cx="1800200" cy="240026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1403648" y="4221088"/>
            <a:ext cx="31777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RYBNÍKY vytvořil člověk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4869160"/>
            <a:ext cx="46805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Používají se hlavně k chovu ryb. Nejznámější rybníky jsou okolo Třeboně. (rybník Rožmberk)</a:t>
            </a:r>
            <a:endParaRPr lang="cs-CZ" sz="2000" b="1" dirty="0"/>
          </a:p>
        </p:txBody>
      </p:sp>
      <p:pic>
        <p:nvPicPr>
          <p:cNvPr id="10" name="Obrázek 9" descr="800px-Rožmberk_a_Káňov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104" y="4293096"/>
            <a:ext cx="3456384" cy="194421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14156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Přehrady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96752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PŘEHRADY byly postaveny na řekách. Zachycují velkou vodu, jsou zdrojem pitné vody a slouží k výrobě elektřiny.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2060848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Nejznámější přehrady jsou na řece Vltavě: Lipno, Orlík a Slapy.</a:t>
            </a:r>
            <a:endParaRPr lang="cs-CZ" sz="2000" b="1" dirty="0"/>
          </a:p>
        </p:txBody>
      </p:sp>
      <p:pic>
        <p:nvPicPr>
          <p:cNvPr id="6" name="Obrázek 5" descr="800px-Lipenská_přehrada.JPG"/>
          <p:cNvPicPr>
            <a:picLocks noChangeAspect="1"/>
          </p:cNvPicPr>
          <p:nvPr/>
        </p:nvPicPr>
        <p:blipFill>
          <a:blip r:embed="rId2" cstate="print">
            <a:lum bright="17000"/>
          </a:blip>
          <a:stretch>
            <a:fillRect/>
          </a:stretch>
        </p:blipFill>
        <p:spPr>
          <a:xfrm>
            <a:off x="2411760" y="2708920"/>
            <a:ext cx="2448272" cy="183620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5076056" y="2996952"/>
            <a:ext cx="28083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LIPNO je také naše největší přehradní nádrž.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157192"/>
            <a:ext cx="61206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Na řece Ohři je vodní přehrada NECHRANICE.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Má nejdelší sypanou hráz ve střední Evropě.</a:t>
            </a:r>
            <a:endParaRPr lang="cs-CZ" sz="2000" b="1" dirty="0"/>
          </a:p>
        </p:txBody>
      </p:sp>
      <p:pic>
        <p:nvPicPr>
          <p:cNvPr id="9" name="Obrázek 8" descr="nechrani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5085184"/>
            <a:ext cx="2304256" cy="154755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466074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Podzemní voda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96752"/>
            <a:ext cx="73448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Nalézá se v půdě a pod povrchem země. Tvoří zásobárny. Na povrch vyvěrá ve formě pramenů nebo lidmi vytvořených studní.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2204864"/>
            <a:ext cx="1043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002060"/>
                </a:solidFill>
              </a:rPr>
              <a:t>Pramen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44207" y="2132856"/>
            <a:ext cx="942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solidFill>
                  <a:srgbClr val="002060"/>
                </a:solidFill>
              </a:rPr>
              <a:t>Studna</a:t>
            </a:r>
            <a:endParaRPr lang="cs-CZ" b="1" u="sng" dirty="0">
              <a:solidFill>
                <a:srgbClr val="00206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674" y="2564904"/>
            <a:ext cx="2574032" cy="193052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4484" y="2574196"/>
            <a:ext cx="2616793" cy="1962595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1331640" y="4660381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Podzemní voda také tvoří podzemní řeky, či jezera :</a:t>
            </a:r>
            <a:endParaRPr lang="cs-CZ" sz="2000" b="1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2043" y="5060491"/>
            <a:ext cx="3347864" cy="173932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3932667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vody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9675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PITNÁ VODA – pití a vaření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2204864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MINERÁLNÍ  VODA - léčení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3284984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UŽITKOVÁ VODA – zalévání, zavlažování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4365104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PRŮMYSL, ENERGETIKA – chlazení, ředění látek, přenos tepla apod.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5733256"/>
            <a:ext cx="3816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ČISTIČKY ODPADNÍCH VOD 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4274" y="802741"/>
            <a:ext cx="1461941" cy="219291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6592" y="4851158"/>
            <a:ext cx="2551832" cy="191387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2625253"/>
            <a:ext cx="2088232" cy="156617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9081" y="802741"/>
            <a:ext cx="2136237" cy="1602178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3615237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Zapamatovali jste si dobře 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19675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Ve kterém pohoří leží Černé jezero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305905173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Krušné hory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Lužické hory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Šumava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Doupovské hory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2348880"/>
            <a:ext cx="762000" cy="30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8542" y="3276600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8570" y="4941168"/>
            <a:ext cx="762000" cy="304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7142" y="4077072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6461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Odpověz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30423" y="118930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Která řeka protéká naším městem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79087713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Labe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Ohře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Vltava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Berounka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8542" y="2348880"/>
            <a:ext cx="762000" cy="304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8542" y="4077072"/>
            <a:ext cx="762000" cy="30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4952" y="4941168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7142" y="3287486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3796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30423" y="118930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Která je naše nejdelší řeka ?</a:t>
            </a:r>
            <a:endParaRPr lang="cs-CZ" sz="20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98809215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Vltava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Dyje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Morava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Sázava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8542" y="3276600"/>
            <a:ext cx="762000" cy="304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4303" y="4149080"/>
            <a:ext cx="762000" cy="30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6724" y="4941168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7142" y="234888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797976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náš kraj 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30423" y="1189302"/>
            <a:ext cx="73448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Jak se jmenuje přehrada na řece Ohři ?</a:t>
            </a:r>
            <a:endParaRPr lang="cs-CZ" sz="20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646101974"/>
              </p:ext>
            </p:extLst>
          </p:nvPr>
        </p:nvGraphicFramePr>
        <p:xfrm>
          <a:off x="1331640" y="2060848"/>
          <a:ext cx="7488832" cy="352839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744416"/>
                <a:gridCol w="3744416"/>
              </a:tblGrid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Lipno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Orlík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Slapy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  <a:tr h="882098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Nechranice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8259" y="2348880"/>
            <a:ext cx="762000" cy="30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8542" y="3276600"/>
            <a:ext cx="762000" cy="304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1832" y="4149080"/>
            <a:ext cx="762000" cy="3048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0432" y="5013176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683414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7574" y="290639"/>
            <a:ext cx="7498080" cy="72494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1403648" y="979411"/>
            <a:ext cx="6701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http://www.zemepis.com/images/mapycr/rekycr.jpg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403648" y="1484784"/>
            <a:ext cx="58326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http://www.padlo.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uploads</a:t>
            </a:r>
            <a:r>
              <a:rPr lang="cs-CZ" dirty="0" smtClean="0"/>
              <a:t>/reky/f1266355901_</a:t>
            </a:r>
            <a:r>
              <a:rPr lang="cs-CZ" dirty="0" err="1" smtClean="0"/>
              <a:t>t.jpg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403648" y="1916832"/>
            <a:ext cx="69127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http://cs.wikipedia.org/wiki/Soubor:Labe_udoli.jpg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03648" y="2348880"/>
            <a:ext cx="748883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http://cs.wikipedia.org/wiki/Soubor:Oh%C5%99e_z_mostu_u_Bydyn%C4%9B_nad_Oh%C5%99%C3%AD.jpg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1403648" y="2924944"/>
            <a:ext cx="73448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http://cs.wikipedia.org/wiki/Soubor:%C4%8Cern%C3%A9_jezero_zab%C3%ADran%C3%A9_z_karov%C3%A9_st%C4%9Bny.JPG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1403648" y="3501008"/>
            <a:ext cx="748883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http://cs.wikipedia.org/wiki/Soubor:Ro%C5%BEmberk_a_K%C3%A1%C5%88ov.JPG</a:t>
            </a:r>
            <a:endParaRPr lang="cs-CZ" sz="1600" dirty="0"/>
          </a:p>
        </p:txBody>
      </p:sp>
      <p:sp>
        <p:nvSpPr>
          <p:cNvPr id="9" name="Obdélník 8"/>
          <p:cNvSpPr/>
          <p:nvPr/>
        </p:nvSpPr>
        <p:spPr>
          <a:xfrm>
            <a:off x="1403648" y="3789040"/>
            <a:ext cx="741682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http://cs.wikipedia.org/wiki/Soubor:Lipensk%C3%A1_p%C5%99ehrada.JPG</a:t>
            </a: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1440313" y="4136900"/>
            <a:ext cx="39421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poh.cz</a:t>
            </a:r>
            <a:r>
              <a:rPr lang="cs-CZ" dirty="0" smtClean="0"/>
              <a:t>/</a:t>
            </a:r>
            <a:r>
              <a:rPr lang="cs-CZ" dirty="0" err="1" smtClean="0"/>
              <a:t>vd</a:t>
            </a:r>
            <a:r>
              <a:rPr lang="cs-CZ" dirty="0" smtClean="0"/>
              <a:t>/</a:t>
            </a:r>
            <a:r>
              <a:rPr lang="cs-CZ" dirty="0" err="1" smtClean="0"/>
              <a:t>nechranice.htm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416192" y="4506232"/>
            <a:ext cx="744929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http://cs.wikipedia.org/wiki/Soubor:Volynka-Riverhead.JPG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451611" y="4875564"/>
            <a:ext cx="35927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http://www.hsgeo.cz/vrtane-studny/3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451788" y="5244896"/>
            <a:ext cx="744069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http://www.publicdomainpictures.net/view-image.php?image=16920&amp;picture=punkevni-jeskyne&amp;large=1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403648" y="5949280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http://upload.wikimedia.org/wikipedia/commons/a/ae/Drinking_water.jpg</a:t>
            </a:r>
          </a:p>
        </p:txBody>
      </p:sp>
    </p:spTree>
    <p:extLst>
      <p:ext uri="{BB962C8B-B14F-4D97-AF65-F5344CB8AC3E}">
        <p14:creationId xmlns="" xmlns:p14="http://schemas.microsoft.com/office/powerpoint/2010/main" val="428760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47664" y="332656"/>
            <a:ext cx="68407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http://www.fsv.cvut.cz/fotofsv/programy/si/si.php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47664" y="836712"/>
            <a:ext cx="59046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http://cs.wikipedia.org/wiki/Soubor:Arroseurjardin.JPG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549422" y="1340768"/>
            <a:ext cx="67669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http://cs.wikipedia.org/wiki/Soubor:Louny_pramen_Luna.JPG</a:t>
            </a:r>
          </a:p>
        </p:txBody>
      </p:sp>
    </p:spTree>
    <p:extLst>
      <p:ext uri="{BB962C8B-B14F-4D97-AF65-F5344CB8AC3E}">
        <p14:creationId xmlns="" xmlns:p14="http://schemas.microsoft.com/office/powerpoint/2010/main" val="1121423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564</TotalTime>
  <Words>452</Words>
  <Application>Microsoft Office PowerPoint</Application>
  <PresentationFormat>Předvádění na obrazovce (4:3)</PresentationFormat>
  <Paragraphs>96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Slunovrat</vt:lpstr>
      <vt:lpstr>Snímek 1</vt:lpstr>
      <vt:lpstr>Anotace</vt:lpstr>
      <vt:lpstr>Vodstvo České republiky</vt:lpstr>
      <vt:lpstr>Důležité řeky</vt:lpstr>
      <vt:lpstr>Řeky</vt:lpstr>
      <vt:lpstr>Jezera a rybníky</vt:lpstr>
      <vt:lpstr>Přehrady</vt:lpstr>
      <vt:lpstr>Podzemní voda</vt:lpstr>
      <vt:lpstr>Použití vody</vt:lpstr>
      <vt:lpstr>Zapamatovali jste si dobře ?</vt:lpstr>
      <vt:lpstr>Odpověz</vt:lpstr>
      <vt:lpstr>Urči</vt:lpstr>
      <vt:lpstr>Znáš náš kraj ?</vt:lpstr>
      <vt:lpstr>Použité zdroje</vt:lpstr>
      <vt:lpstr>Snímek 15</vt:lpstr>
    </vt:vector>
  </TitlesOfParts>
  <Company>PRE, 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Elbel Jaromír, Ing.</dc:creator>
  <cp:lastModifiedBy>Janička</cp:lastModifiedBy>
  <cp:revision>92</cp:revision>
  <dcterms:created xsi:type="dcterms:W3CDTF">2012-03-28T05:44:11Z</dcterms:created>
  <dcterms:modified xsi:type="dcterms:W3CDTF">2012-04-03T16:51:04Z</dcterms:modified>
</cp:coreProperties>
</file>