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62" r:id="rId2"/>
    <p:sldId id="256" r:id="rId3"/>
    <p:sldId id="263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VY_32_INOVACE_16_19 Souhlásky na konci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2. ročník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77" custLinFactNeighborY="-575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84C3A47-6A40-4C72-9187-8F690577F191}" type="presOf" srcId="{D8197B8C-B260-4A16-BDF4-0947B075E274}" destId="{5A5FFA88-C948-4069-8E93-59FA12366E83}" srcOrd="1" destOrd="0" presId="urn:microsoft.com/office/officeart/2005/8/layout/target3"/>
    <dgm:cxn modelId="{F6829D1F-CA25-4585-9A42-B5EBF0F88C66}" type="presOf" srcId="{4C35D32F-0EAB-4CD7-82EE-45574DC2A586}" destId="{8BEBB6EC-1DAA-4CAC-8A25-BC0FCBD5DBD5}" srcOrd="0" destOrd="0" presId="urn:microsoft.com/office/officeart/2005/8/layout/target3"/>
    <dgm:cxn modelId="{022DE266-F54E-43CA-A4B3-80A0E66FC561}" type="presOf" srcId="{D8197B8C-B260-4A16-BDF4-0947B075E274}" destId="{25B08C86-7E15-44DC-BE7F-FFB55DD49D12}" srcOrd="0" destOrd="0" presId="urn:microsoft.com/office/officeart/2005/8/layout/target3"/>
    <dgm:cxn modelId="{04A98CAF-AB05-4DC5-9F67-B2790A8BB5FE}" type="presOf" srcId="{B651F6E3-6281-48DB-9319-2AEAFDAE7572}" destId="{6BB5E863-4638-4E1D-BFDE-399D028AC4ED}" srcOrd="1" destOrd="0" presId="urn:microsoft.com/office/officeart/2005/8/layout/target3"/>
    <dgm:cxn modelId="{FE3AF619-A642-48D3-A7F4-6EAEC34737FC}" type="presOf" srcId="{757F3AB3-0718-4624-B441-E567A8F0AB56}" destId="{333A1088-737F-45CB-B68E-254E46348037}" srcOrd="0" destOrd="0" presId="urn:microsoft.com/office/officeart/2005/8/layout/target3"/>
    <dgm:cxn modelId="{8891FF86-50BA-47CD-9EC0-C18AA7934E93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D4CB1A1-3AF1-40D7-B98E-3F5E72FD1EFE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2EE7377-E645-47BD-AD19-6695B240B6E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CE13129-06AC-4861-9633-DFF737F65F36}" type="presOf" srcId="{D1D4F407-5343-4D3F-B5B9-D407B03CAEB4}" destId="{AED2198E-93D5-4001-81B4-73124B309672}" srcOrd="1" destOrd="0" presId="urn:microsoft.com/office/officeart/2005/8/layout/target3"/>
    <dgm:cxn modelId="{4DBDFBDF-421A-4C40-8C3A-6F9A6FBAC6F1}" type="presOf" srcId="{4C35D32F-0EAB-4CD7-82EE-45574DC2A586}" destId="{890E4F0B-2866-4A3F-A3C7-2A14B1797930}" srcOrd="1" destOrd="0" presId="urn:microsoft.com/office/officeart/2005/8/layout/target3"/>
    <dgm:cxn modelId="{810A9853-17A7-41A8-8686-EBDDF7C57EEF}" type="presOf" srcId="{D1B46980-6531-4606-95E6-44980827E919}" destId="{6140AFEC-043D-4C43-A2F9-D0F5331DF3A3}" srcOrd="0" destOrd="0" presId="urn:microsoft.com/office/officeart/2005/8/layout/target3"/>
    <dgm:cxn modelId="{554E8FF9-56C9-4A68-8387-8489C7BE3DBB}" type="presParOf" srcId="{333A1088-737F-45CB-B68E-254E46348037}" destId="{F5ABB229-8D3B-4694-996A-96F23CF14429}" srcOrd="0" destOrd="0" presId="urn:microsoft.com/office/officeart/2005/8/layout/target3"/>
    <dgm:cxn modelId="{8BB8DE54-CAD2-458C-A9CA-503451589FED}" type="presParOf" srcId="{333A1088-737F-45CB-B68E-254E46348037}" destId="{F41139FD-01EE-4571-8B17-4FB00FC51163}" srcOrd="1" destOrd="0" presId="urn:microsoft.com/office/officeart/2005/8/layout/target3"/>
    <dgm:cxn modelId="{570B2BAB-32F2-4E61-BAE7-4759A419F217}" type="presParOf" srcId="{333A1088-737F-45CB-B68E-254E46348037}" destId="{D005CE8C-CC26-4C3E-AC11-E15060ECD759}" srcOrd="2" destOrd="0" presId="urn:microsoft.com/office/officeart/2005/8/layout/target3"/>
    <dgm:cxn modelId="{15567914-0713-40AE-93AB-071E87710DCD}" type="presParOf" srcId="{333A1088-737F-45CB-B68E-254E46348037}" destId="{2C702D82-9B77-49B7-9568-BB8EB47C3372}" srcOrd="3" destOrd="0" presId="urn:microsoft.com/office/officeart/2005/8/layout/target3"/>
    <dgm:cxn modelId="{D679C1DA-ACBA-479B-9231-E63C32005B95}" type="presParOf" srcId="{333A1088-737F-45CB-B68E-254E46348037}" destId="{A52A0455-90FF-4808-ABD0-F02540D31D5A}" srcOrd="4" destOrd="0" presId="urn:microsoft.com/office/officeart/2005/8/layout/target3"/>
    <dgm:cxn modelId="{5EB15ACF-545E-4DC2-AAC9-ABF3BCD9C93D}" type="presParOf" srcId="{333A1088-737F-45CB-B68E-254E46348037}" destId="{6140AFEC-043D-4C43-A2F9-D0F5331DF3A3}" srcOrd="5" destOrd="0" presId="urn:microsoft.com/office/officeart/2005/8/layout/target3"/>
    <dgm:cxn modelId="{B505E8C6-6176-41A6-B639-677ACDA07404}" type="presParOf" srcId="{333A1088-737F-45CB-B68E-254E46348037}" destId="{9358AC05-5D7D-4327-9F80-1AD486AEA664}" srcOrd="6" destOrd="0" presId="urn:microsoft.com/office/officeart/2005/8/layout/target3"/>
    <dgm:cxn modelId="{1B9BCF67-89A8-4C0A-A3EA-E9B9A0490CD1}" type="presParOf" srcId="{333A1088-737F-45CB-B68E-254E46348037}" destId="{313FC574-E1CD-4FB4-B054-0B805CE0447D}" srcOrd="7" destOrd="0" presId="urn:microsoft.com/office/officeart/2005/8/layout/target3"/>
    <dgm:cxn modelId="{475E29EC-2BF0-4C85-A051-3ADEEC0A4E9B}" type="presParOf" srcId="{333A1088-737F-45CB-B68E-254E46348037}" destId="{619D679B-A015-4ECF-8348-D1034C574F40}" srcOrd="8" destOrd="0" presId="urn:microsoft.com/office/officeart/2005/8/layout/target3"/>
    <dgm:cxn modelId="{46C09D98-C923-4E43-846B-5D8277280BB8}" type="presParOf" srcId="{333A1088-737F-45CB-B68E-254E46348037}" destId="{322283A8-4A27-4CDA-BAE3-F381106A9174}" srcOrd="9" destOrd="0" presId="urn:microsoft.com/office/officeart/2005/8/layout/target3"/>
    <dgm:cxn modelId="{B80F262E-C1E2-42AF-840C-14DBD9826FCD}" type="presParOf" srcId="{333A1088-737F-45CB-B68E-254E46348037}" destId="{FFC9F71D-1B4F-4AD9-A4A6-86ADEFC8AF5C}" srcOrd="10" destOrd="0" presId="urn:microsoft.com/office/officeart/2005/8/layout/target3"/>
    <dgm:cxn modelId="{CAD2E81E-0DC1-4982-A527-D0426B97ABEC}" type="presParOf" srcId="{333A1088-737F-45CB-B68E-254E46348037}" destId="{25B08C86-7E15-44DC-BE7F-FFB55DD49D12}" srcOrd="11" destOrd="0" presId="urn:microsoft.com/office/officeart/2005/8/layout/target3"/>
    <dgm:cxn modelId="{4408F95D-2376-42DB-9F27-ADD2B65998A1}" type="presParOf" srcId="{333A1088-737F-45CB-B68E-254E46348037}" destId="{76644BE8-9D7C-4C09-B250-3D10AF48CBB7}" srcOrd="12" destOrd="0" presId="urn:microsoft.com/office/officeart/2005/8/layout/target3"/>
    <dgm:cxn modelId="{77605460-5D2D-4617-A49E-71B624C3D28B}" type="presParOf" srcId="{333A1088-737F-45CB-B68E-254E46348037}" destId="{EE85B701-7295-41C0-BA7A-34D3756A2AE6}" srcOrd="13" destOrd="0" presId="urn:microsoft.com/office/officeart/2005/8/layout/target3"/>
    <dgm:cxn modelId="{CC0869D6-DAC3-49AB-9C44-5F7D64FC54CD}" type="presParOf" srcId="{333A1088-737F-45CB-B68E-254E46348037}" destId="{8BEBB6EC-1DAA-4CAC-8A25-BC0FCBD5DBD5}" srcOrd="14" destOrd="0" presId="urn:microsoft.com/office/officeart/2005/8/layout/target3"/>
    <dgm:cxn modelId="{1B33AD58-297E-4291-AE71-3A1284D3607D}" type="presParOf" srcId="{333A1088-737F-45CB-B68E-254E46348037}" destId="{AED2198E-93D5-4001-81B4-73124B309672}" srcOrd="15" destOrd="0" presId="urn:microsoft.com/office/officeart/2005/8/layout/target3"/>
    <dgm:cxn modelId="{E24E39F8-CECC-45C9-93FE-9E752F5B62E5}" type="presParOf" srcId="{333A1088-737F-45CB-B68E-254E46348037}" destId="{2BE915AB-18AA-4053-B92C-3BFC9ED204BB}" srcOrd="16" destOrd="0" presId="urn:microsoft.com/office/officeart/2005/8/layout/target3"/>
    <dgm:cxn modelId="{46FF197D-4F6F-438F-9F2E-224E6E9756F6}" type="presParOf" srcId="{333A1088-737F-45CB-B68E-254E46348037}" destId="{6BB5E863-4638-4E1D-BFDE-399D028AC4ED}" srcOrd="17" destOrd="0" presId="urn:microsoft.com/office/officeart/2005/8/layout/target3"/>
    <dgm:cxn modelId="{428A38DB-7748-43E6-AFC5-CBD5AD3B23CB}" type="presParOf" srcId="{333A1088-737F-45CB-B68E-254E46348037}" destId="{5A5FFA88-C948-4069-8E93-59FA12366E83}" srcOrd="18" destOrd="0" presId="urn:microsoft.com/office/officeart/2005/8/layout/target3"/>
    <dgm:cxn modelId="{D51216ED-13E0-489F-B6AF-484595AA089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792081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VY_32_INOVACE_16_19 Souhlásky na konci slova</a:t>
          </a:r>
          <a:endParaRPr lang="cs-CZ" sz="2000" kern="1200" dirty="0"/>
        </a:p>
      </dsp:txBody>
      <dsp:txXfrm>
        <a:off x="1381869" y="792081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2. ročník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653EC5-F415-4E66-9412-D36092F3DD7B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4F2FD4-EABD-462C-BB1E-E6D2E125A6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64783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936499016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77846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Souhlásky na konci slova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9215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Prezentace je určena pro žáky  2. ročníku</a:t>
            </a:r>
            <a:r>
              <a:rPr lang="cs-CZ" dirty="0"/>
              <a:t>. Žáci si nejprve uvědomují slova, kde na jejich konci slyší </a:t>
            </a:r>
            <a:r>
              <a:rPr lang="cs-CZ" dirty="0" smtClean="0"/>
              <a:t>p, t, ť. </a:t>
            </a:r>
            <a:r>
              <a:rPr lang="cs-CZ" dirty="0"/>
              <a:t>Potom si pomocí jiných tvarů těchto slov odůvodňují jejich pravopis. Na pracovních listech procvičují pravopis těchto slov i s odůvodněním, opravují chyby v již napsaném textu </a:t>
            </a:r>
            <a:r>
              <a:rPr lang="cs-CZ" dirty="0" smtClean="0"/>
              <a:t>souhláskách.  Učební materiál je určen pro práci na interaktivní tabuli . Pracovní listy lze vytisknout a použít k samostatnému </a:t>
            </a:r>
            <a:r>
              <a:rPr lang="cs-CZ" dirty="0" smtClean="0"/>
              <a:t>procvičování.</a:t>
            </a:r>
            <a:endParaRPr lang="cs-CZ" dirty="0" smtClean="0"/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Pravopis souhlásek p-b, t-d, ť-ď na konci slov. Speciální potřeby: žádné</a:t>
            </a:r>
          </a:p>
          <a:p>
            <a:r>
              <a:rPr lang="cs-CZ" dirty="0" smtClean="0"/>
              <a:t>Klíčová slova: souhlásky                                                                               Druh učebního materiálu:  prezentace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1. období</a:t>
            </a:r>
          </a:p>
          <a:p>
            <a:r>
              <a:rPr lang="cs-CZ" dirty="0" smtClean="0"/>
              <a:t>Věková skupina: 7- 8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1015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/>
              <a:t> nebo </a:t>
            </a:r>
            <a:r>
              <a:rPr lang="cs-CZ" dirty="0" smtClean="0">
                <a:solidFill>
                  <a:srgbClr val="FF0000"/>
                </a:solidFill>
              </a:rPr>
              <a:t>p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1. Říkej slova, ve kterých slyšíš na konci </a:t>
            </a:r>
            <a:r>
              <a:rPr lang="cs-CZ" sz="2800" dirty="0" smtClean="0">
                <a:solidFill>
                  <a:srgbClr val="FF0000"/>
                </a:solidFill>
              </a:rPr>
              <a:t>b</a:t>
            </a:r>
            <a:r>
              <a:rPr lang="cs-CZ" sz="2800" dirty="0" smtClean="0"/>
              <a:t> nebo </a:t>
            </a:r>
            <a:r>
              <a:rPr lang="cs-CZ" sz="2800" dirty="0" smtClean="0">
                <a:solidFill>
                  <a:srgbClr val="FF0000"/>
                </a:solidFill>
              </a:rPr>
              <a:t>p</a:t>
            </a:r>
            <a:r>
              <a:rPr lang="cs-CZ" sz="2800" dirty="0" smtClean="0"/>
              <a:t>:</a:t>
            </a:r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2. Čti a doplňuj: </a:t>
            </a:r>
            <a:r>
              <a:rPr lang="cs-CZ" sz="2800" dirty="0" err="1" smtClean="0"/>
              <a:t>zu</a:t>
            </a:r>
            <a:r>
              <a:rPr lang="cs-CZ" sz="2800" dirty="0" smtClean="0"/>
              <a:t>-, </a:t>
            </a:r>
            <a:r>
              <a:rPr lang="cs-CZ" sz="2800" dirty="0" err="1" smtClean="0"/>
              <a:t>zu</a:t>
            </a:r>
            <a:r>
              <a:rPr lang="cs-CZ" sz="2800" dirty="0" smtClean="0"/>
              <a:t>-y, </a:t>
            </a:r>
            <a:r>
              <a:rPr lang="cs-CZ" sz="2800" dirty="0" err="1" smtClean="0"/>
              <a:t>zu</a:t>
            </a:r>
            <a:r>
              <a:rPr lang="cs-CZ" sz="2800" dirty="0" smtClean="0"/>
              <a:t>-ů, </a:t>
            </a:r>
            <a:r>
              <a:rPr lang="cs-CZ" sz="2800" dirty="0" err="1" smtClean="0"/>
              <a:t>zu</a:t>
            </a:r>
            <a:r>
              <a:rPr lang="cs-CZ" sz="2800" dirty="0" smtClean="0"/>
              <a:t>-ech, </a:t>
            </a:r>
            <a:r>
              <a:rPr lang="cs-CZ" sz="2800" dirty="0" err="1" smtClean="0"/>
              <a:t>zou-ek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</a:t>
            </a:r>
            <a:r>
              <a:rPr lang="cs-CZ" sz="2800" dirty="0" err="1" smtClean="0"/>
              <a:t>čá</a:t>
            </a:r>
            <a:r>
              <a:rPr lang="cs-CZ" sz="2800" dirty="0" smtClean="0"/>
              <a:t>-, </a:t>
            </a:r>
            <a:r>
              <a:rPr lang="cs-CZ" sz="2800" dirty="0" err="1" smtClean="0"/>
              <a:t>čá</a:t>
            </a:r>
            <a:r>
              <a:rPr lang="cs-CZ" sz="2800" dirty="0" smtClean="0"/>
              <a:t>-a, </a:t>
            </a:r>
            <a:r>
              <a:rPr lang="cs-CZ" sz="2800" dirty="0" err="1" smtClean="0"/>
              <a:t>čá-ovi</a:t>
            </a:r>
            <a:r>
              <a:rPr lang="cs-CZ" sz="2800" dirty="0" smtClean="0"/>
              <a:t>, </a:t>
            </a:r>
            <a:r>
              <a:rPr lang="cs-CZ" sz="2800" dirty="0" err="1" smtClean="0"/>
              <a:t>čá</a:t>
            </a:r>
            <a:r>
              <a:rPr lang="cs-CZ" sz="2800" dirty="0" smtClean="0"/>
              <a:t>-pech, </a:t>
            </a:r>
            <a:r>
              <a:rPr lang="cs-CZ" sz="2800" dirty="0" err="1" smtClean="0"/>
              <a:t>ča</a:t>
            </a:r>
            <a:r>
              <a:rPr lang="cs-CZ" sz="2800" dirty="0" smtClean="0"/>
              <a:t>-í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</a:t>
            </a:r>
            <a:r>
              <a:rPr lang="cs-CZ" sz="2800" dirty="0" err="1" smtClean="0"/>
              <a:t>chlé</a:t>
            </a:r>
            <a:r>
              <a:rPr lang="cs-CZ" sz="2800" dirty="0" smtClean="0"/>
              <a:t>-, </a:t>
            </a:r>
            <a:r>
              <a:rPr lang="cs-CZ" sz="2800" dirty="0" err="1" smtClean="0"/>
              <a:t>chle</a:t>
            </a:r>
            <a:r>
              <a:rPr lang="cs-CZ" sz="2800" dirty="0" smtClean="0"/>
              <a:t>-a, </a:t>
            </a:r>
            <a:r>
              <a:rPr lang="cs-CZ" sz="2800" dirty="0" err="1" smtClean="0"/>
              <a:t>chle</a:t>
            </a:r>
            <a:r>
              <a:rPr lang="cs-CZ" sz="2800" dirty="0" smtClean="0"/>
              <a:t>-íček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</a:t>
            </a:r>
            <a:r>
              <a:rPr lang="cs-CZ" sz="2800" dirty="0" err="1" smtClean="0"/>
              <a:t>chlu</a:t>
            </a:r>
            <a:r>
              <a:rPr lang="cs-CZ" sz="2800" dirty="0" smtClean="0"/>
              <a:t>-, </a:t>
            </a:r>
            <a:r>
              <a:rPr lang="cs-CZ" sz="2800" dirty="0" err="1" smtClean="0"/>
              <a:t>chlu</a:t>
            </a:r>
            <a:r>
              <a:rPr lang="cs-CZ" sz="2800" dirty="0" smtClean="0"/>
              <a:t>-y, </a:t>
            </a:r>
            <a:r>
              <a:rPr lang="cs-CZ" sz="2800" dirty="0" err="1" smtClean="0"/>
              <a:t>chlou-ek</a:t>
            </a:r>
            <a:r>
              <a:rPr lang="cs-CZ" sz="2800" dirty="0" smtClean="0"/>
              <a:t>, </a:t>
            </a:r>
            <a:r>
              <a:rPr lang="cs-CZ" sz="2800" dirty="0" err="1" smtClean="0"/>
              <a:t>chlu-atý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85968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p nebo b a do závorky napiš slovo, kterým si odůvodníš pravopis: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šrou</a:t>
            </a:r>
            <a:r>
              <a:rPr lang="cs-CZ" dirty="0" smtClean="0"/>
              <a:t>- (            ), hro-  (            ), </a:t>
            </a:r>
            <a:r>
              <a:rPr lang="cs-CZ" dirty="0" err="1" smtClean="0"/>
              <a:t>drá</a:t>
            </a:r>
            <a:r>
              <a:rPr lang="cs-CZ" dirty="0" smtClean="0"/>
              <a:t>-  (             ), mnoho </a:t>
            </a:r>
            <a:r>
              <a:rPr lang="cs-CZ" dirty="0" err="1" smtClean="0"/>
              <a:t>hu</a:t>
            </a:r>
            <a:r>
              <a:rPr lang="cs-CZ" dirty="0" smtClean="0"/>
              <a:t>-  (            ), </a:t>
            </a:r>
            <a:r>
              <a:rPr lang="cs-CZ" dirty="0" err="1" smtClean="0"/>
              <a:t>jestřá</a:t>
            </a:r>
            <a:r>
              <a:rPr lang="cs-CZ" dirty="0" smtClean="0"/>
              <a:t>-  (             ), pět lam-    (             ), skle-  (            ), </a:t>
            </a:r>
            <a:r>
              <a:rPr lang="cs-CZ" dirty="0" err="1" smtClean="0"/>
              <a:t>ší</a:t>
            </a:r>
            <a:r>
              <a:rPr lang="cs-CZ" dirty="0" smtClean="0"/>
              <a:t>-   (           ),</a:t>
            </a:r>
          </a:p>
          <a:p>
            <a:r>
              <a:rPr lang="cs-CZ" dirty="0" err="1"/>
              <a:t>h</a:t>
            </a:r>
            <a:r>
              <a:rPr lang="cs-CZ" dirty="0" err="1" smtClean="0"/>
              <a:t>olu</a:t>
            </a:r>
            <a:r>
              <a:rPr lang="cs-CZ" dirty="0" smtClean="0"/>
              <a:t>-  (             ), několik </a:t>
            </a:r>
            <a:r>
              <a:rPr lang="cs-CZ" dirty="0" err="1" smtClean="0"/>
              <a:t>chalu</a:t>
            </a:r>
            <a:r>
              <a:rPr lang="cs-CZ" dirty="0" smtClean="0"/>
              <a:t>-  (             ),  bez </a:t>
            </a:r>
            <a:r>
              <a:rPr lang="cs-CZ" dirty="0" err="1" smtClean="0"/>
              <a:t>chy</a:t>
            </a:r>
            <a:r>
              <a:rPr lang="cs-CZ" dirty="0" smtClean="0"/>
              <a:t>- (              ), ku-  (           ) </a:t>
            </a:r>
            <a:r>
              <a:rPr lang="cs-CZ" dirty="0" err="1" smtClean="0"/>
              <a:t>chlé</a:t>
            </a:r>
            <a:r>
              <a:rPr lang="cs-CZ" dirty="0" smtClean="0"/>
              <a:t>-  (            ),</a:t>
            </a:r>
          </a:p>
          <a:p>
            <a:r>
              <a:rPr lang="cs-CZ" dirty="0" err="1"/>
              <a:t>s</a:t>
            </a:r>
            <a:r>
              <a:rPr lang="cs-CZ" dirty="0" err="1" smtClean="0"/>
              <a:t>lou</a:t>
            </a:r>
            <a:r>
              <a:rPr lang="cs-CZ" dirty="0" smtClean="0"/>
              <a:t>- (              ), </a:t>
            </a:r>
            <a:r>
              <a:rPr lang="cs-CZ" dirty="0" err="1" smtClean="0"/>
              <a:t>ústu</a:t>
            </a:r>
            <a:r>
              <a:rPr lang="cs-CZ" dirty="0" smtClean="0"/>
              <a:t>- (            ), </a:t>
            </a:r>
            <a:r>
              <a:rPr lang="cs-CZ" dirty="0" err="1" smtClean="0"/>
              <a:t>nezlo</a:t>
            </a:r>
            <a:r>
              <a:rPr lang="cs-CZ" dirty="0" smtClean="0"/>
              <a:t>- (           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41651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Oprav chyby v textu: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naší </a:t>
            </a:r>
            <a:r>
              <a:rPr lang="cs-CZ" dirty="0" err="1" smtClean="0"/>
              <a:t>ulicy</a:t>
            </a:r>
            <a:r>
              <a:rPr lang="cs-CZ" dirty="0" smtClean="0"/>
              <a:t> hnízdí </a:t>
            </a:r>
            <a:r>
              <a:rPr lang="cs-CZ" dirty="0" err="1" smtClean="0"/>
              <a:t>čáb</a:t>
            </a:r>
            <a:r>
              <a:rPr lang="cs-CZ" dirty="0" smtClean="0"/>
              <a:t>. </a:t>
            </a:r>
            <a:r>
              <a:rPr lang="cs-CZ" dirty="0" err="1" smtClean="0"/>
              <a:t>Nechlup</a:t>
            </a:r>
            <a:r>
              <a:rPr lang="cs-CZ" dirty="0" smtClean="0"/>
              <a:t> se, to není </a:t>
            </a:r>
          </a:p>
          <a:p>
            <a:r>
              <a:rPr lang="cs-CZ" dirty="0" smtClean="0"/>
              <a:t>hezké. Vesnici </a:t>
            </a:r>
            <a:r>
              <a:rPr lang="cs-CZ" dirty="0" err="1" smtClean="0"/>
              <a:t>ozářylo</a:t>
            </a:r>
            <a:r>
              <a:rPr lang="cs-CZ" dirty="0" smtClean="0"/>
              <a:t> světlo </a:t>
            </a:r>
            <a:r>
              <a:rPr lang="cs-CZ" dirty="0" err="1" smtClean="0"/>
              <a:t>lamb</a:t>
            </a:r>
            <a:r>
              <a:rPr lang="cs-CZ" dirty="0" smtClean="0"/>
              <a:t>. Náš </a:t>
            </a:r>
            <a:r>
              <a:rPr lang="cs-CZ" dirty="0" err="1" smtClean="0"/>
              <a:t>jakup</a:t>
            </a:r>
            <a:r>
              <a:rPr lang="cs-CZ" dirty="0" smtClean="0"/>
              <a:t> </a:t>
            </a:r>
          </a:p>
          <a:p>
            <a:r>
              <a:rPr lang="cs-CZ" dirty="0" smtClean="0"/>
              <a:t>našel šest hup. Kub </a:t>
            </a:r>
            <a:r>
              <a:rPr lang="cs-CZ" dirty="0" err="1" smtClean="0"/>
              <a:t>chlép</a:t>
            </a:r>
            <a:r>
              <a:rPr lang="cs-CZ" dirty="0" smtClean="0"/>
              <a:t> a </a:t>
            </a:r>
            <a:r>
              <a:rPr lang="cs-CZ" dirty="0" err="1" smtClean="0"/>
              <a:t>pomazanku</a:t>
            </a:r>
            <a:r>
              <a:rPr lang="cs-CZ" dirty="0" smtClean="0"/>
              <a:t> z </a:t>
            </a:r>
          </a:p>
          <a:p>
            <a:r>
              <a:rPr lang="cs-CZ" dirty="0" err="1" smtClean="0"/>
              <a:t>ryp</a:t>
            </a:r>
            <a:r>
              <a:rPr lang="cs-CZ" dirty="0" smtClean="0"/>
              <a:t>. Na stavbě je </a:t>
            </a:r>
            <a:r>
              <a:rPr lang="cs-CZ" dirty="0" err="1" smtClean="0"/>
              <a:t>velkí</a:t>
            </a:r>
            <a:r>
              <a:rPr lang="cs-CZ" dirty="0" smtClean="0"/>
              <a:t> </a:t>
            </a:r>
            <a:r>
              <a:rPr lang="cs-CZ" dirty="0" err="1" smtClean="0"/>
              <a:t>jeřáp</a:t>
            </a:r>
            <a:r>
              <a:rPr lang="cs-CZ" dirty="0" smtClean="0"/>
              <a:t>. </a:t>
            </a:r>
            <a:r>
              <a:rPr lang="cs-CZ" dirty="0" err="1" smtClean="0"/>
              <a:t>Slyšýme</a:t>
            </a:r>
            <a:r>
              <a:rPr lang="cs-CZ" dirty="0" smtClean="0"/>
              <a:t> kvákání </a:t>
            </a:r>
          </a:p>
          <a:p>
            <a:r>
              <a:rPr lang="cs-CZ" dirty="0" err="1" smtClean="0"/>
              <a:t>žap</a:t>
            </a:r>
            <a:r>
              <a:rPr lang="cs-CZ" dirty="0" smtClean="0"/>
              <a:t>. Na hradě </a:t>
            </a:r>
            <a:r>
              <a:rPr lang="cs-CZ" dirty="0" err="1" smtClean="0"/>
              <a:t>pernštejně</a:t>
            </a:r>
            <a:r>
              <a:rPr lang="cs-CZ" dirty="0" smtClean="0"/>
              <a:t> </a:t>
            </a:r>
            <a:r>
              <a:rPr lang="cs-CZ" dirty="0" err="1" smtClean="0"/>
              <a:t>múžeme</a:t>
            </a:r>
            <a:r>
              <a:rPr lang="cs-CZ" dirty="0" smtClean="0"/>
              <a:t> vidět </a:t>
            </a:r>
          </a:p>
          <a:p>
            <a:r>
              <a:rPr lang="cs-CZ" dirty="0" err="1" smtClean="0"/>
              <a:t>hlubokí</a:t>
            </a:r>
            <a:r>
              <a:rPr lang="cs-CZ" dirty="0" smtClean="0"/>
              <a:t> </a:t>
            </a:r>
            <a:r>
              <a:rPr lang="cs-CZ" dirty="0" err="1" smtClean="0"/>
              <a:t>příkob</a:t>
            </a:r>
            <a:r>
              <a:rPr lang="cs-CZ" dirty="0" smtClean="0"/>
              <a:t>. Děti obešly několik </a:t>
            </a:r>
            <a:r>
              <a:rPr lang="cs-CZ" dirty="0" err="1" smtClean="0"/>
              <a:t>chalub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19688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t</a:t>
            </a:r>
            <a:r>
              <a:rPr lang="cs-CZ" dirty="0" smtClean="0"/>
              <a:t> nebo 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,       </a:t>
            </a:r>
            <a:r>
              <a:rPr lang="cs-CZ" dirty="0" smtClean="0">
                <a:solidFill>
                  <a:srgbClr val="FF0000"/>
                </a:solidFill>
              </a:rPr>
              <a:t>ť</a:t>
            </a:r>
            <a:r>
              <a:rPr lang="cs-CZ" dirty="0" smtClean="0"/>
              <a:t> nebo </a:t>
            </a:r>
            <a:r>
              <a:rPr lang="cs-CZ" dirty="0" smtClean="0">
                <a:solidFill>
                  <a:srgbClr val="FF0000"/>
                </a:solidFill>
              </a:rPr>
              <a:t>ď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1. Říkej slova, ve kterých slyšíš na konci </a:t>
            </a:r>
            <a:r>
              <a:rPr lang="cs-CZ" sz="2800" dirty="0" smtClean="0">
                <a:solidFill>
                  <a:srgbClr val="FF0000"/>
                </a:solidFill>
              </a:rPr>
              <a:t>t</a:t>
            </a:r>
            <a:r>
              <a:rPr lang="cs-CZ" sz="2800" dirty="0" smtClean="0"/>
              <a:t> nebo </a:t>
            </a:r>
            <a:r>
              <a:rPr lang="cs-CZ" sz="2800" dirty="0" smtClean="0">
                <a:solidFill>
                  <a:srgbClr val="FF0000"/>
                </a:solidFill>
              </a:rPr>
              <a:t>d</a:t>
            </a:r>
            <a:r>
              <a:rPr lang="cs-CZ" sz="2800" dirty="0" smtClean="0"/>
              <a:t>:</a:t>
            </a:r>
          </a:p>
          <a:p>
            <a:endParaRPr lang="cs-CZ" sz="2800" dirty="0" smtClean="0"/>
          </a:p>
          <a:p>
            <a:r>
              <a:rPr lang="cs-CZ" sz="2800" dirty="0" smtClean="0"/>
              <a:t>2. Říkej slova, ve kterých slyšíš na konci </a:t>
            </a:r>
            <a:r>
              <a:rPr lang="cs-CZ" sz="2800" dirty="0" smtClean="0">
                <a:solidFill>
                  <a:srgbClr val="FF0000"/>
                </a:solidFill>
              </a:rPr>
              <a:t>ť </a:t>
            </a:r>
            <a:r>
              <a:rPr lang="cs-CZ" sz="2800" dirty="0" smtClean="0"/>
              <a:t>nebo </a:t>
            </a:r>
            <a:r>
              <a:rPr lang="cs-CZ" sz="2800" dirty="0" smtClean="0">
                <a:solidFill>
                  <a:srgbClr val="FF0000"/>
                </a:solidFill>
              </a:rPr>
              <a:t>ď</a:t>
            </a:r>
            <a:r>
              <a:rPr lang="cs-CZ" sz="2800" dirty="0" smtClean="0"/>
              <a:t>:</a:t>
            </a:r>
          </a:p>
          <a:p>
            <a:endParaRPr lang="cs-CZ" sz="2800" dirty="0"/>
          </a:p>
          <a:p>
            <a:r>
              <a:rPr lang="cs-CZ" sz="2800" dirty="0" smtClean="0"/>
              <a:t>3. Čti a doplňuj: </a:t>
            </a:r>
            <a:r>
              <a:rPr lang="cs-CZ" sz="2800" dirty="0" err="1" smtClean="0"/>
              <a:t>sa</a:t>
            </a:r>
            <a:r>
              <a:rPr lang="cs-CZ" sz="2800" dirty="0" smtClean="0"/>
              <a:t>- , </a:t>
            </a:r>
            <a:r>
              <a:rPr lang="cs-CZ" sz="2800" dirty="0" err="1" smtClean="0"/>
              <a:t>sa</a:t>
            </a:r>
            <a:r>
              <a:rPr lang="cs-CZ" sz="2800" dirty="0" smtClean="0"/>
              <a:t>-y, </a:t>
            </a:r>
            <a:r>
              <a:rPr lang="cs-CZ" sz="2800" dirty="0" err="1" smtClean="0"/>
              <a:t>sa-ař</a:t>
            </a:r>
            <a:r>
              <a:rPr lang="cs-CZ" sz="2800" dirty="0" smtClean="0"/>
              <a:t>, </a:t>
            </a:r>
            <a:r>
              <a:rPr lang="cs-CZ" sz="2800" dirty="0" err="1" smtClean="0"/>
              <a:t>sa</a:t>
            </a:r>
            <a:r>
              <a:rPr lang="cs-CZ" sz="2800" dirty="0" smtClean="0"/>
              <a:t>-ů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</a:t>
            </a:r>
            <a:r>
              <a:rPr lang="cs-CZ" sz="2800" dirty="0" err="1" smtClean="0"/>
              <a:t>vě</a:t>
            </a:r>
            <a:r>
              <a:rPr lang="cs-CZ" sz="2800" dirty="0" smtClean="0"/>
              <a:t>-, </a:t>
            </a:r>
            <a:r>
              <a:rPr lang="cs-CZ" sz="2800" dirty="0" err="1" smtClean="0"/>
              <a:t>vě</a:t>
            </a:r>
            <a:r>
              <a:rPr lang="cs-CZ" sz="2800" dirty="0" smtClean="0"/>
              <a:t>-y, </a:t>
            </a:r>
            <a:r>
              <a:rPr lang="cs-CZ" sz="2800" dirty="0" err="1" smtClean="0"/>
              <a:t>vě-ách</a:t>
            </a:r>
            <a:r>
              <a:rPr lang="cs-CZ" sz="2800" dirty="0" smtClean="0"/>
              <a:t>, </a:t>
            </a:r>
            <a:r>
              <a:rPr lang="cs-CZ" sz="2800" dirty="0" err="1" smtClean="0"/>
              <a:t>vě</a:t>
            </a:r>
            <a:r>
              <a:rPr lang="cs-CZ" sz="2800" dirty="0" smtClean="0"/>
              <a:t>-a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</a:t>
            </a:r>
            <a:r>
              <a:rPr lang="cs-CZ" sz="2800" dirty="0" err="1" smtClean="0"/>
              <a:t>návo</a:t>
            </a:r>
            <a:r>
              <a:rPr lang="cs-CZ" sz="2800" dirty="0" smtClean="0"/>
              <a:t>-, </a:t>
            </a:r>
            <a:r>
              <a:rPr lang="cs-CZ" sz="2800" dirty="0" err="1" smtClean="0"/>
              <a:t>návo</a:t>
            </a:r>
            <a:r>
              <a:rPr lang="cs-CZ" sz="2800" dirty="0" smtClean="0"/>
              <a:t>-y, </a:t>
            </a:r>
            <a:r>
              <a:rPr lang="cs-CZ" sz="2800" dirty="0" err="1" smtClean="0"/>
              <a:t>návo</a:t>
            </a:r>
            <a:r>
              <a:rPr lang="cs-CZ" sz="2800" dirty="0" smtClean="0"/>
              <a:t>-ech, </a:t>
            </a:r>
            <a:r>
              <a:rPr lang="cs-CZ" sz="2800" dirty="0" err="1" smtClean="0"/>
              <a:t>návo</a:t>
            </a:r>
            <a:r>
              <a:rPr lang="cs-CZ" sz="2800" dirty="0" smtClean="0"/>
              <a:t>-ů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pláš-, pláš-ů, pláš-ě, pláš-</a:t>
            </a:r>
            <a:r>
              <a:rPr lang="cs-CZ" sz="2800" dirty="0" err="1" smtClean="0"/>
              <a:t>ům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</a:t>
            </a:r>
            <a:r>
              <a:rPr lang="cs-CZ" sz="2800" dirty="0" err="1" smtClean="0"/>
              <a:t>cho</a:t>
            </a:r>
            <a:r>
              <a:rPr lang="cs-CZ" sz="2800" dirty="0" smtClean="0"/>
              <a:t>-, </a:t>
            </a:r>
            <a:r>
              <a:rPr lang="cs-CZ" sz="2800" dirty="0" err="1" smtClean="0"/>
              <a:t>cho</a:t>
            </a:r>
            <a:r>
              <a:rPr lang="cs-CZ" sz="2800" dirty="0" smtClean="0"/>
              <a:t>-í, </a:t>
            </a:r>
            <a:r>
              <a:rPr lang="cs-CZ" sz="2800" dirty="0" err="1" smtClean="0"/>
              <a:t>cho</a:t>
            </a:r>
            <a:r>
              <a:rPr lang="cs-CZ" sz="2800" dirty="0" smtClean="0"/>
              <a:t>- </a:t>
            </a:r>
            <a:r>
              <a:rPr lang="cs-CZ" sz="2800" dirty="0" err="1" smtClean="0"/>
              <a:t>íš</a:t>
            </a:r>
            <a:r>
              <a:rPr lang="cs-CZ" sz="2800" dirty="0" smtClean="0"/>
              <a:t>, </a:t>
            </a:r>
            <a:r>
              <a:rPr lang="cs-CZ" sz="2800" dirty="0" err="1" smtClean="0"/>
              <a:t>cho-íme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kvě-, květ-ů, kvě-y, kvě-</a:t>
            </a:r>
            <a:r>
              <a:rPr lang="cs-CZ" sz="2800" dirty="0" err="1" smtClean="0"/>
              <a:t>ový</a:t>
            </a:r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895878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Doplň t nebo d, ť nebo ď a do závorky napiš slovo, kterým odůvodníš pravopis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s</a:t>
            </a:r>
            <a:r>
              <a:rPr lang="cs-CZ" dirty="0" smtClean="0"/>
              <a:t>tudený jako </a:t>
            </a:r>
            <a:r>
              <a:rPr lang="cs-CZ" dirty="0" err="1" smtClean="0"/>
              <a:t>le</a:t>
            </a:r>
            <a:r>
              <a:rPr lang="cs-CZ" dirty="0" smtClean="0"/>
              <a:t>- (           ), </a:t>
            </a:r>
            <a:r>
              <a:rPr lang="cs-CZ" dirty="0" err="1" smtClean="0"/>
              <a:t>dor</a:t>
            </a:r>
            <a:r>
              <a:rPr lang="cs-CZ" dirty="0" smtClean="0"/>
              <a:t>- (              ), </a:t>
            </a:r>
          </a:p>
          <a:p>
            <a:r>
              <a:rPr lang="cs-CZ" dirty="0" smtClean="0"/>
              <a:t>chutný obě- (           ), </a:t>
            </a:r>
            <a:r>
              <a:rPr lang="cs-CZ" dirty="0" err="1" smtClean="0"/>
              <a:t>déš</a:t>
            </a:r>
            <a:r>
              <a:rPr lang="cs-CZ" dirty="0" smtClean="0"/>
              <a:t>- (            ), </a:t>
            </a:r>
            <a:r>
              <a:rPr lang="cs-CZ" dirty="0" err="1" smtClean="0"/>
              <a:t>me</a:t>
            </a:r>
            <a:r>
              <a:rPr lang="cs-CZ" dirty="0" smtClean="0"/>
              <a:t>-  (        )</a:t>
            </a:r>
          </a:p>
          <a:p>
            <a:r>
              <a:rPr lang="cs-CZ" dirty="0" err="1"/>
              <a:t>v</a:t>
            </a:r>
            <a:r>
              <a:rPr lang="cs-CZ" dirty="0" err="1" smtClean="0"/>
              <a:t>sa</a:t>
            </a:r>
            <a:r>
              <a:rPr lang="cs-CZ" dirty="0" smtClean="0"/>
              <a:t>- se (           ), rtu-  (           ), bale-  (            ),  </a:t>
            </a:r>
          </a:p>
          <a:p>
            <a:r>
              <a:rPr lang="cs-CZ" dirty="0" err="1"/>
              <a:t>h</a:t>
            </a:r>
            <a:r>
              <a:rPr lang="cs-CZ" dirty="0" err="1" smtClean="0"/>
              <a:t>la</a:t>
            </a:r>
            <a:r>
              <a:rPr lang="cs-CZ" dirty="0" smtClean="0"/>
              <a:t>-   (           ), vysoký </a:t>
            </a:r>
            <a:r>
              <a:rPr lang="cs-CZ" dirty="0" err="1" smtClean="0"/>
              <a:t>scho</a:t>
            </a:r>
            <a:r>
              <a:rPr lang="cs-CZ" dirty="0" smtClean="0"/>
              <a:t>- (           ), </a:t>
            </a:r>
            <a:r>
              <a:rPr lang="cs-CZ" dirty="0" err="1" smtClean="0"/>
              <a:t>droz</a:t>
            </a:r>
            <a:r>
              <a:rPr lang="cs-CZ" dirty="0" smtClean="0"/>
              <a:t>-       </a:t>
            </a:r>
            <a:r>
              <a:rPr lang="cs-CZ" dirty="0" smtClean="0"/>
              <a:t>  </a:t>
            </a:r>
            <a:r>
              <a:rPr lang="cs-CZ" dirty="0" smtClean="0"/>
              <a:t>(        ), </a:t>
            </a:r>
            <a:r>
              <a:rPr lang="cs-CZ" dirty="0" err="1" smtClean="0"/>
              <a:t>probu</a:t>
            </a:r>
            <a:r>
              <a:rPr lang="cs-CZ" dirty="0" smtClean="0"/>
              <a:t>- se (          ), pilo -  (         </a:t>
            </a:r>
            <a:r>
              <a:rPr lang="cs-CZ" dirty="0" smtClean="0"/>
              <a:t>  ), </a:t>
            </a:r>
            <a:r>
              <a:rPr lang="cs-CZ" dirty="0" smtClean="0"/>
              <a:t>lis-      (      </a:t>
            </a:r>
            <a:r>
              <a:rPr lang="cs-CZ" dirty="0" smtClean="0"/>
              <a:t>  ), </a:t>
            </a:r>
            <a:r>
              <a:rPr lang="cs-CZ" dirty="0" err="1" smtClean="0"/>
              <a:t>su</a:t>
            </a:r>
            <a:r>
              <a:rPr lang="cs-CZ" dirty="0" smtClean="0"/>
              <a:t>-  (          ), </a:t>
            </a:r>
            <a:r>
              <a:rPr lang="cs-CZ" dirty="0" err="1" smtClean="0"/>
              <a:t>pla</a:t>
            </a:r>
            <a:r>
              <a:rPr lang="cs-CZ" dirty="0" smtClean="0"/>
              <a:t>-  (           ), hra-  (        ), </a:t>
            </a:r>
            <a:r>
              <a:rPr lang="cs-CZ" dirty="0" err="1" smtClean="0"/>
              <a:t>chu</a:t>
            </a:r>
            <a:r>
              <a:rPr lang="cs-CZ" dirty="0" smtClean="0"/>
              <a:t>-  (           ), velká </a:t>
            </a:r>
            <a:r>
              <a:rPr lang="cs-CZ" dirty="0" err="1" smtClean="0"/>
              <a:t>lo</a:t>
            </a:r>
            <a:r>
              <a:rPr lang="cs-CZ" dirty="0" smtClean="0"/>
              <a:t>-  (            ), </a:t>
            </a:r>
            <a:r>
              <a:rPr lang="cs-CZ" dirty="0" err="1" smtClean="0"/>
              <a:t>pamě</a:t>
            </a:r>
            <a:r>
              <a:rPr lang="cs-CZ" dirty="0" smtClean="0"/>
              <a:t>-   (     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93015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40</TotalTime>
  <Words>538</Words>
  <Application>Microsoft Office PowerPoint</Application>
  <PresentationFormat>Předvádění na obrazovce (4:3)</PresentationFormat>
  <Paragraphs>51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Snímek 1</vt:lpstr>
      <vt:lpstr>Souhlásky na konci slova</vt:lpstr>
      <vt:lpstr>Anotace </vt:lpstr>
      <vt:lpstr>b nebo p?</vt:lpstr>
      <vt:lpstr>Doplň p nebo b a do závorky napiš slovo, kterým si odůvodníš pravopis:</vt:lpstr>
      <vt:lpstr>Oprav chyby v textu: </vt:lpstr>
      <vt:lpstr>t nebo d,       ť nebo ď?</vt:lpstr>
      <vt:lpstr>Doplň t nebo d, ť nebo ď a do závorky napiš slovo, kterým odůvodníš pravopis: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Souhlásky na konci slova</dc:title>
  <cp:lastModifiedBy>Dum</cp:lastModifiedBy>
  <cp:revision>12</cp:revision>
  <dcterms:modified xsi:type="dcterms:W3CDTF">2013-05-23T11:24:59Z</dcterms:modified>
</cp:coreProperties>
</file>