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56" r:id="rId2"/>
    <p:sldId id="267" r:id="rId3"/>
    <p:sldId id="257" r:id="rId4"/>
    <p:sldId id="258" r:id="rId5"/>
    <p:sldId id="259" r:id="rId6"/>
    <p:sldId id="261" r:id="rId7"/>
    <p:sldId id="262" r:id="rId8"/>
    <p:sldId id="264" r:id="rId9"/>
    <p:sldId id="268" r:id="rId10"/>
    <p:sldId id="265" r:id="rId11"/>
    <p:sldId id="260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00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9" autoAdjust="0"/>
    <p:restoredTop sz="94660"/>
  </p:normalViewPr>
  <p:slideViewPr>
    <p:cSldViewPr>
      <p:cViewPr>
        <p:scale>
          <a:sx n="95" d="100"/>
          <a:sy n="95" d="100"/>
        </p:scale>
        <p:origin x="-43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51301-36FD-42E7-81C3-3D497C88E045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C9C263-3B23-4FCC-8BC4-04117D8CF7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02747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9C263-3B23-4FCC-8BC4-04117D8CF73D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491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D6AFA74-26E1-4E9A-8A8E-861A1D39FBFC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microsoft.com/office/2007/relationships/hdphoto" Target="../media/hdphoto1.wdp"/><Relationship Id="rId7" Type="http://schemas.openxmlformats.org/officeDocument/2006/relationships/image" Target="../media/image8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0.jpeg"/><Relationship Id="rId4" Type="http://schemas.openxmlformats.org/officeDocument/2006/relationships/image" Target="../media/image5.jpeg"/><Relationship Id="rId9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069856" y="500042"/>
            <a:ext cx="8074144" cy="5809848"/>
          </a:xfrm>
          <a:prstGeom prst="rect">
            <a:avLst/>
          </a:prstGeom>
        </p:spPr>
        <p:txBody>
          <a:bodyPr tIns="0">
            <a:normAutofit/>
          </a:bodyPr>
          <a:lstStyle/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Název školy: Speciální základní škola, Louny,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Poděbradova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640, příspěvková organizace</a:t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Mgr. Věra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Elbelová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materiálu</a:t>
            </a: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VY_32_INOVACE_12_KRALOVEHRADECKY</a:t>
            </a:r>
            <a:r>
              <a:rPr lang="cs-CZ" sz="260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_KRAJ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výstupy ŠVP: - </a:t>
            </a:r>
            <a:r>
              <a:rPr kumimoji="0" lang="cs-CZ" sz="26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Žák dle svých možností lokalizuje na mapě daný kraj</a:t>
            </a: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lang="cs-CZ" sz="2600" i="1" dirty="0" smtClean="0">
                <a:solidFill>
                  <a:schemeClr val="tx2">
                    <a:shade val="30000"/>
                    <a:satMod val="150000"/>
                  </a:schemeClr>
                </a:solidFill>
              </a:rPr>
              <a:t>                          - Žák dle svých možností popisuje přírodní podmínky, hospodářství, zvláštnosti, kulturní zajímavosti jednotlivých regionů</a:t>
            </a:r>
            <a:endParaRPr kumimoji="0" lang="cs-CZ" sz="2600" b="0" i="1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0657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 txBox="1">
            <a:spLocks noGrp="1"/>
          </p:cNvSpPr>
          <p:nvPr>
            <p:ph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7.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zeměpisu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Česká republika</a:t>
            </a:r>
          </a:p>
          <a:p>
            <a:pPr>
              <a:defRPr/>
            </a:pPr>
            <a:endParaRPr lang="cs-CZ" sz="2400" i="1" dirty="0" smtClean="0"/>
          </a:p>
          <a:p>
            <a:pPr lvl="0">
              <a:defRPr/>
            </a:pPr>
            <a:r>
              <a:rPr lang="cs-CZ" sz="1800" dirty="0" smtClean="0"/>
              <a:t>strana 3.-7. - podklad pro výklad </a:t>
            </a:r>
          </a:p>
          <a:p>
            <a:pPr lvl="0">
              <a:defRPr/>
            </a:pPr>
            <a:r>
              <a:rPr lang="cs-CZ" sz="1800" dirty="0" smtClean="0"/>
              <a:t>Strana 8</a:t>
            </a:r>
            <a:r>
              <a:rPr lang="cs-CZ" sz="1800" dirty="0" smtClean="0"/>
              <a:t>.-10.  </a:t>
            </a:r>
            <a:r>
              <a:rPr lang="cs-CZ" sz="1800" dirty="0" smtClean="0"/>
              <a:t>– test pro žáky -  žáci vybírají jednu správnou odpověď na otázky, klikáním na myš se zobrazí odpovědi</a:t>
            </a:r>
            <a:endParaRPr lang="cs-CZ" sz="1800" i="1" dirty="0" smtClean="0"/>
          </a:p>
        </p:txBody>
      </p:sp>
    </p:spTree>
    <p:extLst>
      <p:ext uri="{BB962C8B-B14F-4D97-AF65-F5344CB8AC3E}">
        <p14:creationId xmlns:p14="http://schemas.microsoft.com/office/powerpoint/2010/main" xmlns="" val="296447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97168" y="1807410"/>
            <a:ext cx="5439328" cy="505379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10707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Královéhradecký kraj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3356992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Sídlo krajského úřadu je v </a:t>
            </a:r>
            <a:r>
              <a:rPr lang="cs-CZ" b="1" dirty="0" smtClean="0"/>
              <a:t>Hradci Králové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5974636" y="5157192"/>
            <a:ext cx="411307" cy="361782"/>
          </a:xfrm>
          <a:prstGeom prst="ellipse">
            <a:avLst/>
          </a:prstGeom>
          <a:solidFill>
            <a:srgbClr val="FF0000">
              <a:alpha val="57000"/>
            </a:srgb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188639"/>
            <a:ext cx="2308612" cy="1322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1502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Obrázek 2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97168" y="1807410"/>
            <a:ext cx="5439328" cy="5053793"/>
          </a:xfrm>
          <a:prstGeom prst="rect">
            <a:avLst/>
          </a:prstGeom>
        </p:spPr>
      </p:pic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Města a průmysl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43608" y="1124744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Průmysl:</a:t>
            </a:r>
            <a:endParaRPr lang="cs-CZ" sz="2000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353884" y="2289515"/>
            <a:ext cx="16561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Gumárenský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1104933" y="3028701"/>
            <a:ext cx="2160240" cy="369332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Textilní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1025521" y="3930281"/>
            <a:ext cx="23762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Výroba elektrických zařízení</a:t>
            </a:r>
          </a:p>
        </p:txBody>
      </p:sp>
      <p:sp>
        <p:nvSpPr>
          <p:cNvPr id="33" name="Elipsa 32"/>
          <p:cNvSpPr/>
          <p:nvPr/>
        </p:nvSpPr>
        <p:spPr>
          <a:xfrm>
            <a:off x="7308304" y="4181439"/>
            <a:ext cx="144016" cy="144016"/>
          </a:xfrm>
          <a:prstGeom prst="ellipse">
            <a:avLst/>
          </a:prstGeom>
          <a:solidFill>
            <a:schemeClr val="bg2">
              <a:lumMod val="2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29"/>
          <p:cNvSpPr/>
          <p:nvPr/>
        </p:nvSpPr>
        <p:spPr>
          <a:xfrm>
            <a:off x="6152833" y="5348368"/>
            <a:ext cx="144016" cy="144016"/>
          </a:xfrm>
          <a:prstGeom prst="ellipse">
            <a:avLst/>
          </a:prstGeom>
          <a:solidFill>
            <a:srgbClr val="00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133533" y="5053400"/>
            <a:ext cx="21602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Výroba příslušenství pro automobily</a:t>
            </a:r>
          </a:p>
        </p:txBody>
      </p:sp>
      <p:sp>
        <p:nvSpPr>
          <p:cNvPr id="34" name="Elipsa 29"/>
          <p:cNvSpPr/>
          <p:nvPr/>
        </p:nvSpPr>
        <p:spPr>
          <a:xfrm>
            <a:off x="6073890" y="4112230"/>
            <a:ext cx="144016" cy="144016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28" name="Elipsa 29"/>
          <p:cNvSpPr/>
          <p:nvPr/>
        </p:nvSpPr>
        <p:spPr>
          <a:xfrm>
            <a:off x="4788024" y="4181439"/>
            <a:ext cx="144016" cy="144016"/>
          </a:xfrm>
          <a:prstGeom prst="ellipse">
            <a:avLst/>
          </a:prstGeom>
          <a:solidFill>
            <a:srgbClr val="C00000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29" name="Elipsa 32"/>
          <p:cNvSpPr/>
          <p:nvPr/>
        </p:nvSpPr>
        <p:spPr>
          <a:xfrm>
            <a:off x="6395748" y="3439149"/>
            <a:ext cx="144016" cy="144016"/>
          </a:xfrm>
          <a:prstGeom prst="ellipse">
            <a:avLst/>
          </a:prstGeom>
          <a:solidFill>
            <a:schemeClr val="bg2">
              <a:lumMod val="2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32"/>
          <p:cNvSpPr/>
          <p:nvPr/>
        </p:nvSpPr>
        <p:spPr>
          <a:xfrm>
            <a:off x="5478846" y="3141359"/>
            <a:ext cx="144016" cy="144016"/>
          </a:xfrm>
          <a:prstGeom prst="ellipse">
            <a:avLst/>
          </a:prstGeom>
          <a:solidFill>
            <a:schemeClr val="bg2">
              <a:lumMod val="2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29"/>
          <p:cNvSpPr/>
          <p:nvPr/>
        </p:nvSpPr>
        <p:spPr>
          <a:xfrm>
            <a:off x="7956376" y="3326025"/>
            <a:ext cx="144016" cy="144016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452320" y="2981601"/>
            <a:ext cx="960071" cy="307777"/>
          </a:xfrm>
          <a:prstGeom prst="rect">
            <a:avLst/>
          </a:prstGeom>
          <a:solidFill>
            <a:schemeClr val="bg1">
              <a:alpha val="63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Broumov</a:t>
            </a: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xmlns="" val="2252241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33" grpId="0" animBg="1"/>
      <p:bldP spid="16" grpId="0" animBg="1"/>
      <p:bldP spid="22" grpId="0"/>
      <p:bldP spid="34" grpId="0" animBg="1"/>
      <p:bldP spid="28" grpId="0" animBg="1"/>
      <p:bldP spid="29" grpId="0" animBg="1"/>
      <p:bldP spid="30" grpId="0" animBg="1"/>
      <p:bldP spid="36" grpId="0" animBg="1"/>
      <p:bldP spid="3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artisticCrisscrossEtching/>
                    </a14:imgEffect>
                    <a14:imgEffect>
                      <a14:sharpenSoften amount="10000"/>
                    </a14:imgEffect>
                    <a14:imgEffect>
                      <a14:brightnessContrast bright="42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7660" y="879806"/>
            <a:ext cx="8086340" cy="597819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49808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122240" y="1142749"/>
            <a:ext cx="20162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Rostlinná výroba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5492539" y="1112235"/>
            <a:ext cx="20882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Živočišná výroba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2678610" y="3240671"/>
            <a:ext cx="93610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Obilniny</a:t>
            </a:r>
          </a:p>
        </p:txBody>
      </p:sp>
      <p:pic>
        <p:nvPicPr>
          <p:cNvPr id="28" name="Obrázek 27" descr="pšenice-pol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180162" y="3538386"/>
            <a:ext cx="2005710" cy="133871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0" name="Obdélník 29"/>
          <p:cNvSpPr/>
          <p:nvPr/>
        </p:nvSpPr>
        <p:spPr>
          <a:xfrm>
            <a:off x="2443096" y="1490135"/>
            <a:ext cx="147765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Jablka, rybíz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2372576" y="4949299"/>
            <a:ext cx="154817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Řepka olejka</a:t>
            </a:r>
          </a:p>
        </p:txBody>
      </p:sp>
      <p:pic>
        <p:nvPicPr>
          <p:cNvPr id="33" name="Obrázek 3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35363" y="5282260"/>
            <a:ext cx="2095309" cy="138889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4" name="Obdélník 33"/>
          <p:cNvSpPr/>
          <p:nvPr/>
        </p:nvSpPr>
        <p:spPr>
          <a:xfrm>
            <a:off x="5855836" y="2158479"/>
            <a:ext cx="10801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Prasata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5855836" y="3877007"/>
            <a:ext cx="108012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Skot</a:t>
            </a:r>
          </a:p>
        </p:txBody>
      </p:sp>
      <p:pic>
        <p:nvPicPr>
          <p:cNvPr id="38" name="Obrázek 3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2428718"/>
            <a:ext cx="1893849" cy="142038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7022" y="4150929"/>
            <a:ext cx="1917747" cy="1438311"/>
          </a:xfrm>
          <a:prstGeom prst="rect">
            <a:avLst/>
          </a:prstGeom>
          <a:ln>
            <a:solidFill>
              <a:schemeClr val="tx1"/>
            </a:solidFill>
          </a:ln>
        </p:spPr>
      </p:pic>
      <p:grpSp>
        <p:nvGrpSpPr>
          <p:cNvPr id="5" name="Skupina 4"/>
          <p:cNvGrpSpPr/>
          <p:nvPr/>
        </p:nvGrpSpPr>
        <p:grpSpPr>
          <a:xfrm>
            <a:off x="2069429" y="1789344"/>
            <a:ext cx="2114367" cy="1484786"/>
            <a:chOff x="2069429" y="1789344"/>
            <a:chExt cx="2114367" cy="1484786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rightnessContrast bright="17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069429" y="1789344"/>
              <a:ext cx="1113588" cy="1484784"/>
            </a:xfrm>
            <a:prstGeom prst="rect">
              <a:avLst/>
            </a:prstGeom>
            <a:ln w="3175">
              <a:solidFill>
                <a:schemeClr val="tx1"/>
              </a:solidFill>
            </a:ln>
          </p:spPr>
        </p:pic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16200000">
              <a:off x="2948193" y="2038527"/>
              <a:ext cx="1484786" cy="986420"/>
            </a:xfrm>
            <a:prstGeom prst="rect">
              <a:avLst/>
            </a:prstGeom>
            <a:ln w="3175">
              <a:solidFill>
                <a:schemeClr val="tx1"/>
              </a:solidFill>
            </a:ln>
          </p:spPr>
        </p:pic>
      </p:grpSp>
    </p:spTree>
    <p:extLst>
      <p:ext uri="{BB962C8B-B14F-4D97-AF65-F5344CB8AC3E}">
        <p14:creationId xmlns:p14="http://schemas.microsoft.com/office/powerpoint/2010/main" xmlns="" val="215203839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30" grpId="0"/>
      <p:bldP spid="32" grpId="0"/>
      <p:bldP spid="34" grpId="0"/>
      <p:bldP spid="3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Obrázek 2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04672" y="1791436"/>
            <a:ext cx="5439328" cy="505379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Krajina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124744"/>
            <a:ext cx="27971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Pohoří i úrodné nížiny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586877"/>
            <a:ext cx="24104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Krkonoše – naše nejvyšší pohoří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43031" y="3918223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Řeky</a:t>
            </a:r>
            <a:endParaRPr lang="cs-CZ" sz="2000" b="1" dirty="0"/>
          </a:p>
        </p:txBody>
      </p:sp>
      <p:sp>
        <p:nvSpPr>
          <p:cNvPr id="13" name="Rovnoramenný trojúhelník 12"/>
          <p:cNvSpPr/>
          <p:nvPr/>
        </p:nvSpPr>
        <p:spPr>
          <a:xfrm rot="10587499">
            <a:off x="7375089" y="5589812"/>
            <a:ext cx="28917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6633971">
            <a:off x="6161537" y="4832663"/>
            <a:ext cx="28917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093886" y="5542568"/>
            <a:ext cx="26748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Prachovské skály</a:t>
            </a:r>
            <a:endParaRPr lang="cs-CZ" sz="2000" b="1" dirty="0"/>
          </a:p>
        </p:txBody>
      </p:sp>
      <p:sp>
        <p:nvSpPr>
          <p:cNvPr id="19" name="Elipsa 10"/>
          <p:cNvSpPr/>
          <p:nvPr/>
        </p:nvSpPr>
        <p:spPr>
          <a:xfrm rot="2217157">
            <a:off x="7372417" y="4091887"/>
            <a:ext cx="1911793" cy="1091664"/>
          </a:xfrm>
          <a:prstGeom prst="ellipse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0"/>
          <p:cNvSpPr/>
          <p:nvPr/>
        </p:nvSpPr>
        <p:spPr>
          <a:xfrm rot="1365272">
            <a:off x="4247826" y="1883327"/>
            <a:ext cx="2659650" cy="1372631"/>
          </a:xfrm>
          <a:prstGeom prst="ellipse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005240" y="6021288"/>
            <a:ext cx="26748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/>
              <a:t>Adršbašsko</a:t>
            </a:r>
            <a:r>
              <a:rPr lang="cs-CZ" sz="2000" b="1" dirty="0" smtClean="0"/>
              <a:t> – teplické skály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005687" y="3378324"/>
            <a:ext cx="24104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Orlické hory</a:t>
            </a:r>
            <a:endParaRPr lang="cs-CZ" sz="2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005687" y="2437020"/>
            <a:ext cx="24104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Naše nejvyšší hora Sněžka 1602 m n.m. </a:t>
            </a:r>
            <a:endParaRPr lang="cs-CZ" b="1" dirty="0"/>
          </a:p>
        </p:txBody>
      </p:sp>
      <p:sp>
        <p:nvSpPr>
          <p:cNvPr id="26" name="Rovnoramenný trojúhelník 25"/>
          <p:cNvSpPr/>
          <p:nvPr/>
        </p:nvSpPr>
        <p:spPr>
          <a:xfrm rot="3416902">
            <a:off x="6578416" y="3706425"/>
            <a:ext cx="28917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113522" y="2437020"/>
            <a:ext cx="144016" cy="144016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10"/>
          <p:cNvSpPr/>
          <p:nvPr/>
        </p:nvSpPr>
        <p:spPr>
          <a:xfrm rot="1365272">
            <a:off x="4557561" y="3867363"/>
            <a:ext cx="417649" cy="381721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1382813" y="4639085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Vodní nádrž Rozkoš</a:t>
            </a:r>
            <a:endParaRPr lang="cs-CZ" sz="2000" b="1" dirty="0"/>
          </a:p>
        </p:txBody>
      </p:sp>
      <p:sp>
        <p:nvSpPr>
          <p:cNvPr id="27" name="Ovál 26"/>
          <p:cNvSpPr/>
          <p:nvPr/>
        </p:nvSpPr>
        <p:spPr>
          <a:xfrm>
            <a:off x="7164287" y="4242992"/>
            <a:ext cx="144016" cy="14401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10"/>
          <p:cNvSpPr/>
          <p:nvPr/>
        </p:nvSpPr>
        <p:spPr>
          <a:xfrm rot="1365272">
            <a:off x="7260461" y="3087484"/>
            <a:ext cx="417649" cy="381721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1562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500"/>
                            </p:stCondLst>
                            <p:childTnLst>
                              <p:par>
                                <p:cTn id="5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13" grpId="0" animBg="1"/>
      <p:bldP spid="14" grpId="0" animBg="1"/>
      <p:bldP spid="17" grpId="0"/>
      <p:bldP spid="19" grpId="0" animBg="1"/>
      <p:bldP spid="16" grpId="0" animBg="1"/>
      <p:bldP spid="18" grpId="0"/>
      <p:bldP spid="23" grpId="0"/>
      <p:bldP spid="25" grpId="0"/>
      <p:bldP spid="26" grpId="0" animBg="1"/>
      <p:bldP spid="20" grpId="0" animBg="1"/>
      <p:bldP spid="21" grpId="0" animBg="1"/>
      <p:bldP spid="24" grpId="0"/>
      <p:bldP spid="27" grpId="0" animBg="1"/>
      <p:bldP spid="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04672" y="1791436"/>
            <a:ext cx="5439328" cy="5053793"/>
          </a:xfrm>
          <a:prstGeom prst="rect">
            <a:avLst/>
          </a:prstGeom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259632" y="-99392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Památky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2800" y="556511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Hrad Kost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55158" y="2187660"/>
            <a:ext cx="26549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Babiččino údolí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9541" y="4031284"/>
            <a:ext cx="2731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Třebechovický betlém</a:t>
            </a:r>
            <a:endParaRPr lang="cs-CZ" b="1" dirty="0"/>
          </a:p>
        </p:txBody>
      </p:sp>
      <p:sp>
        <p:nvSpPr>
          <p:cNvPr id="2" name="Ovál 1"/>
          <p:cNvSpPr/>
          <p:nvPr/>
        </p:nvSpPr>
        <p:spPr>
          <a:xfrm>
            <a:off x="4581330" y="3935029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948264" y="4179845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164921" y="4107837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994411" y="6043057"/>
            <a:ext cx="3324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Zoo a safari Dvůr Králové nad Labem</a:t>
            </a:r>
            <a:endParaRPr lang="cs-CZ" sz="1600" b="1" dirty="0"/>
          </a:p>
        </p:txBody>
      </p:sp>
      <p:sp>
        <p:nvSpPr>
          <p:cNvPr id="18" name="Ovál 17"/>
          <p:cNvSpPr/>
          <p:nvPr/>
        </p:nvSpPr>
        <p:spPr>
          <a:xfrm>
            <a:off x="6624550" y="5239464"/>
            <a:ext cx="144016" cy="144016"/>
          </a:xfrm>
          <a:prstGeom prst="ellipse">
            <a:avLst/>
          </a:prstGeom>
          <a:solidFill>
            <a:schemeClr val="accent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25485" y="956621"/>
            <a:ext cx="1944216" cy="1228465"/>
          </a:xfrm>
          <a:prstGeom prst="rect">
            <a:avLst/>
          </a:prstGeom>
          <a:ln w="3175">
            <a:solidFill>
              <a:schemeClr val="tx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7056" y="2611231"/>
            <a:ext cx="1861074" cy="1395806"/>
          </a:xfrm>
          <a:prstGeom prst="rect">
            <a:avLst/>
          </a:prstGeom>
          <a:ln w="3175">
            <a:solidFill>
              <a:schemeClr val="tx1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0498" y="4400615"/>
            <a:ext cx="1049087" cy="1398783"/>
          </a:xfrm>
          <a:prstGeom prst="rect">
            <a:avLst/>
          </a:prstGeom>
          <a:ln w="3175">
            <a:solidFill>
              <a:schemeClr val="tx1"/>
            </a:solidFill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69228" y="4869160"/>
            <a:ext cx="1361731" cy="1021299"/>
          </a:xfrm>
          <a:prstGeom prst="rect">
            <a:avLst/>
          </a:prstGeom>
          <a:ln w="31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466074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2" grpId="0" animBg="1"/>
      <p:bldP spid="12" grpId="0" animBg="1"/>
      <p:bldP spid="15" grpId="0" animBg="1"/>
      <p:bldP spid="17" grpId="0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Testík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19675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Jak se jmenuje nejvyšší hora české republiky ?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28527743"/>
              </p:ext>
            </p:extLst>
          </p:nvPr>
        </p:nvGraphicFramePr>
        <p:xfrm>
          <a:off x="1331640" y="2060848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Klínovec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Sněžka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Lomnický štít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Lysá hora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0232" y="2348880"/>
            <a:ext cx="762000" cy="304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96948" y="4201720"/>
            <a:ext cx="762000" cy="3048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18217" y="3275778"/>
            <a:ext cx="304800" cy="3048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96948" y="5013176"/>
            <a:ext cx="7620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64615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78016062"/>
              </p:ext>
            </p:extLst>
          </p:nvPr>
        </p:nvGraphicFramePr>
        <p:xfrm>
          <a:off x="1331640" y="2060848"/>
          <a:ext cx="7488832" cy="3897796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Prachovské skály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Novohradské hory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Třebechovický betlém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Řeka</a:t>
                      </a:r>
                      <a:r>
                        <a:rPr lang="cs-CZ" sz="3200" b="1" baseline="0" dirty="0" smtClean="0"/>
                        <a:t> Úpa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Byl jsi pozorný 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119675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 Královéhradeckém kraji se nachází:</a:t>
            </a:r>
            <a:endParaRPr lang="cs-CZ" sz="2000" b="1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66692" y="3332641"/>
            <a:ext cx="762000" cy="304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42325" y="4301480"/>
            <a:ext cx="304800" cy="3048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42325" y="2348880"/>
            <a:ext cx="304800" cy="3048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3349" y="5120832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02660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Odpověz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30423" y="118930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Které ovoce se nejvíce pěstuje v Královéhradeckém kraji ?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24334182"/>
              </p:ext>
            </p:extLst>
          </p:nvPr>
        </p:nvGraphicFramePr>
        <p:xfrm>
          <a:off x="1358415" y="1683902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Jablka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Pomeranče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000" b="1" dirty="0" smtClean="0"/>
                        <a:t>Meruňky</a:t>
                      </a:r>
                      <a:endParaRPr lang="cs-CZ" sz="3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Rybíz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33255" y="2916560"/>
            <a:ext cx="762000" cy="304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23712" y="3852664"/>
            <a:ext cx="762000" cy="304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09087" y="1980456"/>
            <a:ext cx="304800" cy="3048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61855" y="471676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37967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7574" y="290639"/>
            <a:ext cx="7498080" cy="72494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1168557" y="1628073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F. KORTUS A F. TEPLÝ. </a:t>
            </a:r>
            <a:r>
              <a:rPr lang="cs-CZ" i="1" dirty="0"/>
              <a:t>Zeměpis Česká republika</a:t>
            </a:r>
            <a:r>
              <a:rPr lang="cs-CZ" dirty="0"/>
              <a:t>: </a:t>
            </a:r>
            <a:r>
              <a:rPr lang="cs-CZ" i="1" dirty="0"/>
              <a:t>Učebnice pro základní školu a základní školu praktickou</a:t>
            </a:r>
            <a:r>
              <a:rPr lang="cs-CZ" dirty="0"/>
              <a:t>. 1. vyd. Praha: Parta, s.r.o., 2006. ISBN 80-7320-088-0.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194385" y="981742"/>
            <a:ext cx="789880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http://upload.wikimedia.org/wikipedia/commons/thumb/c/cc/Kralovehradecky_kraj.svg/1280px-Kralovehradecky_kraj.svg.png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224136" y="2558729"/>
            <a:ext cx="80283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http://www.nazeleno.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nazelenoplus</a:t>
            </a:r>
            <a:r>
              <a:rPr lang="cs-CZ" dirty="0" smtClean="0"/>
              <a:t>/</a:t>
            </a:r>
            <a:r>
              <a:rPr lang="cs-CZ" dirty="0" err="1" smtClean="0"/>
              <a:t>pribeh</a:t>
            </a:r>
            <a:r>
              <a:rPr lang="cs-CZ" dirty="0" smtClean="0"/>
              <a:t>-o-</a:t>
            </a:r>
            <a:r>
              <a:rPr lang="cs-CZ" dirty="0" err="1" smtClean="0"/>
              <a:t>bioplynove</a:t>
            </a:r>
            <a:r>
              <a:rPr lang="cs-CZ" dirty="0" smtClean="0"/>
              <a:t>-stanici-se-</a:t>
            </a:r>
            <a:r>
              <a:rPr lang="cs-CZ" dirty="0" err="1" smtClean="0"/>
              <a:t>spatnym</a:t>
            </a:r>
            <a:r>
              <a:rPr lang="cs-CZ" dirty="0" smtClean="0"/>
              <a:t>-koncem.</a:t>
            </a:r>
            <a:r>
              <a:rPr lang="cs-CZ" dirty="0" err="1" smtClean="0"/>
              <a:t>aspx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222788" y="2218565"/>
            <a:ext cx="43107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http://www.biolib.cz/cz/taxonimage/id59634/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222788" y="3205060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http://foro.portalplantas.com/bulbosas/5184-nuestros-tuberculos.html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242585" y="3494833"/>
            <a:ext cx="7344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http://www.dobrosev.cz/zivocisna-vyroba.php?sekce=chov-prasat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222788" y="3842464"/>
            <a:ext cx="75608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http://www.martinminarcik.cz/fotoalbum/kravin-vrazkov/dsc02161.html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168557" y="4132112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http://www.kralici-drubez.estranky.cz/clanky/chovana-plemena-drubeze.html</a:t>
            </a:r>
          </a:p>
        </p:txBody>
      </p:sp>
      <p:sp>
        <p:nvSpPr>
          <p:cNvPr id="8" name="Obdélník 7"/>
          <p:cNvSpPr/>
          <p:nvPr/>
        </p:nvSpPr>
        <p:spPr>
          <a:xfrm>
            <a:off x="1152800" y="4501444"/>
            <a:ext cx="76308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http://upload.wikimedia.org/wikipedia/commons/c/c0/Rosaceae_Malus_pumila_Malus_pumila_Var_domestica_Apples_Fuji.jpg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1132696" y="5147775"/>
            <a:ext cx="785060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http://upload.wikimedia.org/wikipedia/commons/1/14/Smorodina-vetka.jpg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1152800" y="5517107"/>
            <a:ext cx="776051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http://upload.wikimedia.org/wikipedia/commons/c/cf/Kost02.jpg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83876" y="5901539"/>
            <a:ext cx="81198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http://upload.wikimedia.org/wikipedia/commons/e/e7/Babi%C4%8D%C4%8Dino_%C3%BAdol%C3%AD%2C_pam%C3%A1tn%C3%ADk_Babi%C4%8Dky%2C_detail.jpg</a:t>
            </a:r>
          </a:p>
        </p:txBody>
      </p:sp>
    </p:spTree>
    <p:extLst>
      <p:ext uri="{BB962C8B-B14F-4D97-AF65-F5344CB8AC3E}">
        <p14:creationId xmlns:p14="http://schemas.microsoft.com/office/powerpoint/2010/main" xmlns="" val="4287601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257574" y="290639"/>
            <a:ext cx="7498080" cy="72494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1187624" y="980728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http://upload.wikimedia.org/wikipedia/commons/9/9b/TBetlem_det1.jpg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209452" y="1363180"/>
            <a:ext cx="76830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http://upload.wikimedia.org/wikipedia/commons/d/d7/Diceros.bicornis-08-ZOO.Dvur.Kralove.jpg</a:t>
            </a:r>
          </a:p>
        </p:txBody>
      </p:sp>
    </p:spTree>
    <p:extLst>
      <p:ext uri="{BB962C8B-B14F-4D97-AF65-F5344CB8AC3E}">
        <p14:creationId xmlns:p14="http://schemas.microsoft.com/office/powerpoint/2010/main" xmlns="" val="4007492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1723</TotalTime>
  <Words>277</Words>
  <Application>Microsoft Office PowerPoint</Application>
  <PresentationFormat>Předvádění na obrazovce (4:3)</PresentationFormat>
  <Paragraphs>76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Slunovrat</vt:lpstr>
      <vt:lpstr>Snímek 1</vt:lpstr>
      <vt:lpstr>Anotace</vt:lpstr>
      <vt:lpstr>Královéhradecký kraj</vt:lpstr>
      <vt:lpstr>Města a průmysl</vt:lpstr>
      <vt:lpstr>Zemědělství</vt:lpstr>
      <vt:lpstr>Krajina</vt:lpstr>
      <vt:lpstr>Památky</vt:lpstr>
      <vt:lpstr>Testík</vt:lpstr>
      <vt:lpstr>Byl jsi pozorný ?</vt:lpstr>
      <vt:lpstr>Odpověz</vt:lpstr>
      <vt:lpstr>Použité zdroje</vt:lpstr>
      <vt:lpstr>Použité zdroje</vt:lpstr>
    </vt:vector>
  </TitlesOfParts>
  <Company>PRE, a.s.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Elbel Jaromír, Ing.</dc:creator>
  <cp:lastModifiedBy>Elbel</cp:lastModifiedBy>
  <cp:revision>213</cp:revision>
  <dcterms:created xsi:type="dcterms:W3CDTF">2012-03-28T05:44:11Z</dcterms:created>
  <dcterms:modified xsi:type="dcterms:W3CDTF">2013-04-01T13:46:07Z</dcterms:modified>
</cp:coreProperties>
</file>