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3"/>
  </p:notesMasterIdLst>
  <p:sldIdLst>
    <p:sldId id="256" r:id="rId2"/>
    <p:sldId id="267" r:id="rId3"/>
    <p:sldId id="257" r:id="rId4"/>
    <p:sldId id="258" r:id="rId5"/>
    <p:sldId id="259" r:id="rId6"/>
    <p:sldId id="261" r:id="rId7"/>
    <p:sldId id="262" r:id="rId8"/>
    <p:sldId id="264" r:id="rId9"/>
    <p:sldId id="268" r:id="rId10"/>
    <p:sldId id="265" r:id="rId11"/>
    <p:sldId id="260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00"/>
    <a:srgbClr val="0066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Střední styl 2 – zvýraznění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E8B1032C-EA38-4F05-BA0D-38AFFFC7BED3}" styleName="Světlý styl 3 – zvýraznění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39" autoAdjust="0"/>
    <p:restoredTop sz="94660"/>
  </p:normalViewPr>
  <p:slideViewPr>
    <p:cSldViewPr>
      <p:cViewPr>
        <p:scale>
          <a:sx n="95" d="100"/>
          <a:sy n="95" d="100"/>
        </p:scale>
        <p:origin x="-432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F051301-36FD-42E7-81C3-3D497C88E045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FC9C263-3B23-4FCC-8BC4-04117D8CF73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002747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C9C263-3B23-4FCC-8BC4-04117D8CF73D}" type="slidenum">
              <a:rPr lang="cs-CZ" smtClean="0"/>
              <a:pPr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534910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D6AFA74-26E1-4E9A-8A8E-861A1D39FBFC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C3326F8-A316-401F-9EC8-6612F7DD7BC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D6AFA74-26E1-4E9A-8A8E-861A1D39FBFC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C3326F8-A316-401F-9EC8-6612F7DD7BC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D6AFA74-26E1-4E9A-8A8E-861A1D39FBFC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C3326F8-A316-401F-9EC8-6612F7DD7BC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D6AFA74-26E1-4E9A-8A8E-861A1D39FBFC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C3326F8-A316-401F-9EC8-6612F7DD7BC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D6AFA74-26E1-4E9A-8A8E-861A1D39FBFC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C3326F8-A316-401F-9EC8-6612F7DD7BC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D6AFA74-26E1-4E9A-8A8E-861A1D39FBFC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C3326F8-A316-401F-9EC8-6612F7DD7BC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D6AFA74-26E1-4E9A-8A8E-861A1D39FBFC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C3326F8-A316-401F-9EC8-6612F7DD7BC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D6AFA74-26E1-4E9A-8A8E-861A1D39FBFC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C3326F8-A316-401F-9EC8-6612F7DD7BC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D6AFA74-26E1-4E9A-8A8E-861A1D39FBFC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C3326F8-A316-401F-9EC8-6612F7DD7BC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D6AFA74-26E1-4E9A-8A8E-861A1D39FBFC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C3326F8-A316-401F-9EC8-6612F7DD7BC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D6AFA74-26E1-4E9A-8A8E-861A1D39FBFC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C3326F8-A316-401F-9EC8-6612F7DD7BC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6D6AFA74-26E1-4E9A-8A8E-861A1D39FBFC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7C3326F8-A316-401F-9EC8-6612F7DD7BC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microsoft.com/office/2007/relationships/hdphoto" Target="../media/hdphoto1.wdp"/><Relationship Id="rId7" Type="http://schemas.openxmlformats.org/officeDocument/2006/relationships/image" Target="../media/image8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Relationship Id="rId9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2"/>
          <p:cNvSpPr txBox="1">
            <a:spLocks/>
          </p:cNvSpPr>
          <p:nvPr/>
        </p:nvSpPr>
        <p:spPr>
          <a:xfrm>
            <a:off x="1069856" y="500042"/>
            <a:ext cx="8074144" cy="5809848"/>
          </a:xfrm>
          <a:prstGeom prst="rect">
            <a:avLst/>
          </a:prstGeom>
        </p:spPr>
        <p:txBody>
          <a:bodyPr tIns="0">
            <a:normAutofit/>
          </a:bodyPr>
          <a:lstStyle/>
          <a:p>
            <a:pPr marL="27432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kumimoji="0" lang="cs-CZ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shade val="30000"/>
                    <a:satMod val="1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Název školy: Speciální základní škola, Louny, </a:t>
            </a:r>
            <a:r>
              <a:rPr kumimoji="0" lang="cs-CZ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>
                    <a:shade val="30000"/>
                    <a:satMod val="1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Poděbradova</a:t>
            </a:r>
            <a:r>
              <a:rPr kumimoji="0" lang="cs-CZ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shade val="30000"/>
                    <a:satMod val="1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640, příspěvková organizace</a:t>
            </a:r>
            <a:br>
              <a:rPr kumimoji="0" lang="cs-CZ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shade val="30000"/>
                    <a:satMod val="1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kumimoji="0" lang="cs-CZ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shade val="30000"/>
                    <a:satMod val="1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autor: Mgr. Věra </a:t>
            </a:r>
            <a:r>
              <a:rPr kumimoji="0" lang="cs-CZ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>
                    <a:shade val="30000"/>
                    <a:satMod val="1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Elbelová</a:t>
            </a:r>
            <a:r>
              <a:rPr kumimoji="0" lang="cs-CZ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shade val="30000"/>
                    <a:satMod val="1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/>
            </a:r>
            <a:br>
              <a:rPr kumimoji="0" lang="cs-CZ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shade val="30000"/>
                    <a:satMod val="1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kumimoji="0" lang="cs-CZ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shade val="30000"/>
                    <a:satMod val="1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Název materiálu: </a:t>
            </a:r>
            <a:r>
              <a:rPr kumimoji="0" lang="cs-CZ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shade val="30000"/>
                    <a:satMod val="1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VY_32_INOVACE_13_PARDUBICKY</a:t>
            </a:r>
            <a:r>
              <a:rPr lang="cs-CZ" sz="2600" dirty="0" smtClean="0">
                <a:solidFill>
                  <a:schemeClr val="tx2">
                    <a:shade val="30000"/>
                    <a:satMod val="150000"/>
                  </a:schemeClr>
                </a:solidFill>
              </a:rPr>
              <a:t>_KRAJ</a:t>
            </a:r>
            <a:endParaRPr kumimoji="0" lang="cs-CZ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2">
                  <a:shade val="30000"/>
                  <a:satMod val="1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endParaRPr kumimoji="0" lang="cs-CZ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2">
                  <a:shade val="30000"/>
                  <a:satMod val="1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kumimoji="0" lang="cs-CZ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shade val="30000"/>
                    <a:satMod val="1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výstupy ŠVP: - </a:t>
            </a:r>
            <a:r>
              <a:rPr kumimoji="0" lang="cs-CZ" sz="26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shade val="30000"/>
                    <a:satMod val="1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Žák dle svých možností lokalizuje na mapě daný kraj</a:t>
            </a:r>
          </a:p>
          <a:p>
            <a:pPr marL="27432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lang="cs-CZ" sz="2600" i="1" dirty="0" smtClean="0">
                <a:solidFill>
                  <a:schemeClr val="tx2">
                    <a:shade val="30000"/>
                    <a:satMod val="150000"/>
                  </a:schemeClr>
                </a:solidFill>
              </a:rPr>
              <a:t>                          - Žák dle svých možností popisuje přírodní podmínky, hospodářství, zvláštnosti, kulturní zajímavosti jednotlivých regionů</a:t>
            </a:r>
            <a:endParaRPr kumimoji="0" lang="cs-CZ" sz="2600" b="0" i="1" u="none" strike="noStrike" kern="1200" cap="none" spc="0" normalizeH="0" baseline="0" noProof="0" dirty="0" smtClean="0">
              <a:ln>
                <a:noFill/>
              </a:ln>
              <a:solidFill>
                <a:schemeClr val="tx2">
                  <a:shade val="30000"/>
                  <a:satMod val="1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90657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Podnadpis 2"/>
          <p:cNvSpPr txBox="1">
            <a:spLocks noGrp="1"/>
          </p:cNvSpPr>
          <p:nvPr>
            <p:ph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defRPr/>
            </a:pPr>
            <a:r>
              <a:rPr kumimoji="0" lang="cs-CZ" sz="24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prezentace je určena pro 7. ročník speciální školy</a:t>
            </a:r>
          </a:p>
          <a:p>
            <a:pPr marL="365760" marR="0" lvl="0" indent="-283464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tabLst/>
              <a:defRPr/>
            </a:pPr>
            <a:r>
              <a:rPr kumimoji="0" lang="cs-CZ" sz="24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slouží k výuce zeměpisu</a:t>
            </a:r>
            <a:r>
              <a:rPr kumimoji="0" lang="cs-CZ" sz="2400" b="0" i="1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– Česká republika</a:t>
            </a:r>
          </a:p>
          <a:p>
            <a:pPr>
              <a:defRPr/>
            </a:pPr>
            <a:endParaRPr lang="cs-CZ" sz="2400" i="1" dirty="0" smtClean="0"/>
          </a:p>
          <a:p>
            <a:pPr lvl="0">
              <a:defRPr/>
            </a:pPr>
            <a:r>
              <a:rPr lang="cs-CZ" sz="1800" dirty="0" smtClean="0"/>
              <a:t>strana 3.-7. - podklad pro výklad </a:t>
            </a:r>
          </a:p>
          <a:p>
            <a:pPr lvl="0">
              <a:defRPr/>
            </a:pPr>
            <a:r>
              <a:rPr lang="cs-CZ" sz="1800" dirty="0" smtClean="0"/>
              <a:t>Strana 8</a:t>
            </a:r>
            <a:r>
              <a:rPr lang="cs-CZ" sz="1800" dirty="0" smtClean="0"/>
              <a:t>.-10.  </a:t>
            </a:r>
            <a:r>
              <a:rPr lang="cs-CZ" sz="1800" dirty="0" smtClean="0"/>
              <a:t>– test pro žáky -  žáci vybírají jednu správnou odpověď na otázky, klikáním na myš se zobrazí odpovědi</a:t>
            </a:r>
            <a:endParaRPr lang="cs-CZ" sz="1800" i="1" dirty="0" smtClean="0"/>
          </a:p>
        </p:txBody>
      </p:sp>
    </p:spTree>
    <p:extLst>
      <p:ext uri="{BB962C8B-B14F-4D97-AF65-F5344CB8AC3E}">
        <p14:creationId xmlns:p14="http://schemas.microsoft.com/office/powerpoint/2010/main" xmlns="" val="296447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75856" y="2132856"/>
            <a:ext cx="5868144" cy="4738434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59632" y="210707"/>
            <a:ext cx="7498080" cy="1143000"/>
          </a:xfrm>
        </p:spPr>
        <p:txBody>
          <a:bodyPr>
            <a:normAutofit/>
          </a:bodyPr>
          <a:lstStyle/>
          <a:p>
            <a:r>
              <a:rPr lang="cs-CZ" sz="3600" dirty="0" smtClean="0"/>
              <a:t>Pardubický kraj</a:t>
            </a:r>
            <a:endParaRPr lang="cs-CZ" sz="36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971600" y="3356992"/>
            <a:ext cx="24482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Sídlo krajského úřadu je v </a:t>
            </a:r>
            <a:r>
              <a:rPr lang="cs-CZ" b="1" dirty="0" smtClean="0"/>
              <a:t>Pardubicích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19" name="Elipsa 18"/>
          <p:cNvSpPr/>
          <p:nvPr/>
        </p:nvSpPr>
        <p:spPr>
          <a:xfrm>
            <a:off x="4582050" y="3541939"/>
            <a:ext cx="288032" cy="291515"/>
          </a:xfrm>
          <a:prstGeom prst="ellipse">
            <a:avLst/>
          </a:prstGeom>
          <a:solidFill>
            <a:srgbClr val="FF0000">
              <a:alpha val="57000"/>
            </a:srgb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31982" y="188640"/>
            <a:ext cx="2296614" cy="1315171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995254" y="1516377"/>
            <a:ext cx="24482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 kraji se nacházejí důležité železniční tratě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150259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9" grpId="0" animBg="1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Obrázek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75856" y="2132856"/>
            <a:ext cx="5868144" cy="4738434"/>
          </a:xfrm>
          <a:prstGeom prst="rect">
            <a:avLst/>
          </a:prstGeom>
        </p:spPr>
      </p:pic>
      <p:sp>
        <p:nvSpPr>
          <p:cNvPr id="14" name="Nadpis 1"/>
          <p:cNvSpPr>
            <a:spLocks noGrp="1"/>
          </p:cNvSpPr>
          <p:nvPr>
            <p:ph type="title"/>
          </p:nvPr>
        </p:nvSpPr>
        <p:spPr>
          <a:xfrm>
            <a:off x="1403648" y="188640"/>
            <a:ext cx="7498080" cy="1143000"/>
          </a:xfrm>
        </p:spPr>
        <p:txBody>
          <a:bodyPr>
            <a:normAutofit/>
          </a:bodyPr>
          <a:lstStyle/>
          <a:p>
            <a:r>
              <a:rPr lang="cs-CZ" sz="3600" dirty="0" smtClean="0"/>
              <a:t>Města a průmysl</a:t>
            </a:r>
            <a:endParaRPr lang="cs-CZ" sz="3600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1043608" y="1124744"/>
            <a:ext cx="15841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u="sng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Průmysl:</a:t>
            </a:r>
            <a:endParaRPr lang="cs-CZ" sz="2000" b="1" u="sng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5" name="Obdélník 24"/>
          <p:cNvSpPr/>
          <p:nvPr/>
        </p:nvSpPr>
        <p:spPr>
          <a:xfrm>
            <a:off x="1333974" y="2132856"/>
            <a:ext cx="165618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b="1" dirty="0" smtClean="0">
                <a:solidFill>
                  <a:srgbClr val="0070C0"/>
                </a:solidFill>
              </a:rPr>
              <a:t>Chemický</a:t>
            </a:r>
          </a:p>
        </p:txBody>
      </p:sp>
      <p:sp>
        <p:nvSpPr>
          <p:cNvPr id="26" name="Obdélník 25"/>
          <p:cNvSpPr/>
          <p:nvPr/>
        </p:nvSpPr>
        <p:spPr>
          <a:xfrm>
            <a:off x="1081946" y="2842452"/>
            <a:ext cx="2160240" cy="36933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cs-CZ" b="1" dirty="0" smtClean="0">
                <a:solidFill>
                  <a:srgbClr val="00B050"/>
                </a:solidFill>
              </a:rPr>
              <a:t>Textilní</a:t>
            </a:r>
          </a:p>
        </p:txBody>
      </p:sp>
      <p:sp>
        <p:nvSpPr>
          <p:cNvPr id="27" name="Obdélník 26"/>
          <p:cNvSpPr/>
          <p:nvPr/>
        </p:nvSpPr>
        <p:spPr>
          <a:xfrm>
            <a:off x="973934" y="3468616"/>
            <a:ext cx="237626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b="1" dirty="0" smtClean="0">
                <a:solidFill>
                  <a:schemeClr val="bg2">
                    <a:lumMod val="25000"/>
                  </a:schemeClr>
                </a:solidFill>
              </a:rPr>
              <a:t>Energetika – tepelná elektrárna (nejvyšší komín v ČR 305m)</a:t>
            </a:r>
          </a:p>
        </p:txBody>
      </p:sp>
      <p:sp>
        <p:nvSpPr>
          <p:cNvPr id="33" name="Elipsa 32"/>
          <p:cNvSpPr/>
          <p:nvPr/>
        </p:nvSpPr>
        <p:spPr>
          <a:xfrm>
            <a:off x="6112538" y="5097681"/>
            <a:ext cx="144016" cy="144016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Elipsa 29"/>
          <p:cNvSpPr/>
          <p:nvPr/>
        </p:nvSpPr>
        <p:spPr>
          <a:xfrm>
            <a:off x="4644008" y="3645024"/>
            <a:ext cx="144016" cy="144016"/>
          </a:xfrm>
          <a:prstGeom prst="ellipse">
            <a:avLst/>
          </a:prstGeom>
          <a:solidFill>
            <a:srgbClr val="0066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bdélník 21"/>
          <p:cNvSpPr/>
          <p:nvPr/>
        </p:nvSpPr>
        <p:spPr>
          <a:xfrm>
            <a:off x="1093851" y="4703244"/>
            <a:ext cx="21602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b="1" dirty="0" smtClean="0">
                <a:solidFill>
                  <a:srgbClr val="C00000"/>
                </a:solidFill>
              </a:rPr>
              <a:t>Výroba autobusů</a:t>
            </a:r>
          </a:p>
        </p:txBody>
      </p:sp>
      <p:sp>
        <p:nvSpPr>
          <p:cNvPr id="34" name="Elipsa 29"/>
          <p:cNvSpPr/>
          <p:nvPr/>
        </p:nvSpPr>
        <p:spPr>
          <a:xfrm>
            <a:off x="7596336" y="4981392"/>
            <a:ext cx="144016" cy="144016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C00000"/>
              </a:solidFill>
            </a:endParaRPr>
          </a:p>
        </p:txBody>
      </p:sp>
      <p:sp>
        <p:nvSpPr>
          <p:cNvPr id="28" name="Elipsa 29"/>
          <p:cNvSpPr/>
          <p:nvPr/>
        </p:nvSpPr>
        <p:spPr>
          <a:xfrm>
            <a:off x="5940152" y="4050465"/>
            <a:ext cx="144016" cy="144016"/>
          </a:xfrm>
          <a:prstGeom prst="ellipse">
            <a:avLst/>
          </a:prstGeom>
          <a:solidFill>
            <a:srgbClr val="C00000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C00000"/>
              </a:solidFill>
            </a:endParaRPr>
          </a:p>
        </p:txBody>
      </p:sp>
      <p:sp>
        <p:nvSpPr>
          <p:cNvPr id="29" name="Elipsa 32"/>
          <p:cNvSpPr/>
          <p:nvPr/>
        </p:nvSpPr>
        <p:spPr>
          <a:xfrm>
            <a:off x="4716016" y="3732816"/>
            <a:ext cx="144016" cy="144016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Elipsa 32"/>
          <p:cNvSpPr/>
          <p:nvPr/>
        </p:nvSpPr>
        <p:spPr>
          <a:xfrm>
            <a:off x="4283968" y="3588800"/>
            <a:ext cx="144016" cy="144016"/>
          </a:xfrm>
          <a:prstGeom prst="ellipse">
            <a:avLst/>
          </a:prstGeom>
          <a:solidFill>
            <a:schemeClr val="bg2">
              <a:lumMod val="25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Elipsa 29"/>
          <p:cNvSpPr/>
          <p:nvPr/>
        </p:nvSpPr>
        <p:spPr>
          <a:xfrm>
            <a:off x="7020272" y="5053400"/>
            <a:ext cx="144016" cy="144016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C00000"/>
              </a:solidFill>
            </a:endParaRPr>
          </a:p>
        </p:txBody>
      </p:sp>
      <p:sp>
        <p:nvSpPr>
          <p:cNvPr id="37" name="TextovéPole 36"/>
          <p:cNvSpPr txBox="1"/>
          <p:nvPr/>
        </p:nvSpPr>
        <p:spPr>
          <a:xfrm>
            <a:off x="3875940" y="3211784"/>
            <a:ext cx="1069524" cy="307777"/>
          </a:xfrm>
          <a:prstGeom prst="rect">
            <a:avLst/>
          </a:prstGeom>
          <a:solidFill>
            <a:schemeClr val="bg1">
              <a:alpha val="63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1400" b="1" dirty="0" smtClean="0"/>
              <a:t>Chvaletice</a:t>
            </a:r>
            <a:endParaRPr lang="cs-CZ" sz="1400" b="1" dirty="0"/>
          </a:p>
        </p:txBody>
      </p:sp>
      <p:sp>
        <p:nvSpPr>
          <p:cNvPr id="18" name="Elipsa 29"/>
          <p:cNvSpPr/>
          <p:nvPr/>
        </p:nvSpPr>
        <p:spPr>
          <a:xfrm>
            <a:off x="6732240" y="3858273"/>
            <a:ext cx="144016" cy="144016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C00000"/>
              </a:solidFill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1060366" y="5370564"/>
            <a:ext cx="21602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Potravinářský</a:t>
            </a:r>
          </a:p>
        </p:txBody>
      </p:sp>
      <p:sp>
        <p:nvSpPr>
          <p:cNvPr id="20" name="TextovéPole 19"/>
          <p:cNvSpPr txBox="1"/>
          <p:nvPr/>
        </p:nvSpPr>
        <p:spPr>
          <a:xfrm>
            <a:off x="5549406" y="5278230"/>
            <a:ext cx="812530" cy="307777"/>
          </a:xfrm>
          <a:prstGeom prst="rect">
            <a:avLst/>
          </a:prstGeom>
          <a:solidFill>
            <a:schemeClr val="bg1">
              <a:alpha val="63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1400" b="1" dirty="0" smtClean="0"/>
              <a:t>Hlinsko</a:t>
            </a:r>
            <a:endParaRPr lang="cs-CZ" sz="1400" b="1" dirty="0"/>
          </a:p>
        </p:txBody>
      </p:sp>
      <p:sp>
        <p:nvSpPr>
          <p:cNvPr id="21" name="Obdélník 20"/>
          <p:cNvSpPr/>
          <p:nvPr/>
        </p:nvSpPr>
        <p:spPr>
          <a:xfrm>
            <a:off x="1081946" y="6093296"/>
            <a:ext cx="21602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b="1" dirty="0" smtClean="0">
                <a:solidFill>
                  <a:srgbClr val="7030A0"/>
                </a:solidFill>
              </a:rPr>
              <a:t>Sklářský</a:t>
            </a:r>
          </a:p>
        </p:txBody>
      </p:sp>
      <p:sp>
        <p:nvSpPr>
          <p:cNvPr id="23" name="Elipsa 29"/>
          <p:cNvSpPr/>
          <p:nvPr/>
        </p:nvSpPr>
        <p:spPr>
          <a:xfrm>
            <a:off x="6516216" y="4430065"/>
            <a:ext cx="144016" cy="144016"/>
          </a:xfrm>
          <a:prstGeom prst="ellips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522414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7" grpId="0"/>
      <p:bldP spid="33" grpId="0" animBg="1"/>
      <p:bldP spid="16" grpId="0" animBg="1"/>
      <p:bldP spid="22" grpId="0"/>
      <p:bldP spid="34" grpId="0" animBg="1"/>
      <p:bldP spid="28" grpId="0" animBg="1"/>
      <p:bldP spid="29" grpId="0" animBg="1"/>
      <p:bldP spid="30" grpId="0" animBg="1"/>
      <p:bldP spid="36" grpId="0" animBg="1"/>
      <p:bldP spid="37" grpId="0" animBg="1"/>
      <p:bldP spid="18" grpId="0" animBg="1"/>
      <p:bldP spid="19" grpId="0"/>
      <p:bldP spid="20" grpId="0" animBg="1"/>
      <p:bldP spid="21" grpId="0"/>
      <p:bldP spid="2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Obrázek 17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rightnessContrast bright="71000" contrast="4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15616" y="1031006"/>
            <a:ext cx="8028384" cy="5802359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03648" y="332656"/>
            <a:ext cx="7498080" cy="634082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Zemědělství</a:t>
            </a:r>
            <a:endParaRPr lang="cs-CZ" dirty="0"/>
          </a:p>
        </p:txBody>
      </p:sp>
      <p:sp>
        <p:nvSpPr>
          <p:cNvPr id="25" name="Obdélník 24"/>
          <p:cNvSpPr/>
          <p:nvPr/>
        </p:nvSpPr>
        <p:spPr>
          <a:xfrm>
            <a:off x="2181610" y="1142749"/>
            <a:ext cx="201622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b="1" dirty="0" smtClean="0"/>
              <a:t>Rostlinná výroba</a:t>
            </a:r>
          </a:p>
        </p:txBody>
      </p:sp>
      <p:sp>
        <p:nvSpPr>
          <p:cNvPr id="26" name="Obdélník 25"/>
          <p:cNvSpPr/>
          <p:nvPr/>
        </p:nvSpPr>
        <p:spPr>
          <a:xfrm>
            <a:off x="5492539" y="1112235"/>
            <a:ext cx="20882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b="1" dirty="0" smtClean="0"/>
              <a:t>Živočišná výroba</a:t>
            </a:r>
          </a:p>
        </p:txBody>
      </p:sp>
      <p:sp>
        <p:nvSpPr>
          <p:cNvPr id="27" name="Obdélník 26"/>
          <p:cNvSpPr/>
          <p:nvPr/>
        </p:nvSpPr>
        <p:spPr>
          <a:xfrm>
            <a:off x="2678610" y="3240671"/>
            <a:ext cx="93610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1400" b="1" dirty="0" smtClean="0"/>
              <a:t>Obilniny</a:t>
            </a:r>
          </a:p>
        </p:txBody>
      </p:sp>
      <p:pic>
        <p:nvPicPr>
          <p:cNvPr id="28" name="Obrázek 27" descr="pšenice-pole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80162" y="3538386"/>
            <a:ext cx="2005710" cy="1338717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30" name="Obdélník 29"/>
          <p:cNvSpPr/>
          <p:nvPr/>
        </p:nvSpPr>
        <p:spPr>
          <a:xfrm>
            <a:off x="2443096" y="1490135"/>
            <a:ext cx="147765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1400" b="1" dirty="0" smtClean="0"/>
              <a:t>Cukrová řepa</a:t>
            </a:r>
          </a:p>
        </p:txBody>
      </p:sp>
      <p:sp>
        <p:nvSpPr>
          <p:cNvPr id="32" name="Obdélník 31"/>
          <p:cNvSpPr/>
          <p:nvPr/>
        </p:nvSpPr>
        <p:spPr>
          <a:xfrm>
            <a:off x="2372576" y="4949299"/>
            <a:ext cx="154817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1400" b="1" dirty="0" smtClean="0"/>
              <a:t>Řepka olejka</a:t>
            </a:r>
          </a:p>
        </p:txBody>
      </p:sp>
      <p:pic>
        <p:nvPicPr>
          <p:cNvPr id="33" name="Obrázek 3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135363" y="5282260"/>
            <a:ext cx="2095309" cy="1388891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34" name="Obdélník 33"/>
          <p:cNvSpPr/>
          <p:nvPr/>
        </p:nvSpPr>
        <p:spPr>
          <a:xfrm>
            <a:off x="5855835" y="1527673"/>
            <a:ext cx="108012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1400" b="1" dirty="0" smtClean="0"/>
              <a:t>Prasata</a:t>
            </a:r>
          </a:p>
        </p:txBody>
      </p:sp>
      <p:sp>
        <p:nvSpPr>
          <p:cNvPr id="35" name="Obdélník 34"/>
          <p:cNvSpPr/>
          <p:nvPr/>
        </p:nvSpPr>
        <p:spPr>
          <a:xfrm>
            <a:off x="5855835" y="3246201"/>
            <a:ext cx="108012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1400" b="1" dirty="0" smtClean="0"/>
              <a:t>Skot</a:t>
            </a:r>
          </a:p>
        </p:txBody>
      </p:sp>
      <p:pic>
        <p:nvPicPr>
          <p:cNvPr id="38" name="Obrázek 3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36095" y="1797912"/>
            <a:ext cx="1893849" cy="1420387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9" name="Obrázek 3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37021" y="3520123"/>
            <a:ext cx="1917747" cy="1438311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9" name="Obdélník 18"/>
          <p:cNvSpPr/>
          <p:nvPr/>
        </p:nvSpPr>
        <p:spPr>
          <a:xfrm>
            <a:off x="5855836" y="4918786"/>
            <a:ext cx="108012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1400" b="1" dirty="0" smtClean="0"/>
              <a:t>Drůbež</a:t>
            </a:r>
          </a:p>
        </p:txBody>
      </p:sp>
      <p:pic>
        <p:nvPicPr>
          <p:cNvPr id="20" name="Obrázek 1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36096" y="5226563"/>
            <a:ext cx="1893849" cy="141407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657170" y="1782020"/>
            <a:ext cx="1051693" cy="1458652"/>
          </a:xfrm>
          <a:prstGeom prst="rect">
            <a:avLst/>
          </a:prstGeom>
          <a:ln w="31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xmlns="" val="215203839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"/>
                            </p:stCondLst>
                            <p:childTnLst>
                              <p:par>
                                <p:cTn id="5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7" grpId="0"/>
      <p:bldP spid="30" grpId="0"/>
      <p:bldP spid="32" grpId="0"/>
      <p:bldP spid="34" grpId="0"/>
      <p:bldP spid="35" grpId="0"/>
      <p:bldP spid="1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Obrázek 2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75856" y="2132856"/>
            <a:ext cx="5868144" cy="4738434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850106"/>
          </a:xfrm>
        </p:spPr>
        <p:txBody>
          <a:bodyPr>
            <a:normAutofit/>
          </a:bodyPr>
          <a:lstStyle/>
          <a:p>
            <a:r>
              <a:rPr lang="cs-CZ" sz="3600" dirty="0" smtClean="0"/>
              <a:t>Krajina</a:t>
            </a:r>
            <a:endParaRPr lang="cs-CZ" sz="36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971600" y="1124744"/>
            <a:ext cx="27971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Pohoří i úrodné nížiny</a:t>
            </a:r>
            <a:endParaRPr lang="cs-CZ" sz="20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938026" y="1932801"/>
            <a:ext cx="24104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Orlické hory</a:t>
            </a:r>
            <a:endParaRPr lang="cs-CZ" sz="20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1293391" y="5237823"/>
            <a:ext cx="16561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Řeky</a:t>
            </a:r>
            <a:endParaRPr lang="cs-CZ" sz="2000" b="1" dirty="0"/>
          </a:p>
        </p:txBody>
      </p:sp>
      <p:sp>
        <p:nvSpPr>
          <p:cNvPr id="13" name="Rovnoramenný trojúhelník 12"/>
          <p:cNvSpPr/>
          <p:nvPr/>
        </p:nvSpPr>
        <p:spPr>
          <a:xfrm rot="16200000">
            <a:off x="7163715" y="5429723"/>
            <a:ext cx="289176" cy="144016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Rovnoramenný trojúhelník 13"/>
          <p:cNvSpPr/>
          <p:nvPr/>
        </p:nvSpPr>
        <p:spPr>
          <a:xfrm rot="16200000">
            <a:off x="4852148" y="3222378"/>
            <a:ext cx="289176" cy="172876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Elipsa 10"/>
          <p:cNvSpPr/>
          <p:nvPr/>
        </p:nvSpPr>
        <p:spPr>
          <a:xfrm rot="1254937">
            <a:off x="4554439" y="4645249"/>
            <a:ext cx="1567874" cy="780247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Elipsa 10"/>
          <p:cNvSpPr/>
          <p:nvPr/>
        </p:nvSpPr>
        <p:spPr>
          <a:xfrm rot="1365272">
            <a:off x="6347487" y="1968620"/>
            <a:ext cx="2659650" cy="1372631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TextovéPole 22"/>
          <p:cNvSpPr txBox="1"/>
          <p:nvPr/>
        </p:nvSpPr>
        <p:spPr>
          <a:xfrm>
            <a:off x="938026" y="3453404"/>
            <a:ext cx="24104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Železné hory</a:t>
            </a:r>
            <a:endParaRPr lang="cs-CZ" sz="2000" b="1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916265" y="2584017"/>
            <a:ext cx="24104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Králický Sněžník 1423 m n.m. </a:t>
            </a:r>
            <a:endParaRPr lang="cs-CZ" b="1" dirty="0"/>
          </a:p>
        </p:txBody>
      </p:sp>
      <p:sp>
        <p:nvSpPr>
          <p:cNvPr id="26" name="Rovnoramenný trojúhelník 25"/>
          <p:cNvSpPr/>
          <p:nvPr/>
        </p:nvSpPr>
        <p:spPr>
          <a:xfrm rot="1032659">
            <a:off x="6299988" y="3893072"/>
            <a:ext cx="289176" cy="144016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vál 19"/>
          <p:cNvSpPr/>
          <p:nvPr/>
        </p:nvSpPr>
        <p:spPr>
          <a:xfrm>
            <a:off x="8172400" y="2598294"/>
            <a:ext cx="144016" cy="144016"/>
          </a:xfrm>
          <a:prstGeom prst="ellipse">
            <a:avLst/>
          </a:prstGeom>
          <a:solidFill>
            <a:schemeClr val="bg1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Rovnoramenný trojúhelník 29"/>
          <p:cNvSpPr/>
          <p:nvPr/>
        </p:nvSpPr>
        <p:spPr>
          <a:xfrm rot="16846713">
            <a:off x="8521502" y="3574679"/>
            <a:ext cx="289176" cy="144016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Rovnoramenný trojúhelník 30"/>
          <p:cNvSpPr/>
          <p:nvPr/>
        </p:nvSpPr>
        <p:spPr>
          <a:xfrm rot="6016740">
            <a:off x="4755495" y="3924943"/>
            <a:ext cx="289176" cy="144016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Elipsa 10"/>
          <p:cNvSpPr/>
          <p:nvPr/>
        </p:nvSpPr>
        <p:spPr>
          <a:xfrm rot="20409079">
            <a:off x="4826271" y="5256362"/>
            <a:ext cx="2227178" cy="1372631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TextovéPole 32"/>
          <p:cNvSpPr txBox="1"/>
          <p:nvPr/>
        </p:nvSpPr>
        <p:spPr>
          <a:xfrm>
            <a:off x="954628" y="4152068"/>
            <a:ext cx="24104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Českomoravská vrchovina</a:t>
            </a:r>
            <a:endParaRPr lang="cs-CZ" sz="2000" b="1" dirty="0"/>
          </a:p>
        </p:txBody>
      </p:sp>
      <p:sp>
        <p:nvSpPr>
          <p:cNvPr id="34" name="Ovál 33"/>
          <p:cNvSpPr/>
          <p:nvPr/>
        </p:nvSpPr>
        <p:spPr>
          <a:xfrm>
            <a:off x="4322807" y="3635754"/>
            <a:ext cx="144016" cy="144016"/>
          </a:xfrm>
          <a:prstGeom prst="ellipse">
            <a:avLst/>
          </a:prstGeom>
          <a:solidFill>
            <a:srgbClr val="009900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TextovéPole 34"/>
          <p:cNvSpPr txBox="1"/>
          <p:nvPr/>
        </p:nvSpPr>
        <p:spPr>
          <a:xfrm>
            <a:off x="3923374" y="3287566"/>
            <a:ext cx="696473" cy="307777"/>
          </a:xfrm>
          <a:prstGeom prst="rect">
            <a:avLst/>
          </a:prstGeom>
          <a:solidFill>
            <a:schemeClr val="bg1">
              <a:alpha val="63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1400" b="1" dirty="0" smtClean="0"/>
              <a:t>Kojice</a:t>
            </a:r>
            <a:endParaRPr lang="cs-CZ" sz="1400" b="1" dirty="0"/>
          </a:p>
        </p:txBody>
      </p:sp>
      <p:sp>
        <p:nvSpPr>
          <p:cNvPr id="36" name="TextovéPole 35"/>
          <p:cNvSpPr txBox="1"/>
          <p:nvPr/>
        </p:nvSpPr>
        <p:spPr>
          <a:xfrm>
            <a:off x="827584" y="5805264"/>
            <a:ext cx="29411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Nejníže položené místo kraje – 200 </a:t>
            </a:r>
            <a:r>
              <a:rPr lang="cs-CZ" b="1" dirty="0" err="1" smtClean="0"/>
              <a:t>m.n.m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xmlns="" val="21415621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"/>
                            </p:stCondLst>
                            <p:childTnLst>
                              <p:par>
                                <p:cTn id="52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000"/>
                            </p:stCondLst>
                            <p:childTnLst>
                              <p:par>
                                <p:cTn id="56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500"/>
                            </p:stCondLst>
                            <p:childTnLst>
                              <p:par>
                                <p:cTn id="60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000"/>
                            </p:stCondLst>
                            <p:childTnLst>
                              <p:par>
                                <p:cTn id="64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500"/>
                            </p:stCondLst>
                            <p:childTnLst>
                              <p:par>
                                <p:cTn id="68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  <p:bldP spid="13" grpId="0" animBg="1"/>
      <p:bldP spid="14" grpId="0" animBg="1"/>
      <p:bldP spid="19" grpId="0" animBg="1"/>
      <p:bldP spid="16" grpId="0" animBg="1"/>
      <p:bldP spid="23" grpId="0"/>
      <p:bldP spid="25" grpId="0"/>
      <p:bldP spid="26" grpId="0" animBg="1"/>
      <p:bldP spid="20" grpId="0" animBg="1"/>
      <p:bldP spid="30" grpId="0" animBg="1"/>
      <p:bldP spid="31" grpId="0" animBg="1"/>
      <p:bldP spid="32" grpId="0" animBg="1"/>
      <p:bldP spid="33" grpId="0"/>
      <p:bldP spid="34" grpId="0" animBg="1"/>
      <p:bldP spid="35" grpId="0" animBg="1"/>
      <p:bldP spid="3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Obrázek 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19872" y="2132856"/>
            <a:ext cx="5724128" cy="4738434"/>
          </a:xfrm>
          <a:prstGeom prst="rect">
            <a:avLst/>
          </a:prstGeom>
        </p:spPr>
      </p:pic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1259632" y="-99392"/>
            <a:ext cx="7498080" cy="850106"/>
          </a:xfrm>
        </p:spPr>
        <p:txBody>
          <a:bodyPr>
            <a:normAutofit/>
          </a:bodyPr>
          <a:lstStyle/>
          <a:p>
            <a:r>
              <a:rPr lang="cs-CZ" sz="3600" dirty="0" smtClean="0"/>
              <a:t>Památky</a:t>
            </a:r>
            <a:endParaRPr lang="cs-CZ" sz="36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985515" y="692696"/>
            <a:ext cx="3600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Ležáky (vypálené 24.6.1942)</a:t>
            </a:r>
            <a:endParaRPr lang="cs-CZ" sz="20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935910" y="2204864"/>
            <a:ext cx="261553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Hlinsko – Betlém </a:t>
            </a:r>
            <a:r>
              <a:rPr lang="cs-CZ" sz="1200" b="1" dirty="0" smtClean="0"/>
              <a:t>soubor domků z 18. a 19. století</a:t>
            </a:r>
            <a:endParaRPr lang="cs-CZ" sz="12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999058" y="3933056"/>
            <a:ext cx="2162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Zámek </a:t>
            </a:r>
            <a:r>
              <a:rPr lang="cs-CZ" b="1" dirty="0"/>
              <a:t>L</a:t>
            </a:r>
            <a:r>
              <a:rPr lang="cs-CZ" b="1" dirty="0" smtClean="0"/>
              <a:t>itomyšl</a:t>
            </a:r>
            <a:endParaRPr lang="cs-CZ" b="1" dirty="0"/>
          </a:p>
        </p:txBody>
      </p:sp>
      <p:sp>
        <p:nvSpPr>
          <p:cNvPr id="2" name="Ovál 1"/>
          <p:cNvSpPr/>
          <p:nvPr/>
        </p:nvSpPr>
        <p:spPr>
          <a:xfrm>
            <a:off x="5220072" y="4653136"/>
            <a:ext cx="144016" cy="144016"/>
          </a:xfrm>
          <a:prstGeom prst="ellipse">
            <a:avLst/>
          </a:prstGeom>
          <a:solidFill>
            <a:schemeClr val="accent3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vál 11"/>
          <p:cNvSpPr/>
          <p:nvPr/>
        </p:nvSpPr>
        <p:spPr>
          <a:xfrm>
            <a:off x="6257072" y="5157192"/>
            <a:ext cx="144016" cy="144016"/>
          </a:xfrm>
          <a:prstGeom prst="ellipse">
            <a:avLst/>
          </a:prstGeom>
          <a:solidFill>
            <a:schemeClr val="accent3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vál 14"/>
          <p:cNvSpPr/>
          <p:nvPr/>
        </p:nvSpPr>
        <p:spPr>
          <a:xfrm>
            <a:off x="4644008" y="3466208"/>
            <a:ext cx="144016" cy="144016"/>
          </a:xfrm>
          <a:prstGeom prst="ellipse">
            <a:avLst/>
          </a:prstGeom>
          <a:solidFill>
            <a:schemeClr val="accent3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vál 17"/>
          <p:cNvSpPr/>
          <p:nvPr/>
        </p:nvSpPr>
        <p:spPr>
          <a:xfrm>
            <a:off x="6588224" y="4430065"/>
            <a:ext cx="144016" cy="144016"/>
          </a:xfrm>
          <a:prstGeom prst="ellipse">
            <a:avLst/>
          </a:prstGeom>
          <a:solidFill>
            <a:schemeClr val="accent3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TextovéPole 20"/>
          <p:cNvSpPr txBox="1"/>
          <p:nvPr/>
        </p:nvSpPr>
        <p:spPr>
          <a:xfrm>
            <a:off x="971219" y="5524814"/>
            <a:ext cx="26549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Lázně Bohdaneč</a:t>
            </a:r>
            <a:endParaRPr lang="cs-CZ" sz="2000" b="1" dirty="0"/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67304" y="1087064"/>
            <a:ext cx="1426364" cy="1112058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99241" y="2758862"/>
            <a:ext cx="1675855" cy="1122485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64134" y="4314517"/>
            <a:ext cx="1567723" cy="1175792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42658" y="5924924"/>
            <a:ext cx="1475656" cy="922316"/>
          </a:xfrm>
          <a:prstGeom prst="rect">
            <a:avLst/>
          </a:prstGeom>
          <a:ln w="31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xmlns="" val="466074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8" grpId="0"/>
      <p:bldP spid="2" grpId="0" animBg="1"/>
      <p:bldP spid="12" grpId="0" animBg="1"/>
      <p:bldP spid="15" grpId="0" animBg="1"/>
      <p:bldP spid="18" grpId="0" animBg="1"/>
      <p:bldP spid="2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err="1" smtClean="0"/>
              <a:t>Testík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403648" y="1196752"/>
            <a:ext cx="73448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Která města leží v Pardubickém kraji ?</a:t>
            </a:r>
            <a:endParaRPr lang="cs-CZ" sz="2000" b="1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435596240"/>
              </p:ext>
            </p:extLst>
          </p:nvPr>
        </p:nvGraphicFramePr>
        <p:xfrm>
          <a:off x="1331640" y="2060848"/>
          <a:ext cx="7488832" cy="3528392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3744416"/>
                <a:gridCol w="3744416"/>
              </a:tblGrid>
              <a:tr h="882098"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Vysoké Mýto</a:t>
                      </a:r>
                      <a:endParaRPr lang="cs-CZ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/>
                    </a:p>
                  </a:txBody>
                  <a:tcPr/>
                </a:tc>
              </a:tr>
              <a:tr h="882098"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Turnov</a:t>
                      </a:r>
                      <a:endParaRPr lang="cs-CZ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/>
                    </a:p>
                  </a:txBody>
                  <a:tcPr/>
                </a:tc>
              </a:tr>
              <a:tr h="882098"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Rokycany</a:t>
                      </a:r>
                      <a:endParaRPr lang="cs-CZ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/>
                    </a:p>
                  </a:txBody>
                  <a:tcPr/>
                </a:tc>
              </a:tr>
              <a:tr h="882098"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Chrudim</a:t>
                      </a:r>
                      <a:endParaRPr lang="cs-CZ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596948" y="3275778"/>
            <a:ext cx="762000" cy="30480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596948" y="4201720"/>
            <a:ext cx="762000" cy="3048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25548" y="2348880"/>
            <a:ext cx="304800" cy="304800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25548" y="5013176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646154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66260342"/>
              </p:ext>
            </p:extLst>
          </p:nvPr>
        </p:nvGraphicFramePr>
        <p:xfrm>
          <a:off x="1331640" y="2060848"/>
          <a:ext cx="7488832" cy="3713094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3744416"/>
                <a:gridCol w="3744416"/>
              </a:tblGrid>
              <a:tr h="882098"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Orlické hory</a:t>
                      </a:r>
                      <a:endParaRPr lang="cs-CZ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/>
                    </a:p>
                  </a:txBody>
                  <a:tcPr/>
                </a:tc>
              </a:tr>
              <a:tr h="882098"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Českomoravská vrchovina</a:t>
                      </a:r>
                      <a:endParaRPr lang="cs-CZ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/>
                    </a:p>
                  </a:txBody>
                  <a:tcPr/>
                </a:tc>
              </a:tr>
              <a:tr h="882098"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Železné hory</a:t>
                      </a:r>
                      <a:endParaRPr lang="cs-CZ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/>
                    </a:p>
                  </a:txBody>
                  <a:tcPr/>
                </a:tc>
              </a:tr>
              <a:tr h="882098"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Jizerské hory</a:t>
                      </a:r>
                      <a:endParaRPr lang="cs-CZ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</p:spPr>
        <p:txBody>
          <a:bodyPr>
            <a:normAutofit/>
          </a:bodyPr>
          <a:lstStyle/>
          <a:p>
            <a:r>
              <a:rPr lang="cs-CZ" dirty="0" smtClean="0"/>
              <a:t>Byl jsi pozorný ?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1403648" y="1196752"/>
            <a:ext cx="73448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Jedno pohoří do Pardubického kaje nepatří:</a:t>
            </a:r>
            <a:endParaRPr lang="cs-CZ" sz="2000" b="1" dirty="0"/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666692" y="3332641"/>
            <a:ext cx="762000" cy="304800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666692" y="2348880"/>
            <a:ext cx="762000" cy="304800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666692" y="4355846"/>
            <a:ext cx="762000" cy="304800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95292" y="5157192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026608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Odpověz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430423" y="1189302"/>
            <a:ext cx="73448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Které je nejvyšší nejnižší místo Pardubického kraje?</a:t>
            </a:r>
            <a:endParaRPr lang="cs-CZ" sz="2000" b="1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501696848"/>
              </p:ext>
            </p:extLst>
          </p:nvPr>
        </p:nvGraphicFramePr>
        <p:xfrm>
          <a:off x="1358415" y="1683902"/>
          <a:ext cx="7488832" cy="3652134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3744416"/>
                <a:gridCol w="3744416"/>
              </a:tblGrid>
              <a:tr h="882098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Sněžka</a:t>
                      </a:r>
                      <a:r>
                        <a:rPr lang="cs-CZ" sz="2400" b="1" baseline="0" dirty="0" smtClean="0"/>
                        <a:t> 1602 m n.m.</a:t>
                      </a:r>
                    </a:p>
                    <a:p>
                      <a:pPr algn="ctr"/>
                      <a:r>
                        <a:rPr lang="cs-CZ" sz="2400" b="1" baseline="0" smtClean="0"/>
                        <a:t>údolí </a:t>
                      </a:r>
                      <a:r>
                        <a:rPr lang="cs-CZ" sz="2400" b="1" baseline="0" dirty="0" smtClean="0"/>
                        <a:t>Labe 202 m n.m.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/>
                    </a:p>
                  </a:txBody>
                  <a:tcPr/>
                </a:tc>
              </a:tr>
              <a:tr h="882098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Králický</a:t>
                      </a:r>
                      <a:r>
                        <a:rPr lang="cs-CZ" sz="2000" b="1" baseline="0" dirty="0" smtClean="0"/>
                        <a:t> Sněžník 1423 m n.m.</a:t>
                      </a:r>
                    </a:p>
                    <a:p>
                      <a:pPr algn="ctr"/>
                      <a:r>
                        <a:rPr lang="cs-CZ" sz="2000" b="1" dirty="0" smtClean="0"/>
                        <a:t>údolí Labe u Kojic 200 m n.m.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/>
                    </a:p>
                  </a:txBody>
                  <a:tcPr/>
                </a:tc>
              </a:tr>
              <a:tr h="882098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Klínovec 1244 m n.m.</a:t>
                      </a:r>
                    </a:p>
                    <a:p>
                      <a:pPr algn="ctr"/>
                      <a:r>
                        <a:rPr lang="cs-CZ" sz="2400" b="1" dirty="0" smtClean="0"/>
                        <a:t>Hřensko</a:t>
                      </a:r>
                      <a:r>
                        <a:rPr lang="cs-CZ" sz="2400" b="1" baseline="0" dirty="0" smtClean="0"/>
                        <a:t> 115 m n.m.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/>
                    </a:p>
                  </a:txBody>
                  <a:tcPr/>
                </a:tc>
              </a:tr>
              <a:tr h="882098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hora Kotel 1435 m n.m.</a:t>
                      </a:r>
                    </a:p>
                    <a:p>
                      <a:pPr algn="ctr"/>
                      <a:r>
                        <a:rPr lang="cs-CZ" sz="2400" b="1" dirty="0" smtClean="0"/>
                        <a:t>řeka </a:t>
                      </a:r>
                      <a:r>
                        <a:rPr lang="cs-CZ" sz="2400" b="1" dirty="0" err="1" smtClean="0"/>
                        <a:t>Smědá</a:t>
                      </a:r>
                      <a:r>
                        <a:rPr lang="cs-CZ" sz="2400" b="1" dirty="0" smtClean="0"/>
                        <a:t> 208 m n.m.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480855" y="1988840"/>
            <a:ext cx="762000" cy="30480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480855" y="3852664"/>
            <a:ext cx="762000" cy="30480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709455" y="2924944"/>
            <a:ext cx="304800" cy="304800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480855" y="4653136"/>
            <a:ext cx="7620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379674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57574" y="290639"/>
            <a:ext cx="7498080" cy="724942"/>
          </a:xfrm>
        </p:spPr>
        <p:txBody>
          <a:bodyPr>
            <a:normAutofit/>
          </a:bodyPr>
          <a:lstStyle/>
          <a:p>
            <a:r>
              <a:rPr lang="cs-CZ" sz="3600" dirty="0" smtClean="0"/>
              <a:t>Použité zdroje</a:t>
            </a:r>
            <a:endParaRPr lang="cs-CZ" sz="3600" dirty="0"/>
          </a:p>
        </p:txBody>
      </p:sp>
      <p:sp>
        <p:nvSpPr>
          <p:cNvPr id="3" name="Obdélník 2"/>
          <p:cNvSpPr/>
          <p:nvPr/>
        </p:nvSpPr>
        <p:spPr>
          <a:xfrm>
            <a:off x="1199156" y="1628073"/>
            <a:ext cx="77048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F. KORTUS A F. TEPLÝ. </a:t>
            </a:r>
            <a:r>
              <a:rPr lang="cs-CZ" i="1" dirty="0"/>
              <a:t>Zeměpis Česká republika</a:t>
            </a:r>
            <a:r>
              <a:rPr lang="cs-CZ" dirty="0"/>
              <a:t>: </a:t>
            </a:r>
            <a:r>
              <a:rPr lang="cs-CZ" i="1" dirty="0"/>
              <a:t>Učebnice pro základní školu a základní školu praktickou</a:t>
            </a:r>
            <a:r>
              <a:rPr lang="cs-CZ" dirty="0"/>
              <a:t>. 1. vyd. Praha: Parta, s.r.o., 2006. ISBN 80-7320-088-0. </a:t>
            </a:r>
          </a:p>
        </p:txBody>
      </p:sp>
      <p:sp>
        <p:nvSpPr>
          <p:cNvPr id="13" name="Obdélník 12"/>
          <p:cNvSpPr/>
          <p:nvPr/>
        </p:nvSpPr>
        <p:spPr>
          <a:xfrm>
            <a:off x="1224136" y="2558729"/>
            <a:ext cx="802838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http://www.nazeleno.</a:t>
            </a:r>
            <a:r>
              <a:rPr lang="cs-CZ" dirty="0" err="1" smtClean="0"/>
              <a:t>cz</a:t>
            </a:r>
            <a:r>
              <a:rPr lang="cs-CZ" dirty="0" smtClean="0"/>
              <a:t>/</a:t>
            </a:r>
            <a:r>
              <a:rPr lang="cs-CZ" dirty="0" err="1" smtClean="0"/>
              <a:t>nazelenoplus</a:t>
            </a:r>
            <a:r>
              <a:rPr lang="cs-CZ" dirty="0" smtClean="0"/>
              <a:t>/</a:t>
            </a:r>
            <a:r>
              <a:rPr lang="cs-CZ" dirty="0" err="1" smtClean="0"/>
              <a:t>pribeh</a:t>
            </a:r>
            <a:r>
              <a:rPr lang="cs-CZ" dirty="0" smtClean="0"/>
              <a:t>-o-</a:t>
            </a:r>
            <a:r>
              <a:rPr lang="cs-CZ" dirty="0" err="1" smtClean="0"/>
              <a:t>bioplynove</a:t>
            </a:r>
            <a:r>
              <a:rPr lang="cs-CZ" dirty="0" smtClean="0"/>
              <a:t>-stanici-se-</a:t>
            </a:r>
            <a:r>
              <a:rPr lang="cs-CZ" dirty="0" err="1" smtClean="0"/>
              <a:t>spatnym</a:t>
            </a:r>
            <a:r>
              <a:rPr lang="cs-CZ" dirty="0" smtClean="0"/>
              <a:t>-koncem.</a:t>
            </a:r>
            <a:r>
              <a:rPr lang="cs-CZ" dirty="0" err="1" smtClean="0"/>
              <a:t>aspx</a:t>
            </a:r>
            <a:endParaRPr lang="cs-CZ" dirty="0"/>
          </a:p>
        </p:txBody>
      </p:sp>
      <p:sp>
        <p:nvSpPr>
          <p:cNvPr id="14" name="Obdélník 13"/>
          <p:cNvSpPr/>
          <p:nvPr/>
        </p:nvSpPr>
        <p:spPr>
          <a:xfrm>
            <a:off x="1222788" y="2218565"/>
            <a:ext cx="43107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http://www.biolib.cz/cz/taxonimage/id59634/</a:t>
            </a:r>
          </a:p>
        </p:txBody>
      </p:sp>
      <p:sp>
        <p:nvSpPr>
          <p:cNvPr id="16" name="Obdélník 15"/>
          <p:cNvSpPr/>
          <p:nvPr/>
        </p:nvSpPr>
        <p:spPr>
          <a:xfrm>
            <a:off x="1242585" y="3494833"/>
            <a:ext cx="734481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http://www.dobrosev.cz/zivocisna-vyroba.php?sekce=chov-prasat</a:t>
            </a:r>
            <a:endParaRPr lang="cs-CZ" dirty="0"/>
          </a:p>
        </p:txBody>
      </p:sp>
      <p:sp>
        <p:nvSpPr>
          <p:cNvPr id="17" name="Obdélník 16"/>
          <p:cNvSpPr/>
          <p:nvPr/>
        </p:nvSpPr>
        <p:spPr>
          <a:xfrm>
            <a:off x="1222788" y="3842464"/>
            <a:ext cx="75608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http://www.martinminarcik.cz/fotoalbum/kravin-vrazkov/dsc02161.html</a:t>
            </a:r>
          </a:p>
        </p:txBody>
      </p:sp>
      <p:sp>
        <p:nvSpPr>
          <p:cNvPr id="18" name="Obdélník 17"/>
          <p:cNvSpPr/>
          <p:nvPr/>
        </p:nvSpPr>
        <p:spPr>
          <a:xfrm>
            <a:off x="1249450" y="4132112"/>
            <a:ext cx="770485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http://www.kralici-drubez.estranky.cz/clanky/chovana-plemena-drubeze.html</a:t>
            </a:r>
          </a:p>
        </p:txBody>
      </p:sp>
      <p:sp>
        <p:nvSpPr>
          <p:cNvPr id="6" name="Obdélník 5"/>
          <p:cNvSpPr/>
          <p:nvPr/>
        </p:nvSpPr>
        <p:spPr>
          <a:xfrm>
            <a:off x="1234185" y="981742"/>
            <a:ext cx="779391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http://upload.wikimedia.org/wikipedia/commons/thumb/c/cc/Pardubicky_kraj.svg/1280px-Pardubicky_kraj.svg.png</a:t>
            </a:r>
          </a:p>
        </p:txBody>
      </p:sp>
      <p:sp>
        <p:nvSpPr>
          <p:cNvPr id="7" name="Obdélník 6"/>
          <p:cNvSpPr/>
          <p:nvPr/>
        </p:nvSpPr>
        <p:spPr>
          <a:xfrm>
            <a:off x="1260898" y="3195111"/>
            <a:ext cx="74519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http://upload.wikimedia.org/wikipedia/commons/4/43/Zuckerr%C3%BCbe.jpg</a:t>
            </a:r>
          </a:p>
        </p:txBody>
      </p:sp>
      <p:sp>
        <p:nvSpPr>
          <p:cNvPr id="10" name="Obdélník 9"/>
          <p:cNvSpPr/>
          <p:nvPr/>
        </p:nvSpPr>
        <p:spPr>
          <a:xfrm>
            <a:off x="1260898" y="4501444"/>
            <a:ext cx="776719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http://upload.wikimedia.org/wikipedia/commons/d/d9/Lezaky_kriz.JPG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1277686" y="4891767"/>
            <a:ext cx="767661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http://upload.wikimedia.org/wikipedia/commons/0/03/Betlem6.jpg</a:t>
            </a:r>
          </a:p>
        </p:txBody>
      </p:sp>
      <p:sp>
        <p:nvSpPr>
          <p:cNvPr id="19" name="Obdélník 18"/>
          <p:cNvSpPr/>
          <p:nvPr/>
        </p:nvSpPr>
        <p:spPr>
          <a:xfrm>
            <a:off x="1290545" y="5251945"/>
            <a:ext cx="762266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http://upload.wikimedia.org/wikipedia/commons/8/8a/Z%C3%A1mek_Litomy%C5%A1l_1.JPG</a:t>
            </a:r>
          </a:p>
        </p:txBody>
      </p:sp>
      <p:sp>
        <p:nvSpPr>
          <p:cNvPr id="20" name="Obdélník 19"/>
          <p:cNvSpPr/>
          <p:nvPr/>
        </p:nvSpPr>
        <p:spPr>
          <a:xfrm>
            <a:off x="1267068" y="5891299"/>
            <a:ext cx="766961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http://upload.wikimedia.org/wikipedia/commons/9/96/Josef_Go%C4%8D%C3%A1r_pavillion_L%C3%A1zn%C4%9B_Bohdane%C4%8D.JPG</a:t>
            </a:r>
          </a:p>
        </p:txBody>
      </p:sp>
    </p:spTree>
    <p:extLst>
      <p:ext uri="{BB962C8B-B14F-4D97-AF65-F5344CB8AC3E}">
        <p14:creationId xmlns:p14="http://schemas.microsoft.com/office/powerpoint/2010/main" xmlns="" val="4287601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1932</TotalTime>
  <Words>327</Words>
  <Application>Microsoft Office PowerPoint</Application>
  <PresentationFormat>Předvádění na obrazovce (4:3)</PresentationFormat>
  <Paragraphs>82</Paragraphs>
  <Slides>11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Slunovrat</vt:lpstr>
      <vt:lpstr>Snímek 1</vt:lpstr>
      <vt:lpstr>Anotace</vt:lpstr>
      <vt:lpstr>Pardubický kraj</vt:lpstr>
      <vt:lpstr>Města a průmysl</vt:lpstr>
      <vt:lpstr>Zemědělství</vt:lpstr>
      <vt:lpstr>Krajina</vt:lpstr>
      <vt:lpstr>Památky</vt:lpstr>
      <vt:lpstr>Testík</vt:lpstr>
      <vt:lpstr>Byl jsi pozorný ?</vt:lpstr>
      <vt:lpstr>Odpověz</vt:lpstr>
      <vt:lpstr>Použité zdroje</vt:lpstr>
    </vt:vector>
  </TitlesOfParts>
  <Company>PRE, a.s.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Elbel Jaromír, Ing.</dc:creator>
  <cp:lastModifiedBy>Elbel</cp:lastModifiedBy>
  <cp:revision>239</cp:revision>
  <dcterms:created xsi:type="dcterms:W3CDTF">2012-03-28T05:44:11Z</dcterms:created>
  <dcterms:modified xsi:type="dcterms:W3CDTF">2013-04-01T13:45:03Z</dcterms:modified>
</cp:coreProperties>
</file>