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66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6150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VY_32_INOVACE_14_OLOMOUCKY</a:t>
            </a:r>
            <a:r>
              <a:rPr lang="cs-CZ" sz="260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</a:t>
            </a:r>
            <a:r>
              <a:rPr lang="cs-CZ" sz="1800" dirty="0" smtClean="0"/>
              <a:t>.-10.  </a:t>
            </a:r>
            <a:r>
              <a:rPr lang="cs-CZ" sz="1800" dirty="0" smtClean="0"/>
              <a:t>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9872" y="1683121"/>
            <a:ext cx="5452648" cy="51697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10707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Olomoucký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82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Olomouci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526196" y="5068501"/>
            <a:ext cx="288032" cy="291515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42038"/>
            <a:ext cx="2207034" cy="1263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9872" y="1683121"/>
            <a:ext cx="5452648" cy="5169788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147400" y="2175396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Strojírenský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973863" y="5554377"/>
            <a:ext cx="2160240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Pivovary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000825" y="2852936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Stavební hmoty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43608" y="4948850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Potravinářský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15179" y="3719982"/>
            <a:ext cx="837089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Sobotín</a:t>
            </a:r>
            <a:endParaRPr lang="cs-CZ" sz="1400" b="1" dirty="0"/>
          </a:p>
        </p:txBody>
      </p:sp>
      <p:sp>
        <p:nvSpPr>
          <p:cNvPr id="21" name="Obdélník 20"/>
          <p:cNvSpPr/>
          <p:nvPr/>
        </p:nvSpPr>
        <p:spPr>
          <a:xfrm>
            <a:off x="973863" y="6052646"/>
            <a:ext cx="2160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Dřevozpracující</a:t>
            </a:r>
          </a:p>
        </p:txBody>
      </p:sp>
      <p:sp>
        <p:nvSpPr>
          <p:cNvPr id="38" name="Elipsa 29"/>
          <p:cNvSpPr/>
          <p:nvPr/>
        </p:nvSpPr>
        <p:spPr>
          <a:xfrm>
            <a:off x="6105312" y="5673240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29"/>
          <p:cNvSpPr/>
          <p:nvPr/>
        </p:nvSpPr>
        <p:spPr>
          <a:xfrm>
            <a:off x="8244408" y="5303908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29"/>
          <p:cNvSpPr/>
          <p:nvPr/>
        </p:nvSpPr>
        <p:spPr>
          <a:xfrm>
            <a:off x="6597848" y="5114726"/>
            <a:ext cx="216024" cy="189182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9"/>
          <p:cNvSpPr/>
          <p:nvPr/>
        </p:nvSpPr>
        <p:spPr>
          <a:xfrm>
            <a:off x="8388424" y="5271771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3" name="Elipsa 32"/>
          <p:cNvSpPr/>
          <p:nvPr/>
        </p:nvSpPr>
        <p:spPr>
          <a:xfrm>
            <a:off x="6477319" y="5203836"/>
            <a:ext cx="144016" cy="144016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29"/>
          <p:cNvSpPr/>
          <p:nvPr/>
        </p:nvSpPr>
        <p:spPr>
          <a:xfrm>
            <a:off x="5537710" y="3501008"/>
            <a:ext cx="144016" cy="144016"/>
          </a:xfrm>
          <a:prstGeom prst="ellipse">
            <a:avLst/>
          </a:prstGeom>
          <a:solidFill>
            <a:srgbClr val="00206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47" name="Elipsa 29"/>
          <p:cNvSpPr/>
          <p:nvPr/>
        </p:nvSpPr>
        <p:spPr>
          <a:xfrm>
            <a:off x="7230705" y="5674137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062863" y="3633666"/>
            <a:ext cx="198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Farmaceutický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526218" y="3068379"/>
            <a:ext cx="1227516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Velké Losiny</a:t>
            </a:r>
            <a:endParaRPr lang="cs-CZ" sz="1400" b="1" dirty="0"/>
          </a:p>
        </p:txBody>
      </p:sp>
      <p:sp>
        <p:nvSpPr>
          <p:cNvPr id="52" name="Elipsa 29"/>
          <p:cNvSpPr/>
          <p:nvPr/>
        </p:nvSpPr>
        <p:spPr>
          <a:xfrm>
            <a:off x="6803161" y="5154080"/>
            <a:ext cx="144016" cy="144016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5" name="Elipsa 29"/>
          <p:cNvSpPr/>
          <p:nvPr/>
        </p:nvSpPr>
        <p:spPr>
          <a:xfrm>
            <a:off x="7452320" y="5746145"/>
            <a:ext cx="144016" cy="144016"/>
          </a:xfrm>
          <a:prstGeom prst="ellipse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6105312" y="2400712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2" name="Elipsa 29"/>
          <p:cNvSpPr/>
          <p:nvPr/>
        </p:nvSpPr>
        <p:spPr>
          <a:xfrm>
            <a:off x="5681726" y="3573016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657771" y="2052285"/>
            <a:ext cx="748154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Žulová</a:t>
            </a:r>
            <a:endParaRPr lang="cs-CZ" sz="1400" b="1" dirty="0"/>
          </a:p>
        </p:txBody>
      </p:sp>
      <p:sp>
        <p:nvSpPr>
          <p:cNvPr id="34" name="Obdélník 33"/>
          <p:cNvSpPr/>
          <p:nvPr/>
        </p:nvSpPr>
        <p:spPr>
          <a:xfrm>
            <a:off x="1089825" y="4324454"/>
            <a:ext cx="19822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Papírenský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7676177" y="5649247"/>
            <a:ext cx="1422184" cy="523220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1400" b="1" dirty="0" smtClean="0"/>
              <a:t>Bystřice </a:t>
            </a:r>
          </a:p>
          <a:p>
            <a:r>
              <a:rPr lang="cs-CZ" sz="1400" b="1" dirty="0" smtClean="0"/>
              <a:t>pod Hostýnem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2" grpId="0"/>
      <p:bldP spid="19" grpId="0"/>
      <p:bldP spid="20" grpId="0" animBg="1"/>
      <p:bldP spid="21" grpId="0"/>
      <p:bldP spid="38" grpId="0" animBg="1"/>
      <p:bldP spid="39" grpId="0" animBg="1"/>
      <p:bldP spid="40" grpId="0" animBg="1"/>
      <p:bldP spid="28" grpId="0" animBg="1"/>
      <p:bldP spid="43" grpId="0" animBg="1"/>
      <p:bldP spid="45" grpId="0" animBg="1"/>
      <p:bldP spid="47" grpId="0" animBg="1"/>
      <p:bldP spid="50" grpId="0"/>
      <p:bldP spid="51" grpId="0" animBg="1"/>
      <p:bldP spid="52" grpId="0" animBg="1"/>
      <p:bldP spid="55" grpId="0" animBg="1"/>
      <p:bldP spid="30" grpId="0" animBg="1"/>
      <p:bldP spid="32" grpId="0" animBg="1"/>
      <p:bldP spid="33" grpId="0" animBg="1"/>
      <p:bldP spid="34" grpId="0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84000" contras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9850" y="1169185"/>
            <a:ext cx="8202670" cy="57289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81610" y="1142749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285828" y="1120803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958893" y="312131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3446068"/>
            <a:ext cx="1825989" cy="121876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1794057" y="1469874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Zelenina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641550" y="4787706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Cukrová řepa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732240" y="1527673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5" y="1854813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9" name="Obdélník 18"/>
          <p:cNvSpPr/>
          <p:nvPr/>
        </p:nvSpPr>
        <p:spPr>
          <a:xfrm>
            <a:off x="6718635" y="3408991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Drůbež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69414" y="3716768"/>
            <a:ext cx="1893849" cy="141407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Obdélník 20"/>
          <p:cNvSpPr/>
          <p:nvPr/>
        </p:nvSpPr>
        <p:spPr>
          <a:xfrm>
            <a:off x="4179673" y="1469873"/>
            <a:ext cx="11896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Ovoce</a:t>
            </a:r>
          </a:p>
        </p:txBody>
      </p:sp>
      <p:pic>
        <p:nvPicPr>
          <p:cNvPr id="3" name="Picture 2" descr="http://upload.wikimedia.org/wikipedia/commons/7/70/Cabbag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7909" y="1777651"/>
            <a:ext cx="1821963" cy="1298149"/>
          </a:xfrm>
          <a:prstGeom prst="rect">
            <a:avLst/>
          </a:prstGeom>
          <a:noFill/>
          <a:ln w="3175">
            <a:solidFill>
              <a:schemeClr val="accent4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4249764" y="3142178"/>
            <a:ext cx="10494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Len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179673" y="4815798"/>
            <a:ext cx="104943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Brambory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72165" y="5268380"/>
            <a:ext cx="1404636" cy="1512168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4058" y="5156634"/>
            <a:ext cx="1265774" cy="1623914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8056" y="1748580"/>
            <a:ext cx="1027722" cy="1370296"/>
          </a:xfrm>
          <a:prstGeom prst="rect">
            <a:avLst/>
          </a:prstGeom>
          <a:ln w="3175">
            <a:solidFill>
              <a:schemeClr val="accent4">
                <a:lumMod val="50000"/>
              </a:schemeClr>
            </a:solidFill>
          </a:ln>
        </p:spPr>
      </p:pic>
      <p:pic>
        <p:nvPicPr>
          <p:cNvPr id="7" name="Picture 4" descr="http://upload.wikimedia.org/wikipedia/commons/2/26/Linum_usitatissimum_capsules%2C_vlas_zaadbollen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86132"/>
            <a:ext cx="1044278" cy="1287368"/>
          </a:xfrm>
          <a:prstGeom prst="rect">
            <a:avLst/>
          </a:prstGeom>
          <a:noFill/>
          <a:ln w="3175">
            <a:solidFill>
              <a:schemeClr val="accent4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upload.wikimedia.org/wikipedia/commons/6/6b/Flax_flowers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8206" y="3657513"/>
            <a:ext cx="1181020" cy="944605"/>
          </a:xfrm>
          <a:prstGeom prst="rect">
            <a:avLst/>
          </a:prstGeom>
          <a:noFill/>
          <a:ln w="3175">
            <a:solidFill>
              <a:schemeClr val="accent4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6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19" grpId="0"/>
      <p:bldP spid="21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9872" y="1683121"/>
            <a:ext cx="5452648" cy="51697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25467" y="1170910"/>
            <a:ext cx="3898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Členitá krajina – pohoří i nížiny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4761" y="1885106"/>
            <a:ext cx="2551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Hrubý Jeseník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2339" y="391123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4" name="Rovnoramenný trojúhelník 13"/>
          <p:cNvSpPr/>
          <p:nvPr/>
        </p:nvSpPr>
        <p:spPr>
          <a:xfrm rot="3752595">
            <a:off x="5223517" y="4444141"/>
            <a:ext cx="289176" cy="17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0"/>
          <p:cNvSpPr/>
          <p:nvPr/>
        </p:nvSpPr>
        <p:spPr>
          <a:xfrm rot="13718225">
            <a:off x="5259934" y="4874166"/>
            <a:ext cx="2461337" cy="1008618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149058" y="2898522"/>
            <a:ext cx="24104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Hornomoravský úval</a:t>
            </a:r>
          </a:p>
          <a:p>
            <a:pPr algn="ctr"/>
            <a:r>
              <a:rPr lang="cs-CZ" sz="1600" b="1" dirty="0" smtClean="0"/>
              <a:t>(úrodné nížiny)</a:t>
            </a:r>
            <a:endParaRPr lang="cs-CZ" sz="1600" b="1" dirty="0"/>
          </a:p>
        </p:txBody>
      </p:sp>
      <p:sp>
        <p:nvSpPr>
          <p:cNvPr id="30" name="Rovnoramenný trojúhelník 29"/>
          <p:cNvSpPr/>
          <p:nvPr/>
        </p:nvSpPr>
        <p:spPr>
          <a:xfrm rot="19090538">
            <a:off x="7693541" y="5588825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109208" y="4655831"/>
            <a:ext cx="2410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Hranická propast</a:t>
            </a:r>
            <a:endParaRPr lang="cs-CZ" sz="2000" b="1" u="sng" dirty="0"/>
          </a:p>
        </p:txBody>
      </p:sp>
      <p:sp>
        <p:nvSpPr>
          <p:cNvPr id="34" name="Ovál 33"/>
          <p:cNvSpPr/>
          <p:nvPr/>
        </p:nvSpPr>
        <p:spPr>
          <a:xfrm>
            <a:off x="8388424" y="5306467"/>
            <a:ext cx="144016" cy="144016"/>
          </a:xfrm>
          <a:prstGeom prst="ellipse">
            <a:avLst/>
          </a:prstGeom>
          <a:solidFill>
            <a:srgbClr val="0099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10"/>
          <p:cNvSpPr/>
          <p:nvPr/>
        </p:nvSpPr>
        <p:spPr>
          <a:xfrm>
            <a:off x="4932040" y="2439104"/>
            <a:ext cx="2070174" cy="1331743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149058" y="5086087"/>
            <a:ext cx="21988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Hluboká více než 289,5m</a:t>
            </a:r>
            <a:endParaRPr lang="cs-CZ" sz="1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17282" y="5796480"/>
            <a:ext cx="18623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Nejhlubší ve střední Evropě</a:t>
            </a:r>
            <a:endParaRPr lang="cs-CZ" sz="1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8606" y="2254438"/>
            <a:ext cx="25513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Nejvyšší hora Praděd 1491 m n.m.</a:t>
            </a:r>
            <a:endParaRPr lang="cs-CZ" sz="1600" b="1" dirty="0"/>
          </a:p>
        </p:txBody>
      </p:sp>
      <p:sp>
        <p:nvSpPr>
          <p:cNvPr id="36" name="Ovál 35"/>
          <p:cNvSpPr/>
          <p:nvPr/>
        </p:nvSpPr>
        <p:spPr>
          <a:xfrm>
            <a:off x="6316297" y="3195846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4" grpId="0" animBg="1"/>
      <p:bldP spid="16" grpId="0" animBg="1"/>
      <p:bldP spid="25" grpId="0"/>
      <p:bldP spid="30" grpId="0" animBg="1"/>
      <p:bldP spid="33" grpId="0"/>
      <p:bldP spid="34" grpId="0" animBg="1"/>
      <p:bldP spid="27" grpId="0" animBg="1"/>
      <p:bldP spid="28" grpId="0"/>
      <p:bldP spid="37" grpId="0"/>
      <p:bldP spid="35" grpId="0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99872" y="1683121"/>
            <a:ext cx="5452648" cy="5169788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0211" y="692696"/>
            <a:ext cx="19780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Bouzov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1552" y="2223494"/>
            <a:ext cx="2962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Teplice nad Bečvou </a:t>
            </a:r>
            <a:r>
              <a:rPr lang="cs-CZ" sz="1600" b="1" dirty="0" smtClean="0"/>
              <a:t>(lázně)</a:t>
            </a:r>
            <a:endParaRPr lang="cs-CZ" sz="1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07204" y="3472887"/>
            <a:ext cx="23042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Helfštýn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5508104" y="4581128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316416" y="534938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628550" y="513030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028384" y="534938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961552" y="4941168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Olomouc – </a:t>
            </a:r>
            <a:r>
              <a:rPr lang="cs-CZ" sz="1600" b="1" dirty="0" smtClean="0"/>
              <a:t>radnice s orlojem</a:t>
            </a:r>
            <a:endParaRPr lang="cs-CZ" sz="1600" b="1" dirty="0"/>
          </a:p>
        </p:txBody>
      </p:sp>
      <p:pic>
        <p:nvPicPr>
          <p:cNvPr id="6" name="Picture 2" descr="http://upload.wikimedia.org/wikipedia/commons/3/35/Olomoucky_Orloj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66271"/>
            <a:ext cx="944471" cy="1686638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upload.wikimedia.org/wikipedia/commons/b/b3/Olomouc_town_hall_200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1980" y="5658496"/>
            <a:ext cx="1851780" cy="1193203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http://upload.wikimedia.org/wikipedia/commons/5/53/Helf%C5%A1t%C3%BD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6774" y="3827795"/>
            <a:ext cx="1487034" cy="1115587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upload.wikimedia.org/wikipedia/commons/9/96/Bouzov%2C_vstupn%C3%AD_%C4%8D%C3%A1s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2493" y="1058798"/>
            <a:ext cx="895595" cy="1198641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upload.wikimedia.org/wikipedia/commons/8/8c/Teplice_nad_Becvou_hotel_Becv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6944" y="2556077"/>
            <a:ext cx="1448871" cy="916810"/>
          </a:xfrm>
          <a:prstGeom prst="rect">
            <a:avLst/>
          </a:prstGeom>
          <a:noFill/>
          <a:ln w="3175">
            <a:solidFill>
              <a:schemeClr val="accent6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8" grpId="0" animBg="1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Praze se nalézá náš nejznámější orloj. Ve kterém městě Olomouckého kraje se nalézá další, neméně slavný orloj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9357773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Hranice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Přerov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smtClean="0"/>
                        <a:t>Jeseník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Olomouc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6948" y="3275778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456" y="4149080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5548" y="5005421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0456" y="2290280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42891045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Větrná propast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Rudická propast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Hranická propast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Macocha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nazývá naše nejhlubší propast (289,5 m) ?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5161254"/>
            <a:ext cx="762000" cy="3048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2348880"/>
            <a:ext cx="762000" cy="3048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0393" y="3293368"/>
            <a:ext cx="762000" cy="304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8993" y="4246188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jmenuje nejvyšší hora Olomouckého kraje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58447557"/>
              </p:ext>
            </p:extLst>
          </p:nvPr>
        </p:nvGraphicFramePr>
        <p:xfrm>
          <a:off x="1358415" y="1683902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Praděd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Králický Sněžník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Sněžka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Klínovec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9928" y="4653136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385266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09455" y="1988840"/>
            <a:ext cx="3048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0855" y="285293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82584" y="1452399"/>
            <a:ext cx="7704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F. KORTUS A F. TEPLÝ. </a:t>
            </a:r>
            <a:r>
              <a:rPr lang="cs-CZ" sz="1600" i="1" dirty="0"/>
              <a:t>Zeměpis Česká republika</a:t>
            </a:r>
            <a:r>
              <a:rPr lang="cs-CZ" sz="1600" dirty="0"/>
              <a:t>: </a:t>
            </a:r>
            <a:r>
              <a:rPr lang="cs-CZ" sz="1600" i="1" dirty="0"/>
              <a:t>Učebnice pro základní školu a základní školu praktickou</a:t>
            </a:r>
            <a:r>
              <a:rPr lang="cs-CZ" sz="1600" dirty="0"/>
              <a:t>. 1. vyd. Praha: Parta, s.r.o., 2006. ISBN 80-7320-088-0.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7468" y="2326382"/>
            <a:ext cx="802838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http://www.nazeleno.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nazelenoplus</a:t>
            </a:r>
            <a:r>
              <a:rPr lang="cs-CZ" sz="1600" dirty="0" smtClean="0"/>
              <a:t>/</a:t>
            </a:r>
            <a:r>
              <a:rPr lang="cs-CZ" sz="1600" dirty="0" err="1" smtClean="0"/>
              <a:t>pribeh</a:t>
            </a:r>
            <a:r>
              <a:rPr lang="cs-CZ" sz="1600" dirty="0" smtClean="0"/>
              <a:t>-o-</a:t>
            </a:r>
            <a:r>
              <a:rPr lang="cs-CZ" sz="1600" dirty="0" err="1" smtClean="0"/>
              <a:t>bioplynove</a:t>
            </a:r>
            <a:r>
              <a:rPr lang="cs-CZ" sz="1600" dirty="0" smtClean="0"/>
              <a:t>-stanici-se-</a:t>
            </a:r>
            <a:r>
              <a:rPr lang="cs-CZ" sz="1600" dirty="0" err="1" smtClean="0"/>
              <a:t>spatnym</a:t>
            </a:r>
            <a:r>
              <a:rPr lang="cs-CZ" sz="1600" dirty="0" smtClean="0"/>
              <a:t>-koncem.</a:t>
            </a:r>
            <a:r>
              <a:rPr lang="cs-CZ" sz="1600" dirty="0" err="1" smtClean="0"/>
              <a:t>aspx</a:t>
            </a:r>
            <a:endParaRPr lang="cs-CZ" sz="1600" dirty="0"/>
          </a:p>
        </p:txBody>
      </p:sp>
      <p:sp>
        <p:nvSpPr>
          <p:cNvPr id="16" name="Obdélník 15"/>
          <p:cNvSpPr/>
          <p:nvPr/>
        </p:nvSpPr>
        <p:spPr>
          <a:xfrm>
            <a:off x="1182584" y="3201108"/>
            <a:ext cx="73448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http://www.dobrosev.cz/zivocisna-vyroba.php?sekce=chov-prasat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1182584" y="4005064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http://www.kralici-drubez.estranky.cz/clanky/chovana-plemena-drubeze.html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17611" y="887482"/>
            <a:ext cx="76882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http://upload.wikimedia.org/wikipedia/commons/thumb/3/37/Olomoucky_kraj.svg/1280px-Olomoucky_kraj.svg.png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97514" y="2007924"/>
            <a:ext cx="738683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http://upload.wikimedia.org/wikipedia/commons/7/70/Cabbage.jpg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187468" y="2624480"/>
            <a:ext cx="74519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http://upload.wikimedia.org/wikipedia/commons/4/43/Zuckerr%C3%BCbe.jpg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189229" y="2912794"/>
            <a:ext cx="77048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http://foro.portalplantas.com/bulbosas/5184-nuestros-tuberculos.html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187468" y="3490754"/>
            <a:ext cx="76308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http://upload.wikimedia.org/wikipedia/commons/c/c0/Rosaceae_Malus_pumila_Malus_pumila_Var_domestica_Apples_Fuji.jpg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72597" y="4289705"/>
            <a:ext cx="77415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http://upload.wikimedia.org/wikipedia/commons/2/26/Linum_usitatissimum_capsules%2C_vlas_zaadbollen.jpg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199276" y="4844336"/>
            <a:ext cx="767811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http://upload.wikimedia.org/wikipedia/commons/6/6b/Flax_flowers.jpg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172596" y="5106670"/>
            <a:ext cx="766579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http://upload.wikimedia.org/wikipedia/commons/3/35/Olomoucky_Orloj.jpg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162548" y="5394702"/>
            <a:ext cx="78639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http://upload.wikimedia.org/wikipedia/commons/b/b3/Olomouc_town_hall_2008.jpg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87468" y="5683016"/>
            <a:ext cx="780883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http://upload.wikimedia.org/wikipedia/commons/5/53/Helf%C5%A1t%C3%BDn.jpg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187467" y="5984020"/>
            <a:ext cx="782893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http://upload.wikimedia.org/wikipedia/commons/9/96/Bouzov%2C_vstupn%C3%AD_%C4%8D%C3%A1st.JPG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168728" y="6453687"/>
            <a:ext cx="79953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http://upload.wikimedia.org/wikipedia/commons/8/8c/Teplice_nad_Becvou_hotel_Becva.JPG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2476</TotalTime>
  <Words>304</Words>
  <Application>Microsoft Office PowerPoint</Application>
  <PresentationFormat>Předvádění na obrazovce (4:3)</PresentationFormat>
  <Paragraphs>89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Anotace</vt:lpstr>
      <vt:lpstr>Olomoucký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324</cp:revision>
  <dcterms:created xsi:type="dcterms:W3CDTF">2012-03-28T05:44:11Z</dcterms:created>
  <dcterms:modified xsi:type="dcterms:W3CDTF">2013-04-01T13:44:18Z</dcterms:modified>
</cp:coreProperties>
</file>