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9" autoAdjust="0"/>
    <p:restoredTop sz="94660"/>
  </p:normalViewPr>
  <p:slideViewPr>
    <p:cSldViewPr>
      <p:cViewPr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4702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2342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6150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95794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microsoft.com/office/2007/relationships/hdphoto" Target="../media/hdphoto1.wdp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VY_32_INOVACE_15_MORAVSKOSLEZSKY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8.-10.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1845297"/>
            <a:ext cx="5652089" cy="503030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10707"/>
            <a:ext cx="7786112" cy="84202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Moravskoslezský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82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Ostravě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7020272" y="4038251"/>
            <a:ext cx="432048" cy="440187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2510" y="208793"/>
            <a:ext cx="2353704" cy="13478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71600" y="1370230"/>
            <a:ext cx="485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Nejlidnatější kraj v ČR (největší hustota obyvatel)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1845297"/>
            <a:ext cx="5652089" cy="5030303"/>
          </a:xfrm>
          <a:prstGeom prst="rect">
            <a:avLst/>
          </a:prstGeom>
          <a:ln>
            <a:noFill/>
          </a:ln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74182" y="3667335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Strojírenský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043608" y="2151731"/>
            <a:ext cx="2429017" cy="36933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Těžba černého uhlí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32389" y="4455179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Automobily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76983" y="5877272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Elektrárny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116444" y="4276029"/>
            <a:ext cx="864535" cy="276999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Studénka</a:t>
            </a:r>
            <a:endParaRPr lang="cs-CZ" sz="1200" b="1" dirty="0"/>
          </a:p>
        </p:txBody>
      </p:sp>
      <p:sp>
        <p:nvSpPr>
          <p:cNvPr id="39" name="Elipsa 29"/>
          <p:cNvSpPr/>
          <p:nvPr/>
        </p:nvSpPr>
        <p:spPr>
          <a:xfrm>
            <a:off x="6519339" y="4527187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29"/>
          <p:cNvSpPr/>
          <p:nvPr/>
        </p:nvSpPr>
        <p:spPr>
          <a:xfrm>
            <a:off x="7135479" y="4135272"/>
            <a:ext cx="216024" cy="189182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29"/>
          <p:cNvSpPr/>
          <p:nvPr/>
        </p:nvSpPr>
        <p:spPr>
          <a:xfrm>
            <a:off x="5220072" y="3037602"/>
            <a:ext cx="144016" cy="144016"/>
          </a:xfrm>
          <a:prstGeom prst="ellipse">
            <a:avLst/>
          </a:prstGeom>
          <a:solidFill>
            <a:srgbClr val="00206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7" name="Elipsa 29"/>
          <p:cNvSpPr/>
          <p:nvPr/>
        </p:nvSpPr>
        <p:spPr>
          <a:xfrm>
            <a:off x="6928295" y="4071009"/>
            <a:ext cx="207184" cy="22449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221389" y="2996952"/>
            <a:ext cx="1982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Výroba oceli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957481" y="5164293"/>
            <a:ext cx="1076385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Kopřivnice</a:t>
            </a:r>
            <a:endParaRPr lang="cs-CZ" sz="1400" b="1" dirty="0"/>
          </a:p>
        </p:txBody>
      </p:sp>
      <p:sp>
        <p:nvSpPr>
          <p:cNvPr id="52" name="Elipsa 29"/>
          <p:cNvSpPr/>
          <p:nvPr/>
        </p:nvSpPr>
        <p:spPr>
          <a:xfrm>
            <a:off x="7416741" y="3964659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5" name="Elipsa 29"/>
          <p:cNvSpPr/>
          <p:nvPr/>
        </p:nvSpPr>
        <p:spPr>
          <a:xfrm>
            <a:off x="7325823" y="4071009"/>
            <a:ext cx="181836" cy="164712"/>
          </a:xfrm>
          <a:prstGeom prst="ellipse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6756621" y="5228681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2" name="Elipsa 29"/>
          <p:cNvSpPr/>
          <p:nvPr/>
        </p:nvSpPr>
        <p:spPr>
          <a:xfrm>
            <a:off x="6865984" y="4455179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842424" y="4780026"/>
            <a:ext cx="748923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Fulnek</a:t>
            </a:r>
            <a:endParaRPr lang="cs-CZ" sz="1400" b="1" dirty="0"/>
          </a:p>
        </p:txBody>
      </p:sp>
      <p:sp>
        <p:nvSpPr>
          <p:cNvPr id="34" name="Obdélník 33"/>
          <p:cNvSpPr/>
          <p:nvPr/>
        </p:nvSpPr>
        <p:spPr>
          <a:xfrm>
            <a:off x="1165983" y="5152421"/>
            <a:ext cx="1982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Textilní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303406" y="3550050"/>
            <a:ext cx="1271054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/>
              <a:t>Dětmarovice</a:t>
            </a:r>
            <a:endParaRPr lang="cs-CZ" sz="1400" b="1" dirty="0"/>
          </a:p>
        </p:txBody>
      </p:sp>
      <p:sp>
        <p:nvSpPr>
          <p:cNvPr id="31" name="Elipsa 29"/>
          <p:cNvSpPr/>
          <p:nvPr/>
        </p:nvSpPr>
        <p:spPr>
          <a:xfrm>
            <a:off x="6404696" y="5246174"/>
            <a:ext cx="144016" cy="144016"/>
          </a:xfrm>
          <a:prstGeom prst="ellipse">
            <a:avLst/>
          </a:prstGeom>
          <a:solidFill>
            <a:srgbClr val="00206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6" name="Elipsa 29"/>
          <p:cNvSpPr/>
          <p:nvPr/>
        </p:nvSpPr>
        <p:spPr>
          <a:xfrm>
            <a:off x="7522109" y="4130917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681406" y="4135272"/>
            <a:ext cx="1027076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/>
              <a:t>Třebovice</a:t>
            </a:r>
            <a:endParaRPr lang="cs-CZ" sz="1400" b="1" dirty="0"/>
          </a:p>
        </p:txBody>
      </p:sp>
      <p:sp>
        <p:nvSpPr>
          <p:cNvPr id="44" name="Elipsa 10"/>
          <p:cNvSpPr/>
          <p:nvPr/>
        </p:nvSpPr>
        <p:spPr>
          <a:xfrm>
            <a:off x="6688398" y="3667335"/>
            <a:ext cx="1814054" cy="14850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2" grpId="0"/>
      <p:bldP spid="19" grpId="0"/>
      <p:bldP spid="20" grpId="0" animBg="1"/>
      <p:bldP spid="39" grpId="0" animBg="1"/>
      <p:bldP spid="40" grpId="0" animBg="1"/>
      <p:bldP spid="45" grpId="0" animBg="1"/>
      <p:bldP spid="47" grpId="0" animBg="1"/>
      <p:bldP spid="50" grpId="0"/>
      <p:bldP spid="51" grpId="0" animBg="1"/>
      <p:bldP spid="52" grpId="0" animBg="1"/>
      <p:bldP spid="55" grpId="0" animBg="1"/>
      <p:bldP spid="30" grpId="0" animBg="1"/>
      <p:bldP spid="32" grpId="0" animBg="1"/>
      <p:bldP spid="33" grpId="0" animBg="1"/>
      <p:bldP spid="34" grpId="0"/>
      <p:bldP spid="37" grpId="0" animBg="1"/>
      <p:bldP spid="31" grpId="0" animBg="1"/>
      <p:bldP spid="36" grpId="0" animBg="1"/>
      <p:bldP spid="42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73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037441"/>
            <a:ext cx="7776863" cy="5799340"/>
          </a:xfrm>
          <a:prstGeom prst="rect">
            <a:avLst/>
          </a:prstGeom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597909" y="1052925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4838558" y="1106142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958893" y="3121311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3446068"/>
            <a:ext cx="1825989" cy="12187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1794057" y="1376599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Zelenina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641550" y="4787706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Cukrová řepa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732240" y="1527673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9414" y="1804509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Obdélník 18"/>
          <p:cNvSpPr/>
          <p:nvPr/>
        </p:nvSpPr>
        <p:spPr>
          <a:xfrm>
            <a:off x="6718635" y="3408991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Drůbež</a:t>
            </a: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3019" y="3690537"/>
            <a:ext cx="1893849" cy="141407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Obdélník 22"/>
          <p:cNvSpPr/>
          <p:nvPr/>
        </p:nvSpPr>
        <p:spPr>
          <a:xfrm>
            <a:off x="4809993" y="1513528"/>
            <a:ext cx="104943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Ovce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4058" y="5156634"/>
            <a:ext cx="1265774" cy="1623914"/>
          </a:xfrm>
          <a:prstGeom prst="rect">
            <a:avLst/>
          </a:prstGeom>
          <a:ln w="3175">
            <a:solidFill>
              <a:schemeClr val="accent4">
                <a:lumMod val="50000"/>
              </a:schemeClr>
            </a:solidFill>
          </a:ln>
        </p:spPr>
      </p:pic>
      <p:sp>
        <p:nvSpPr>
          <p:cNvPr id="31" name="Obdélník 30"/>
          <p:cNvSpPr/>
          <p:nvPr/>
        </p:nvSpPr>
        <p:spPr>
          <a:xfrm>
            <a:off x="6789884" y="5095483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Skot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9121" y="5375690"/>
            <a:ext cx="1917747" cy="1438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26" name="Picture 2" descr="http://upload.wikimedia.org/wikipedia/commons/6/68/Chou_brux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8893" y="1684376"/>
            <a:ext cx="1084994" cy="1447198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2/2c/Flock_of_sheep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408" y="1864970"/>
            <a:ext cx="1241844" cy="1887013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6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0" grpId="0"/>
      <p:bldP spid="32" grpId="0"/>
      <p:bldP spid="34" grpId="0"/>
      <p:bldP spid="19" grpId="0"/>
      <p:bldP spid="23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1876" y="1845297"/>
            <a:ext cx="5652089" cy="503030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5467" y="1170910"/>
            <a:ext cx="46208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Horské oblasti a málo úrodných nížin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4761" y="1885106"/>
            <a:ext cx="2551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Hrubý a Nízký Jeseník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3760" y="455565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4" name="Rovnoramenný trojúhelník 13"/>
          <p:cNvSpPr/>
          <p:nvPr/>
        </p:nvSpPr>
        <p:spPr>
          <a:xfrm rot="3095876">
            <a:off x="5510253" y="3525075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0"/>
          <p:cNvSpPr/>
          <p:nvPr/>
        </p:nvSpPr>
        <p:spPr>
          <a:xfrm rot="13718225">
            <a:off x="6115390" y="2940201"/>
            <a:ext cx="950251" cy="1008618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71440" y="3209370"/>
            <a:ext cx="2410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Úrodné nížiny</a:t>
            </a:r>
            <a:endParaRPr lang="cs-CZ" sz="1600" b="1" dirty="0"/>
          </a:p>
        </p:txBody>
      </p:sp>
      <p:sp>
        <p:nvSpPr>
          <p:cNvPr id="30" name="Rovnoramenný trojúhelník 29"/>
          <p:cNvSpPr/>
          <p:nvPr/>
        </p:nvSpPr>
        <p:spPr>
          <a:xfrm rot="14514408">
            <a:off x="7561929" y="5306466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060780" y="5033761"/>
            <a:ext cx="2410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Přehrady:</a:t>
            </a:r>
            <a:endParaRPr lang="cs-CZ" sz="2000" b="1" u="sng" dirty="0"/>
          </a:p>
        </p:txBody>
      </p:sp>
      <p:sp>
        <p:nvSpPr>
          <p:cNvPr id="27" name="Elipsa 10"/>
          <p:cNvSpPr/>
          <p:nvPr/>
        </p:nvSpPr>
        <p:spPr>
          <a:xfrm rot="15493954">
            <a:off x="3102022" y="2944615"/>
            <a:ext cx="2623045" cy="133174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644008" y="3795416"/>
            <a:ext cx="222776" cy="241866"/>
          </a:xfrm>
          <a:prstGeom prst="ellipse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7883981">
            <a:off x="6587003" y="4450298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12216145">
            <a:off x="5372089" y="4147579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10"/>
          <p:cNvSpPr/>
          <p:nvPr/>
        </p:nvSpPr>
        <p:spPr>
          <a:xfrm rot="19670969">
            <a:off x="6640242" y="5319117"/>
            <a:ext cx="2623045" cy="1046677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896182" y="2406838"/>
            <a:ext cx="2551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Moravskoslezské Beskydy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47321" y="3714117"/>
            <a:ext cx="2410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Pánve s nerostným bohatstvím</a:t>
            </a:r>
            <a:endParaRPr lang="cs-CZ" sz="1600" b="1" dirty="0"/>
          </a:p>
        </p:txBody>
      </p:sp>
      <p:sp>
        <p:nvSpPr>
          <p:cNvPr id="24" name="Elipsa 10"/>
          <p:cNvSpPr/>
          <p:nvPr/>
        </p:nvSpPr>
        <p:spPr>
          <a:xfrm rot="13718225">
            <a:off x="6964994" y="3729135"/>
            <a:ext cx="1614656" cy="15970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18853" y="5433871"/>
            <a:ext cx="30243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Slezská Harta – </a:t>
            </a:r>
            <a:r>
              <a:rPr lang="cs-CZ" sz="1200" b="1" dirty="0" smtClean="0"/>
              <a:t>proti povodním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80166" y="5842985"/>
            <a:ext cx="23017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Kružberk – pitná voda</a:t>
            </a:r>
            <a:endParaRPr lang="cs-CZ" sz="1600" b="1" dirty="0"/>
          </a:p>
        </p:txBody>
      </p:sp>
      <p:sp>
        <p:nvSpPr>
          <p:cNvPr id="38" name="Ovál 37"/>
          <p:cNvSpPr/>
          <p:nvPr/>
        </p:nvSpPr>
        <p:spPr>
          <a:xfrm>
            <a:off x="5013336" y="4096918"/>
            <a:ext cx="222776" cy="241866"/>
          </a:xfrm>
          <a:prstGeom prst="ellipse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1101242" y="6270665"/>
            <a:ext cx="2380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Žermanice a Těrlicko – voda pro průmysl</a:t>
            </a:r>
            <a:endParaRPr lang="cs-CZ" sz="1600" b="1" dirty="0"/>
          </a:p>
        </p:txBody>
      </p:sp>
      <p:sp>
        <p:nvSpPr>
          <p:cNvPr id="40" name="Ovál 39"/>
          <p:cNvSpPr/>
          <p:nvPr/>
        </p:nvSpPr>
        <p:spPr>
          <a:xfrm>
            <a:off x="7410430" y="4511416"/>
            <a:ext cx="222776" cy="241866"/>
          </a:xfrm>
          <a:prstGeom prst="ellipse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4" grpId="0" animBg="1"/>
      <p:bldP spid="16" grpId="0" animBg="1"/>
      <p:bldP spid="25" grpId="0"/>
      <p:bldP spid="30" grpId="0" animBg="1"/>
      <p:bldP spid="33" grpId="0"/>
      <p:bldP spid="27" grpId="0" animBg="1"/>
      <p:bldP spid="36" grpId="0" animBg="1"/>
      <p:bldP spid="19" grpId="0" animBg="1"/>
      <p:bldP spid="20" grpId="0" animBg="1"/>
      <p:bldP spid="21" grpId="0" animBg="1"/>
      <p:bldP spid="22" grpId="0"/>
      <p:bldP spid="23" grpId="0"/>
      <p:bldP spid="24" grpId="0" animBg="1"/>
      <p:bldP spid="26" grpId="0"/>
      <p:bldP spid="32" grpId="0"/>
      <p:bldP spid="38" grpId="0" animBg="1"/>
      <p:bldP spid="39" grpId="0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1876" y="1845297"/>
            <a:ext cx="5652089" cy="5030303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-99392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0210" y="692696"/>
            <a:ext cx="478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Slezské zemské muzeum </a:t>
            </a:r>
            <a:r>
              <a:rPr lang="cs-CZ" sz="1200" b="1" dirty="0" smtClean="0"/>
              <a:t>(nejstarší v Česku)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4724" y="2575937"/>
            <a:ext cx="252032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Fulnek </a:t>
            </a:r>
            <a:r>
              <a:rPr lang="cs-CZ" sz="1200" b="1" dirty="0" smtClean="0"/>
              <a:t>(působil zde J. A. Komenský)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4872" y="4147268"/>
            <a:ext cx="2625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Krnov – </a:t>
            </a:r>
            <a:r>
              <a:rPr lang="cs-CZ" sz="1400" b="1" dirty="0" smtClean="0"/>
              <a:t>historické budovy</a:t>
            </a:r>
            <a:endParaRPr lang="cs-CZ" sz="1400" b="1" dirty="0"/>
          </a:p>
        </p:txBody>
      </p:sp>
      <p:sp>
        <p:nvSpPr>
          <p:cNvPr id="2" name="Ovál 1"/>
          <p:cNvSpPr/>
          <p:nvPr/>
        </p:nvSpPr>
        <p:spPr>
          <a:xfrm>
            <a:off x="5868144" y="367885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52439" y="4530349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688817" y="513030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148064" y="2985919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966731" y="5576208"/>
            <a:ext cx="2683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Hukvaldy</a:t>
            </a:r>
            <a:r>
              <a:rPr lang="cs-CZ" sz="2000" b="1" dirty="0" smtClean="0"/>
              <a:t> </a:t>
            </a:r>
            <a:r>
              <a:rPr lang="cs-CZ" sz="1400" b="1" dirty="0" smtClean="0"/>
              <a:t>(Leoš Janáček)</a:t>
            </a:r>
            <a:endParaRPr lang="cs-CZ" sz="1400" b="1" dirty="0"/>
          </a:p>
        </p:txBody>
      </p:sp>
      <p:pic>
        <p:nvPicPr>
          <p:cNvPr id="2050" name="Picture 2" descr="http://upload.wikimedia.org/wikipedia/commons/d/dc/Historick%C3%A1_v%C3%BDstavn%C3%AD_budova_v_roce_20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605039" y="1049576"/>
            <a:ext cx="977585" cy="1466951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f/f4/Fulnek%2C_Konemsk%C3%BD_memori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9529" y="3117090"/>
            <a:ext cx="1377976" cy="1030178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9/9f/Krnov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5039" y="4511647"/>
            <a:ext cx="898050" cy="1197400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upload.wikimedia.org/wikipedia/commons/d/dd/P713016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5415" y="5932363"/>
            <a:ext cx="1257298" cy="943237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8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Jakým průmyslem je významná Ostrava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1696043"/>
              </p:ext>
            </p:extLst>
          </p:nvPr>
        </p:nvGraphicFramePr>
        <p:xfrm>
          <a:off x="1331640" y="2060848"/>
          <a:ext cx="7488832" cy="46329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Textilní a dřevozpracující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Papírenský</a:t>
                      </a:r>
                      <a:r>
                        <a:rPr lang="cs-CZ" sz="3200" b="1" baseline="0" dirty="0" smtClean="0"/>
                        <a:t> a chemický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Těžké strojírenství a energetika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Výroba automobilů a zemědělských strojů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0456" y="3580578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7830" y="2348880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6527" y="4509120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0456" y="5517232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27148347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Ostrava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Hukvaldy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Fulnek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Odry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jaké obci se narodil Leoš Janáček ?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5161254"/>
            <a:ext cx="762000" cy="304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2348880"/>
            <a:ext cx="762000" cy="304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0344" y="4005064"/>
            <a:ext cx="762000" cy="3048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8944" y="314334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Co je v Kružberku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5372912"/>
              </p:ext>
            </p:extLst>
          </p:nvPr>
        </p:nvGraphicFramePr>
        <p:xfrm>
          <a:off x="1358415" y="1683902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Slévárna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Tepelná elektrárna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Textilní továrna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Vodní nádrž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9879" y="208674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385266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48479" y="4725144"/>
            <a:ext cx="3048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2852936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82584" y="1452399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F. KORTUS A F. TEPLÝ. </a:t>
            </a:r>
            <a:r>
              <a:rPr lang="cs-CZ" sz="1600" i="1" dirty="0"/>
              <a:t>Zeměpis Česká republika</a:t>
            </a:r>
            <a:r>
              <a:rPr lang="cs-CZ" sz="1600" dirty="0"/>
              <a:t>: </a:t>
            </a:r>
            <a:r>
              <a:rPr lang="cs-CZ" sz="1600" i="1" dirty="0"/>
              <a:t>Učebnice pro základní školu a základní školu praktickou</a:t>
            </a:r>
            <a:r>
              <a:rPr lang="cs-CZ" sz="1600" dirty="0"/>
              <a:t>. 1. vyd. Praha: Parta, s.r.o., 2006. ISBN 80-7320-088-0.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468" y="2291139"/>
            <a:ext cx="80283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http://www.nazeleno.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nazelenoplus</a:t>
            </a:r>
            <a:r>
              <a:rPr lang="cs-CZ" sz="1600" dirty="0" smtClean="0"/>
              <a:t>/</a:t>
            </a:r>
            <a:r>
              <a:rPr lang="cs-CZ" sz="1600" dirty="0" err="1" smtClean="0"/>
              <a:t>pribeh</a:t>
            </a:r>
            <a:r>
              <a:rPr lang="cs-CZ" sz="1600" dirty="0" smtClean="0"/>
              <a:t>-o-</a:t>
            </a:r>
            <a:r>
              <a:rPr lang="cs-CZ" sz="1600" dirty="0" err="1" smtClean="0"/>
              <a:t>bioplynove</a:t>
            </a:r>
            <a:r>
              <a:rPr lang="cs-CZ" sz="1600" dirty="0" smtClean="0"/>
              <a:t>-stanici-se-</a:t>
            </a:r>
            <a:r>
              <a:rPr lang="cs-CZ" sz="1600" dirty="0" err="1" smtClean="0"/>
              <a:t>spatnym</a:t>
            </a:r>
            <a:r>
              <a:rPr lang="cs-CZ" sz="1600" dirty="0" smtClean="0"/>
              <a:t>-koncem.</a:t>
            </a:r>
            <a:r>
              <a:rPr lang="cs-CZ" sz="1600" dirty="0" err="1" smtClean="0"/>
              <a:t>aspx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1182584" y="3201108"/>
            <a:ext cx="73448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http://www.dobrosev.cz/zivocisna-vyroba.php?sekce=chov-prasat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1177638" y="3515337"/>
            <a:ext cx="77048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http://www.kralici-drubez.estranky.cz/clanky/chovana-plemena-drubeze.html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187468" y="2624480"/>
            <a:ext cx="74519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http://upload.wikimedia.org/wikipedia/commons/4/43/Zuckerr%C3%BCbe.jpg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99276" y="871696"/>
            <a:ext cx="7714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http://upload.wikimedia.org/wikipedia/commons/thumb/4/4c/Moravskoslezsky_kraj.svg/1280px-Moravskoslezsky_kraj.svg.png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187468" y="2941708"/>
            <a:ext cx="75608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http://www.martinminarcik.cz/fotoalbum/kravin-vrazkov/dsc02161.html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02740" y="1968995"/>
            <a:ext cx="74367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http://upload.wikimedia.org/wikipedia/commons/6/68/Chou_brux.jpg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99276" y="3850110"/>
            <a:ext cx="75490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http://upload.wikimedia.org/wikipedia/commons/2/2c/Flock_of_sheep.jpg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99276" y="4188664"/>
            <a:ext cx="78372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http://upload.wikimedia.org/wikipedia/commons/d/dc/Historick%C3%A1_v%C3%BDstavn%C3%AD_budova_v_roce_2008.jpg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77638" y="4773439"/>
            <a:ext cx="78372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http://upload.wikimedia.org/wikipedia/commons/f/f4/Fulnek%2C_Konemsk%C3%BD_memorial.jpg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56457" y="5301208"/>
            <a:ext cx="79208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http://upload.wikimedia.org/wikipedia/commons/9/9f/Krnov.jpg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156457" y="5633244"/>
            <a:ext cx="762286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http://upload.wikimedia.org/wikipedia/commons/d/dd/P7130167.JPG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2612</TotalTime>
  <Words>311</Words>
  <Application>Microsoft Office PowerPoint</Application>
  <PresentationFormat>Předvádění na obrazovce (4:3)</PresentationFormat>
  <Paragraphs>89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Moravskoslezský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358</cp:revision>
  <dcterms:created xsi:type="dcterms:W3CDTF">2012-03-28T05:44:11Z</dcterms:created>
  <dcterms:modified xsi:type="dcterms:W3CDTF">2013-04-01T13:47:53Z</dcterms:modified>
</cp:coreProperties>
</file>