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65" r:id="rId4"/>
    <p:sldId id="257" r:id="rId5"/>
    <p:sldId id="259" r:id="rId6"/>
    <p:sldId id="258" r:id="rId7"/>
    <p:sldId id="260" r:id="rId8"/>
    <p:sldId id="262" r:id="rId9"/>
    <p:sldId id="263" r:id="rId10"/>
    <p:sldId id="266" r:id="rId11"/>
    <p:sldId id="25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66CC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A6A86A3-533A-4BE7-BF39-C9D58D960D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FB0A344-E942-4629-94FC-4E853F0B72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77BE0C6-8496-4870-9325-23FBD667FDB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BF06608-1D88-4A1F-984B-43795596F3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4E21B4-6B52-49BF-A2C7-415A30D1F7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2776BC-0EFE-4393-B1C0-68729F4AC7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E5D9B1-C984-4D35-95AF-2B9179034E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C69C736-C9E9-453F-AC66-1A1053C19F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4685AA-9415-4EE7-BF07-F938AA8225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1CE80C-4031-4CB4-8525-463AF5DF2A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C14957-6EC2-4B8A-BFC9-B21A65B9A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D87F6D5B-0726-43EF-99A1-71BD19339A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069856" y="714356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VY_32_INOVACE_11_ZAPADNI_CECHY_LAZNE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lázeňské</a:t>
            </a:r>
            <a:r>
              <a:rPr kumimoji="0" lang="cs-CZ" sz="2600" b="0" i="1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oblasti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/>
              <a:t>                          - Žák dle svých možností popisuje </a:t>
            </a:r>
            <a:r>
              <a:rPr lang="cs-CZ" sz="2600" i="1" dirty="0" smtClean="0"/>
              <a:t>význam lázeňství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 – Česká republika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strana 3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.-10.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- podklad pro výklad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dirty="0" smtClean="0">
                <a:latin typeface="+mn-lt"/>
              </a:rPr>
              <a:t>s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trana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11. 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–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podle obrázku žáci mají uhádnout, o jaký minerální pramen se jedná - Luna, dále výklad</a:t>
            </a:r>
            <a:endParaRPr kumimoji="0" lang="cs-CZ" sz="1800" b="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VZNIK LÁZNÍ</a:t>
            </a:r>
            <a:endParaRPr lang="cs-CZ" b="1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57224" y="1428736"/>
            <a:ext cx="8072494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LIDÉ OBJEVILI </a:t>
            </a:r>
            <a:r>
              <a:rPr lang="cs-CZ" dirty="0" smtClean="0"/>
              <a:t>PRAMENY VYVĚRAJÍCÍ </a:t>
            </a:r>
            <a:r>
              <a:rPr lang="cs-CZ" dirty="0" smtClean="0"/>
              <a:t>ZE ZEMĚ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ZJISTILI</a:t>
            </a:r>
            <a:r>
              <a:rPr lang="cs-CZ" dirty="0" smtClean="0"/>
              <a:t>, ŽE </a:t>
            </a:r>
            <a:r>
              <a:rPr lang="cs-CZ" dirty="0" smtClean="0"/>
              <a:t>VODA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   Z TĚCHTO PRAMENŮ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   </a:t>
            </a:r>
            <a:r>
              <a:rPr lang="cs-CZ" dirty="0" smtClean="0"/>
              <a:t>JE LÉČIVÁ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ZAČALI </a:t>
            </a:r>
            <a:r>
              <a:rPr lang="cs-CZ" dirty="0" smtClean="0"/>
              <a:t>JI PÍT A POUŽÍVAT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   KE KOUPELÍM </a:t>
            </a:r>
          </a:p>
          <a:p>
            <a:pPr eaLnBrk="1" hangingPunct="1">
              <a:lnSpc>
                <a:spcPct val="90000"/>
              </a:lnSpc>
              <a:buNone/>
            </a:pPr>
            <a:endParaRPr lang="cs-CZ" dirty="0" smtClean="0"/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357430"/>
            <a:ext cx="2421917" cy="34290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071538" y="1071546"/>
            <a:ext cx="807246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cs-CZ" sz="2400" dirty="0"/>
              <a:t> Přírodní léčivé prameny.</a:t>
            </a:r>
          </a:p>
          <a:p>
            <a:pPr>
              <a:buFontTx/>
              <a:buChar char="•"/>
            </a:pPr>
            <a:r>
              <a:rPr lang="cs-CZ" sz="2400" dirty="0"/>
              <a:t> Minerální </a:t>
            </a:r>
            <a:r>
              <a:rPr lang="cs-CZ" sz="2400" dirty="0" smtClean="0"/>
              <a:t>prameny využívali </a:t>
            </a:r>
            <a:r>
              <a:rPr lang="cs-CZ" sz="2400" dirty="0"/>
              <a:t>lidé od pradávna k léčení nemocí a k posílení zdraví.</a:t>
            </a:r>
            <a:r>
              <a:rPr lang="cs-CZ" dirty="0"/>
              <a:t> 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2411413" y="234950"/>
            <a:ext cx="4857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/>
              <a:t>LÁZNĚ LUHAČOVICE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5273675" y="3214686"/>
            <a:ext cx="387032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dirty="0"/>
              <a:t> </a:t>
            </a:r>
            <a:r>
              <a:rPr lang="cs-CZ" b="1" dirty="0"/>
              <a:t>NEJZNÁMĚJŠÍ LÉČIVÝ PRAMEN</a:t>
            </a:r>
          </a:p>
          <a:p>
            <a:r>
              <a:rPr lang="cs-CZ" b="1" dirty="0"/>
              <a:t>  SE NAZÝVÁ VINCENTKA </a:t>
            </a:r>
          </a:p>
          <a:p>
            <a:endParaRPr lang="cs-CZ" b="1" dirty="0"/>
          </a:p>
          <a:p>
            <a:pPr>
              <a:buFontTx/>
              <a:buChar char="•"/>
            </a:pPr>
            <a:r>
              <a:rPr lang="cs-CZ" b="1" dirty="0"/>
              <a:t> POUŽÍVÁ SE HLAVNĚ </a:t>
            </a:r>
          </a:p>
          <a:p>
            <a:r>
              <a:rPr lang="cs-CZ" b="1" dirty="0"/>
              <a:t>  K INHALACÍM</a:t>
            </a:r>
          </a:p>
        </p:txBody>
      </p:sp>
      <p:pic>
        <p:nvPicPr>
          <p:cNvPr id="3077" name="Obrázek 8" descr="Vincentka_interier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708275"/>
            <a:ext cx="4897438" cy="3254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4103" grpId="0"/>
      <p:bldP spid="41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14414" y="214290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LÁZNĚ  KARLOVY VARY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771775" y="6165850"/>
            <a:ext cx="3690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LÁZEŇSKÁ KOLONÁDA</a:t>
            </a:r>
          </a:p>
        </p:txBody>
      </p:sp>
      <p:pic>
        <p:nvPicPr>
          <p:cNvPr id="4100" name="Obrázek 6" descr="644-karlovy-vary-kolonad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96752"/>
            <a:ext cx="6337300" cy="47529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153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b="1" dirty="0" smtClean="0"/>
              <a:t>KARLOVY VARY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42976" y="1071546"/>
            <a:ext cx="8229600" cy="4525963"/>
          </a:xfrm>
        </p:spPr>
        <p:txBody>
          <a:bodyPr/>
          <a:lstStyle/>
          <a:p>
            <a:pPr eaLnBrk="1" hangingPunct="1"/>
            <a:r>
              <a:rPr lang="cs-CZ" sz="2400" dirty="0" smtClean="0"/>
              <a:t>Teplým vřídlům na území dnešních Karlových Varů prý lidé přisuzovali léčivou moc už dávno před založením Karlových Varů. </a:t>
            </a:r>
          </a:p>
          <a:p>
            <a:pPr eaLnBrk="1" hangingPunct="1"/>
            <a:r>
              <a:rPr lang="cs-CZ" sz="2400" dirty="0" smtClean="0"/>
              <a:t>Karel IV. si koupal své nemocné nohy v minerální vodě jednoho z pramenů.</a:t>
            </a:r>
          </a:p>
        </p:txBody>
      </p:sp>
      <p:pic>
        <p:nvPicPr>
          <p:cNvPr id="5124" name="Obrázek 6" descr="638-karlovy-vary-hadi-prame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2997200"/>
            <a:ext cx="2952750" cy="364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ZE 79 PRAMENŮ SE JICH 13 POUŽÍVÁ K PITNÉ KŮŘE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500174"/>
            <a:ext cx="8229600" cy="49577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Díky </a:t>
            </a:r>
            <a:r>
              <a:rPr lang="cs-CZ" sz="2400" dirty="0" smtClean="0"/>
              <a:t>zvláštním </a:t>
            </a:r>
            <a:r>
              <a:rPr lang="cs-CZ" sz="2400" dirty="0" smtClean="0"/>
              <a:t>vlastnostem karlovarských minerálních pramenů a možnosti jejich téměř univerzálního využití se v Karlových Varech léčí pacienti s různými nemocemi. Mezi ty nejčastěji léčené patří: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onemocnění zažívacího ústrojí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diabetes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obezita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choroby pohybového ústrojí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nemoci jater, slinivky,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žlučníku a žlučových cest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stavy po onkologických nemocích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neurologická onemocnění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5795963" y="6165850"/>
            <a:ext cx="2927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VŘÍDLO KARLOVY VARY</a:t>
            </a:r>
          </a:p>
        </p:txBody>
      </p:sp>
      <p:pic>
        <p:nvPicPr>
          <p:cNvPr id="6149" name="Obrázek 7" descr="karlovy-vary-vridl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2643182"/>
            <a:ext cx="2592388" cy="3465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5" grpId="0" build="p"/>
      <p:bldP spid="82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MARIÁNSKÉ  LÁZNĚ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122863" y="2276475"/>
            <a:ext cx="4021137" cy="337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LÉČÍ SE ZDE:</a:t>
            </a:r>
          </a:p>
          <a:p>
            <a:pPr>
              <a:buFontTx/>
              <a:buChar char="•"/>
            </a:pPr>
            <a:r>
              <a:rPr lang="cs-CZ" sz="2400"/>
              <a:t> nemoci ledvin a močových</a:t>
            </a:r>
          </a:p>
          <a:p>
            <a:r>
              <a:rPr lang="cs-CZ" sz="2400"/>
              <a:t>  cest</a:t>
            </a:r>
          </a:p>
          <a:p>
            <a:pPr>
              <a:buFontTx/>
              <a:buChar char="•"/>
            </a:pPr>
            <a:r>
              <a:rPr lang="cs-CZ" sz="2400"/>
              <a:t> nemoci nervové </a:t>
            </a:r>
          </a:p>
          <a:p>
            <a:pPr>
              <a:buFontTx/>
              <a:buChar char="•"/>
            </a:pPr>
            <a:r>
              <a:rPr lang="cs-CZ" sz="2400"/>
              <a:t> nemoci zažívacího ústrojí</a:t>
            </a:r>
          </a:p>
          <a:p>
            <a:pPr>
              <a:buFontTx/>
              <a:buChar char="•"/>
            </a:pPr>
            <a:r>
              <a:rPr lang="cs-CZ" sz="2400"/>
              <a:t> nemoci dýchacích cest </a:t>
            </a:r>
          </a:p>
          <a:p>
            <a:pPr>
              <a:buFontTx/>
              <a:buChar char="•"/>
            </a:pPr>
            <a:r>
              <a:rPr lang="cs-CZ" sz="2400"/>
              <a:t> nemoci kožní </a:t>
            </a:r>
          </a:p>
          <a:p>
            <a:pPr>
              <a:buFontTx/>
              <a:buChar char="•"/>
            </a:pPr>
            <a:r>
              <a:rPr lang="cs-CZ" sz="2400"/>
              <a:t> nemoci pohybového ústrojí</a:t>
            </a:r>
          </a:p>
          <a:p>
            <a:endParaRPr lang="cs-CZ" sz="2400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971550" y="6165850"/>
            <a:ext cx="32146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ZPÍVAJÍCÍ FONTÁNA</a:t>
            </a:r>
          </a:p>
        </p:txBody>
      </p:sp>
      <p:pic>
        <p:nvPicPr>
          <p:cNvPr id="7173" name="Obrázek 7" descr="Marienbad-Brunne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628775"/>
            <a:ext cx="4716463" cy="4032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4" grpId="0"/>
      <p:bldP spid="1024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4" descr="0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1412875"/>
            <a:ext cx="4692650" cy="313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214290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FRANTIŠKOVY  LÁZNĚ</a:t>
            </a: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5364163" y="5516563"/>
            <a:ext cx="3132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SOCHA FRANTIŠKA</a:t>
            </a:r>
          </a:p>
        </p:txBody>
      </p:sp>
      <p:sp>
        <p:nvSpPr>
          <p:cNvPr id="12296" name="AutoShape 8"/>
          <p:cNvSpPr>
            <a:spLocks noChangeArrowheads="1"/>
          </p:cNvSpPr>
          <p:nvPr/>
        </p:nvSpPr>
        <p:spPr bwMode="auto">
          <a:xfrm rot="10800000">
            <a:off x="4211638" y="5516563"/>
            <a:ext cx="792162" cy="412750"/>
          </a:xfrm>
          <a:prstGeom prst="rightArrow">
            <a:avLst>
              <a:gd name="adj1" fmla="val 50000"/>
              <a:gd name="adj2" fmla="val 479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5199063" y="4724400"/>
            <a:ext cx="39449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GLAUBEROVY PRAMENY</a:t>
            </a:r>
          </a:p>
        </p:txBody>
      </p:sp>
      <p:sp>
        <p:nvSpPr>
          <p:cNvPr id="12298" name="AutoShape 10"/>
          <p:cNvSpPr>
            <a:spLocks noChangeArrowheads="1"/>
          </p:cNvSpPr>
          <p:nvPr/>
        </p:nvSpPr>
        <p:spPr bwMode="auto">
          <a:xfrm>
            <a:off x="4787900" y="4652963"/>
            <a:ext cx="360363" cy="504825"/>
          </a:xfrm>
          <a:prstGeom prst="upArrow">
            <a:avLst>
              <a:gd name="adj1" fmla="val 50000"/>
              <a:gd name="adj2" fmla="val 3502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539750" y="6308725"/>
            <a:ext cx="774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CC0000"/>
                </a:solidFill>
              </a:rPr>
              <a:t>KDO SI NA FRANTIŠKA SÁHNE, DO ROKA SE MU NARODÍ DĚŤÁTKO</a:t>
            </a:r>
          </a:p>
        </p:txBody>
      </p:sp>
      <p:pic>
        <p:nvPicPr>
          <p:cNvPr id="8201" name="Obrázek 13" descr="0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1412875"/>
            <a:ext cx="3208337" cy="4260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2302" name="Picture 14" descr="MC900287583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1196975"/>
            <a:ext cx="2305050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5" grpId="0"/>
      <p:bldP spid="12296" grpId="0" animBg="1"/>
      <p:bldP spid="12297" grpId="0"/>
      <p:bldP spid="12298" grpId="0" animBg="1"/>
      <p:bldP spid="1229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476250"/>
            <a:ext cx="4016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/>
              <a:t>FRANTIŠKOVY LÁZNĚ</a:t>
            </a:r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260350"/>
            <a:ext cx="4321175" cy="3205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468313" y="1844675"/>
            <a:ext cx="25320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KOLONÁDA</a:t>
            </a: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95288" y="3573463"/>
            <a:ext cx="7848600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400"/>
              <a:t> </a:t>
            </a:r>
            <a:r>
              <a:rPr lang="cs-CZ" sz="2800"/>
              <a:t>Léčivé účinky tamějších pramenů jsou známy   od 15. století. Vodu z pramenů používali nejen  místní obyvatelé - byla prodávána i po celém Německu.</a:t>
            </a:r>
          </a:p>
          <a:p>
            <a:pPr>
              <a:buFontTx/>
              <a:buChar char="•"/>
            </a:pPr>
            <a:r>
              <a:rPr lang="cs-CZ" sz="2800"/>
              <a:t> Město bylo založeno v roce 1793 císařem       Františkem I. jako první slatinné lázně na světě.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" presetClass="entr" presetSubtype="10" fill="hold" grpId="1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3" grpId="0" animBg="1"/>
      <p:bldP spid="17413" grpId="1" animBg="1"/>
      <p:bldP spid="17414" grpId="0"/>
      <p:bldP spid="174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smtClean="0"/>
              <a:t>PRAMEN LUNA V LOUNECH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148263" y="1916113"/>
            <a:ext cx="328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 </a:t>
            </a:r>
            <a:r>
              <a:rPr lang="cs-CZ" b="1"/>
              <a:t>NEJHLUBŠÍ PRAMEN V ĆR</a:t>
            </a:r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5148263" y="2420938"/>
            <a:ext cx="342582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 </a:t>
            </a:r>
            <a:r>
              <a:rPr lang="cs-CZ" b="1"/>
              <a:t>VYVĚRÁ VRTNOU SONDOU </a:t>
            </a:r>
          </a:p>
          <a:p>
            <a:r>
              <a:rPr lang="cs-CZ" b="1"/>
              <a:t>  Z HLOUBKY </a:t>
            </a:r>
          </a:p>
          <a:p>
            <a:r>
              <a:rPr lang="cs-CZ" b="1"/>
              <a:t> 1100 AŽ 1200 METRŮ</a:t>
            </a: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5076825" y="3573463"/>
            <a:ext cx="28543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 </a:t>
            </a:r>
            <a:r>
              <a:rPr lang="cs-CZ" b="1"/>
              <a:t>VYDATNOST 15 LITRŮ </a:t>
            </a:r>
          </a:p>
          <a:p>
            <a:r>
              <a:rPr lang="cs-CZ" b="1"/>
              <a:t>  ZA MINUTU</a:t>
            </a:r>
          </a:p>
        </p:txBody>
      </p:sp>
      <p:sp>
        <p:nvSpPr>
          <p:cNvPr id="2057" name="Text Box 9"/>
          <p:cNvSpPr txBox="1">
            <a:spLocks noChangeArrowheads="1"/>
          </p:cNvSpPr>
          <p:nvPr/>
        </p:nvSpPr>
        <p:spPr bwMode="auto">
          <a:xfrm>
            <a:off x="4892675" y="4365625"/>
            <a:ext cx="42513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 </a:t>
            </a:r>
            <a:r>
              <a:rPr lang="cs-CZ" b="1"/>
              <a:t>LÉČEBNÉ ÚČINKY PŘI ZAŽÍVACÍCH</a:t>
            </a:r>
          </a:p>
          <a:p>
            <a:r>
              <a:rPr lang="cs-CZ" b="1"/>
              <a:t>  POTÍŽÍCH (PRŮJEM, ZVRACENÍ)</a:t>
            </a:r>
          </a:p>
        </p:txBody>
      </p:sp>
      <p:sp>
        <p:nvSpPr>
          <p:cNvPr id="2058" name="Text Box 10"/>
          <p:cNvSpPr txBox="1">
            <a:spLocks noChangeArrowheads="1"/>
          </p:cNvSpPr>
          <p:nvPr/>
        </p:nvSpPr>
        <p:spPr bwMode="auto">
          <a:xfrm>
            <a:off x="5003800" y="5373688"/>
            <a:ext cx="3629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b="1"/>
              <a:t> VHODNÁ PŘI LÉČBĚ EKZÉMŮ</a:t>
            </a:r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395288" y="5876925"/>
            <a:ext cx="780256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VYDEJME SE SPOLEČNĚ OBJEVIT TENTO PRAMEN</a:t>
            </a:r>
          </a:p>
          <a:p>
            <a:r>
              <a:rPr lang="cs-CZ" sz="2400" b="1"/>
              <a:t> A OCHUTNAT LÉČIVOU VODU Z PRAMENE LUNA</a:t>
            </a:r>
          </a:p>
        </p:txBody>
      </p:sp>
      <p:pic>
        <p:nvPicPr>
          <p:cNvPr id="10249" name="Obrázek 11" descr="Louny_pramen_Lun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773238"/>
            <a:ext cx="4535488" cy="34559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3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2054" grpId="0"/>
      <p:bldP spid="2055" grpId="0"/>
      <p:bldP spid="2056" grpId="0"/>
      <p:bldP spid="2057" grpId="0"/>
      <p:bldP spid="2058" grpId="0"/>
      <p:bldP spid="205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179388" y="2133600"/>
            <a:ext cx="87852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http://www.slantour.cz/zajezdy/zobrazit/lazenske-pobyty/ceska-republika/hotel-kucera-karlovy-vary-romanticky-vikend</a:t>
            </a:r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250825" y="2924175"/>
            <a:ext cx="66786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http://www.slantour.cz/foto/full/638-karlovy-vary-hadi-pramen.jpg</a:t>
            </a:r>
          </a:p>
        </p:txBody>
      </p:sp>
      <p:sp>
        <p:nvSpPr>
          <p:cNvPr id="11268" name="Obdélník 3"/>
          <p:cNvSpPr>
            <a:spLocks noChangeArrowheads="1"/>
          </p:cNvSpPr>
          <p:nvPr/>
        </p:nvSpPr>
        <p:spPr bwMode="auto">
          <a:xfrm>
            <a:off x="250825" y="3500438"/>
            <a:ext cx="4464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http://karlovarsky-kraj.cz/karlovy-vary.html</a:t>
            </a:r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250825" y="4076700"/>
            <a:ext cx="6192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http://cs.wikipedia.org/wiki/Soubor:Marienbad-Brunnen.jpg</a:t>
            </a:r>
          </a:p>
        </p:txBody>
      </p:sp>
      <p:sp>
        <p:nvSpPr>
          <p:cNvPr id="11270" name="Obdélník 6"/>
          <p:cNvSpPr>
            <a:spLocks noChangeArrowheads="1"/>
          </p:cNvSpPr>
          <p:nvPr/>
        </p:nvSpPr>
        <p:spPr bwMode="auto">
          <a:xfrm>
            <a:off x="250825" y="4581525"/>
            <a:ext cx="6121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http://www.franzensbad.cz/cs/historie-a-soucasnost.php</a:t>
            </a:r>
          </a:p>
        </p:txBody>
      </p:sp>
      <p:sp>
        <p:nvSpPr>
          <p:cNvPr id="11271" name="Obdélník 7"/>
          <p:cNvSpPr>
            <a:spLocks noChangeArrowheads="1"/>
          </p:cNvSpPr>
          <p:nvPr/>
        </p:nvSpPr>
        <p:spPr bwMode="auto">
          <a:xfrm>
            <a:off x="250825" y="5013325"/>
            <a:ext cx="7993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http://cs.wikipedia.org/wiki/Franti%C5%A1kovy_L%C3%A1zn%C4%9B</a:t>
            </a:r>
          </a:p>
        </p:txBody>
      </p:sp>
      <p:sp>
        <p:nvSpPr>
          <p:cNvPr id="11272" name="Obdélník 8"/>
          <p:cNvSpPr>
            <a:spLocks noChangeArrowheads="1"/>
          </p:cNvSpPr>
          <p:nvPr/>
        </p:nvSpPr>
        <p:spPr bwMode="auto">
          <a:xfrm>
            <a:off x="323850" y="5516563"/>
            <a:ext cx="676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http://cs.wikipedia.org/wiki/Soubor:Louny_pramen_Luna.JPG</a:t>
            </a:r>
          </a:p>
        </p:txBody>
      </p:sp>
      <p:sp>
        <p:nvSpPr>
          <p:cNvPr id="11273" name="Obdélník 10"/>
          <p:cNvSpPr>
            <a:spLocks noChangeArrowheads="1"/>
          </p:cNvSpPr>
          <p:nvPr/>
        </p:nvSpPr>
        <p:spPr bwMode="auto">
          <a:xfrm>
            <a:off x="250825" y="1052513"/>
            <a:ext cx="7489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http://www.lazneluhacovice.cz/images2/prameny.jpg</a:t>
            </a:r>
          </a:p>
        </p:txBody>
      </p:sp>
      <p:sp>
        <p:nvSpPr>
          <p:cNvPr id="11274" name="Obdélník 11"/>
          <p:cNvSpPr>
            <a:spLocks noChangeArrowheads="1"/>
          </p:cNvSpPr>
          <p:nvPr/>
        </p:nvSpPr>
        <p:spPr bwMode="auto">
          <a:xfrm>
            <a:off x="250825" y="1628775"/>
            <a:ext cx="6481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http://cs.wikipedia.org/wiki/Soubor:Vincentka_interier.JPG</a:t>
            </a:r>
          </a:p>
        </p:txBody>
      </p:sp>
      <p:sp>
        <p:nvSpPr>
          <p:cNvPr id="13" name="Rectangle 5"/>
          <p:cNvSpPr txBox="1">
            <a:spLocks noChangeArrowheads="1"/>
          </p:cNvSpPr>
          <p:nvPr/>
        </p:nvSpPr>
        <p:spPr>
          <a:xfrm>
            <a:off x="457200" y="274638"/>
            <a:ext cx="8229600" cy="85090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44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287</TotalTime>
  <Words>419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VZNIK LÁZNÍ</vt:lpstr>
      <vt:lpstr>Snímek 4</vt:lpstr>
      <vt:lpstr>LÁZNĚ  KARLOVY VARY</vt:lpstr>
      <vt:lpstr>KARLOVY VARY</vt:lpstr>
      <vt:lpstr>ZE 79 PRAMENŮ SE JICH 13 POUŽÍVÁ K PITNÉ KŮŘE</vt:lpstr>
      <vt:lpstr>MARIÁNSKÉ  LÁZNĚ</vt:lpstr>
      <vt:lpstr>FRANTIŠKOVY  LÁZNĚ</vt:lpstr>
      <vt:lpstr>Snímek 10</vt:lpstr>
      <vt:lpstr>PRAMEN LUNA V LOUNECH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PRAMEN LUNA V LOUNECH</dc:title>
  <dc:creator>pc</dc:creator>
  <cp:lastModifiedBy>Janička</cp:lastModifiedBy>
  <cp:revision>20</cp:revision>
  <dcterms:created xsi:type="dcterms:W3CDTF">2012-03-19T20:14:28Z</dcterms:created>
  <dcterms:modified xsi:type="dcterms:W3CDTF">2013-04-01T14:30:41Z</dcterms:modified>
</cp:coreProperties>
</file>