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sldIdLst>
    <p:sldId id="256" r:id="rId2"/>
    <p:sldId id="262" r:id="rId3"/>
    <p:sldId id="265" r:id="rId4"/>
    <p:sldId id="275" r:id="rId5"/>
    <p:sldId id="277" r:id="rId6"/>
    <p:sldId id="278" r:id="rId7"/>
    <p:sldId id="279" r:id="rId8"/>
    <p:sldId id="280" r:id="rId9"/>
    <p:sldId id="282" r:id="rId10"/>
    <p:sldId id="260" r:id="rId11"/>
    <p:sldId id="281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900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0" name="Rectangle 114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1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2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7" name="Rectangle 84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8" name="Rectangle 85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113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4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5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0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1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2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6" name="Freeform 44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7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50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51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Hexagon 52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3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4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5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6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Freeform 57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Hexagon 58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0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1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2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3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4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5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6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Freeform 67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8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3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4" name="Rectangle 46"/>
          <p:cNvSpPr/>
          <p:nvPr/>
        </p:nvSpPr>
        <p:spPr>
          <a:xfrm>
            <a:off x="4649788" y="-22225"/>
            <a:ext cx="3505200" cy="23129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49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88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7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688" y="1516063"/>
            <a:ext cx="2133600" cy="752475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731B3675-75F9-418B-BB61-8679B5564341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48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838" y="5719763"/>
            <a:ext cx="283051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9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788" y="5719763"/>
            <a:ext cx="642937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E7D11AA8-1DBA-45B9-969B-3669BD0423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38977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105D2C-DE85-4B0F-9CDD-C98B1BDE99DD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2E411D-0AF6-4425-A029-1ACADE297B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3854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/>
          <a:lstStyle>
            <a:lvl1pPr algn="l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213F80-7BC3-4EA5-A111-90A3E6B92144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ACA05D-D426-442C-85F3-5889F68032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20667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FEA522-04F2-4F7D-B523-0A978BF0C07D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243220-78D5-4B2F-8AAA-00994D84ADF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2582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752C83-59C2-4CBE-9543-BCBEE32B75E4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AD96F4-26C4-4690-A4CC-9FC6DBF07C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910091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55D8E7-B0C9-44A5-80FB-F8C27B242AF3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1E624A-D513-489E-94D9-93C53F3588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89585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A764E-A558-4EF1-86A8-6B828ED4D4FA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E7F149-DC62-4BD0-8303-F5E3A16315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54421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3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0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1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2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77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78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79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4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5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6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6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7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8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9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50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1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2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3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54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55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58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59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1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2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3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4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5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6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67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68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69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0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45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56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57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60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2123D9-A146-41C6-81F3-33C4B431AC31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49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012439-FE28-413C-BBF1-4B5910D198A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50" name="Footer Placeholder 5"/>
          <p:cNvSpPr>
            <a:spLocks noGrp="1"/>
          </p:cNvSpPr>
          <p:nvPr>
            <p:ph type="ftr" sz="quarter" idx="12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68743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43"/>
          <p:cNvGrpSpPr>
            <a:grpSpLocks/>
          </p:cNvGrpSpPr>
          <p:nvPr/>
        </p:nvGrpSpPr>
        <p:grpSpPr bwMode="auto">
          <a:xfrm>
            <a:off x="-382588" y="0"/>
            <a:ext cx="9932988" cy="6858000"/>
            <a:chOff x="-382404" y="0"/>
            <a:chExt cx="9932332" cy="6858000"/>
          </a:xfrm>
        </p:grpSpPr>
        <p:grpSp>
          <p:nvGrpSpPr>
            <p:cNvPr id="6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29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41" name="Rectangle 86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2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3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0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38" name="Rectangle 83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9" name="Rectangle 84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40" name="Rectangle 85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31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35" name="Rectangle 80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6" name="Rectangle 81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37" name="Rectangle 82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32" name="Rectangle 77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3" name="Rectangle 78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34" name="Rectangle 79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7" name="Freeform 45"/>
            <p:cNvSpPr/>
            <p:nvPr/>
          </p:nvSpPr>
          <p:spPr>
            <a:xfrm>
              <a:off x="-12540" y="5035550"/>
              <a:ext cx="9144984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8" name="Freeform 46"/>
            <p:cNvSpPr/>
            <p:nvPr/>
          </p:nvSpPr>
          <p:spPr>
            <a:xfrm>
              <a:off x="-12540" y="3467100"/>
              <a:ext cx="9144984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" name="Freeform 47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" name="Freeform 48"/>
            <p:cNvSpPr/>
            <p:nvPr/>
          </p:nvSpPr>
          <p:spPr>
            <a:xfrm>
              <a:off x="-12540" y="5284788"/>
              <a:ext cx="9144984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1" name="Freeform 49"/>
            <p:cNvSpPr/>
            <p:nvPr/>
          </p:nvSpPr>
          <p:spPr>
            <a:xfrm>
              <a:off x="2136793" y="5132388"/>
              <a:ext cx="6982952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2" name="Hexagon 50"/>
            <p:cNvSpPr/>
            <p:nvPr/>
          </p:nvSpPr>
          <p:spPr>
            <a:xfrm rot="1800000">
              <a:off x="2995574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3" name="Hexagon 51"/>
            <p:cNvSpPr/>
            <p:nvPr/>
          </p:nvSpPr>
          <p:spPr>
            <a:xfrm rot="1800000">
              <a:off x="3719426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4" name="Hexagon 59"/>
            <p:cNvSpPr/>
            <p:nvPr/>
          </p:nvSpPr>
          <p:spPr>
            <a:xfrm rot="1800000">
              <a:off x="3728950" y="159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5" name="Hexagon 60"/>
            <p:cNvSpPr/>
            <p:nvPr/>
          </p:nvSpPr>
          <p:spPr>
            <a:xfrm rot="1800000">
              <a:off x="2976525" y="32543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6" name="Hexagon 61"/>
            <p:cNvSpPr/>
            <p:nvPr/>
          </p:nvSpPr>
          <p:spPr>
            <a:xfrm rot="1800000">
              <a:off x="4462327" y="53832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7" name="Freeform 62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8" name="Hexagon 63"/>
            <p:cNvSpPr/>
            <p:nvPr/>
          </p:nvSpPr>
          <p:spPr>
            <a:xfrm rot="1800000">
              <a:off x="23970" y="54022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Hexagon 64"/>
            <p:cNvSpPr/>
            <p:nvPr/>
          </p:nvSpPr>
          <p:spPr>
            <a:xfrm rot="1800000">
              <a:off x="52543" y="284956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Hexagon 65"/>
            <p:cNvSpPr/>
            <p:nvPr/>
          </p:nvSpPr>
          <p:spPr>
            <a:xfrm rot="1800000">
              <a:off x="776395" y="4125913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Hexagon 66"/>
            <p:cNvSpPr/>
            <p:nvPr/>
          </p:nvSpPr>
          <p:spPr>
            <a:xfrm rot="1800000">
              <a:off x="1509772" y="54117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Hexagon 67"/>
            <p:cNvSpPr/>
            <p:nvPr/>
          </p:nvSpPr>
          <p:spPr>
            <a:xfrm rot="1800000">
              <a:off x="1528821" y="28590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Hexagon 68"/>
            <p:cNvSpPr/>
            <p:nvPr/>
          </p:nvSpPr>
          <p:spPr>
            <a:xfrm rot="1800000">
              <a:off x="795444" y="1563688"/>
              <a:ext cx="1601681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Hexagon 69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5" name="Hexagon 70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6" name="Hexagon 71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7" name="Freeform 72"/>
            <p:cNvSpPr/>
            <p:nvPr/>
          </p:nvSpPr>
          <p:spPr>
            <a:xfrm rot="1800000">
              <a:off x="8306998" y="4056063"/>
              <a:ext cx="124293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Freeform 73"/>
            <p:cNvSpPr/>
            <p:nvPr/>
          </p:nvSpPr>
          <p:spPr>
            <a:xfrm rot="1800000">
              <a:off x="8306998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44" name="Rectangle 93"/>
          <p:cNvSpPr/>
          <p:nvPr/>
        </p:nvSpPr>
        <p:spPr>
          <a:xfrm>
            <a:off x="4560888" y="-22225"/>
            <a:ext cx="3679825" cy="6272213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5" name="Rectangle 10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6" name="Rectangle 101"/>
          <p:cNvSpPr/>
          <p:nvPr/>
        </p:nvSpPr>
        <p:spPr>
          <a:xfrm>
            <a:off x="904875" y="601663"/>
            <a:ext cx="3562350" cy="564832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47" name="Rectangle 104"/>
          <p:cNvSpPr/>
          <p:nvPr/>
        </p:nvSpPr>
        <p:spPr>
          <a:xfrm>
            <a:off x="4651375" y="6088063"/>
            <a:ext cx="3505200" cy="825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>
            <a:normAutofit/>
          </a:bodyPr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 rtlCol="0">
            <a:normAutofit/>
          </a:bodyPr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8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6F7A2C-FCC5-40A8-B90D-964DCC0EB023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49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850" y="5724525"/>
            <a:ext cx="3492500" cy="365125"/>
          </a:xfrm>
        </p:spPr>
        <p:txBody>
          <a:bodyPr>
            <a:normAutofit/>
          </a:bodyPr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0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54B247-D05E-47D7-974F-9E2A9D5E70C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0397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578533-3EBC-45E9-A7F3-16628BD02FCF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27B2A6-ECD0-480B-9D49-5B7AA58F03E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61361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934A69-54D7-474F-873B-09119863BC93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80ECDD-E6E9-4B31-9F37-6D91798548B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86254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1"/>
          <p:cNvGrpSpPr>
            <a:grpSpLocks/>
          </p:cNvGrpSpPr>
          <p:nvPr/>
        </p:nvGrpSpPr>
        <p:grpSpPr bwMode="auto">
          <a:xfrm>
            <a:off x="-304800" y="0"/>
            <a:ext cx="9932988" cy="6858000"/>
            <a:chOff x="-382404" y="0"/>
            <a:chExt cx="9932332" cy="6858000"/>
          </a:xfrm>
        </p:grpSpPr>
        <p:grpSp>
          <p:nvGrpSpPr>
            <p:cNvPr id="1035" name="Group 44"/>
            <p:cNvGrpSpPr>
              <a:grpSpLocks/>
            </p:cNvGrpSpPr>
            <p:nvPr/>
          </p:nvGrpSpPr>
          <p:grpSpPr bwMode="auto"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58" name="Group 4"/>
              <p:cNvGrpSpPr>
                <a:grpSpLocks/>
              </p:cNvGrpSpPr>
              <p:nvPr/>
            </p:nvGrpSpPr>
            <p:grpSpPr bwMode="auto"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99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159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744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59" name="Group 5"/>
              <p:cNvGrpSpPr>
                <a:grpSpLocks/>
              </p:cNvGrpSpPr>
              <p:nvPr/>
            </p:nvGrpSpPr>
            <p:grpSpPr bwMode="auto"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3836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-504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081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grpSp>
            <p:nvGrpSpPr>
              <p:cNvPr id="1060" name="Group 9"/>
              <p:cNvGrpSpPr>
                <a:grpSpLocks/>
              </p:cNvGrpSpPr>
              <p:nvPr/>
            </p:nvGrpSpPr>
            <p:grpSpPr bwMode="auto"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785" y="0"/>
                  <a:ext cx="1600094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445" y="0"/>
                  <a:ext cx="45717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9030" y="0"/>
                  <a:ext cx="76195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09907" y="0"/>
                <a:ext cx="2819214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568" y="0"/>
                <a:ext cx="45717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153" y="0"/>
                <a:ext cx="76195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2540" y="5035550"/>
              <a:ext cx="9144983" cy="1174750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2540" y="3467100"/>
              <a:ext cx="9144983" cy="890588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653" y="5640388"/>
              <a:ext cx="3004940" cy="1211262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2540" y="5284788"/>
              <a:ext cx="9144983" cy="1477962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6793" y="5132388"/>
              <a:ext cx="6982951" cy="171926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5573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19425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8949" y="159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6524" y="32543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2326" y="53832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2113"/>
              <a:ext cx="1261980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3969" y="54022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542" y="284956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394" y="4125913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09771" y="54117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8820" y="28590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443" y="1563688"/>
              <a:ext cx="1601682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909" y="414496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810" y="54213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810" y="2868613"/>
              <a:ext cx="1600094" cy="1389062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997" y="4056063"/>
              <a:ext cx="1242931" cy="1387475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997" y="1511300"/>
              <a:ext cx="1241343" cy="1389063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375"/>
            <a:ext cx="8229600" cy="6186488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0888" y="-22225"/>
            <a:ext cx="3679825" cy="700088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788" y="-22225"/>
            <a:ext cx="3505200" cy="6238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1030" name="Title Placeholder 1"/>
          <p:cNvSpPr>
            <a:spLocks noGrp="1"/>
          </p:cNvSpPr>
          <p:nvPr>
            <p:ph type="title"/>
          </p:nvPr>
        </p:nvSpPr>
        <p:spPr bwMode="auto">
          <a:xfrm>
            <a:off x="1042988" y="1027113"/>
            <a:ext cx="7024687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03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42988" y="2324100"/>
            <a:ext cx="6777037" cy="350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575" y="2238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AB2C1700-8FE0-4150-A50A-F45D4791967A}" type="datetimeFigureOut">
              <a:rPr lang="cs-CZ"/>
              <a:pPr>
                <a:defRPr/>
              </a:pPr>
              <a:t>12.3.2013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850" y="5851525"/>
            <a:ext cx="350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788" y="223838"/>
            <a:ext cx="13319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7A66494A-C8B8-4DAB-AB8C-3001C41A672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0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51" r:id="rId8"/>
    <p:sldLayoutId id="2147483852" r:id="rId9"/>
    <p:sldLayoutId id="2147483848" r:id="rId10"/>
    <p:sldLayoutId id="214748384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000">
          <a:solidFill>
            <a:schemeClr val="accent1"/>
          </a:solidFill>
          <a:latin typeface="Century Gothic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39763" indent="-2730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395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325563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6000"/>
        <a:buFont typeface="Wingdings 2" pitchFamily="18" charset="2"/>
        <a:buChar char="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poradte.cz/elektronika/5111-zapojeni-na-motroru-do-trojuhelniku-a-hvezdy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Podnadpis 2"/>
          <p:cNvSpPr>
            <a:spLocks noGrp="1"/>
          </p:cNvSpPr>
          <p:nvPr>
            <p:ph type="subTitle" idx="1"/>
          </p:nvPr>
        </p:nvSpPr>
        <p:spPr>
          <a:xfrm>
            <a:off x="4733924" y="4421188"/>
            <a:ext cx="3438475" cy="1260475"/>
          </a:xfrm>
        </p:spPr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cs-CZ" sz="2800" dirty="0" smtClean="0">
                <a:solidFill>
                  <a:srgbClr val="443329"/>
                </a:solidFill>
              </a:rPr>
              <a:t>Fyzika – Asynchronní elektromotor</a:t>
            </a:r>
          </a:p>
        </p:txBody>
      </p:sp>
      <p:pic>
        <p:nvPicPr>
          <p:cNvPr id="5123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620713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31800" y="333375"/>
            <a:ext cx="8280400" cy="11430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cs-CZ" sz="48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Výukový materiál</a:t>
            </a:r>
            <a:endParaRPr lang="cs-CZ" sz="48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431800" y="1628775"/>
            <a:ext cx="8280400" cy="4873625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CZ.1.07/1.5.00/34.0608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Šablona: 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III/2 Inovace a zkvalitnění výuky prostřednictvím ICT</a:t>
            </a: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Číslo materiálu: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05_01_32_INOVACE_11</a:t>
            </a:r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lnSpc>
                <a:spcPct val="15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Wingdings 2" pitchFamily="18" charset="2"/>
              <a:buNone/>
              <a:defRPr/>
            </a:pPr>
            <a:endParaRPr lang="cs-CZ" dirty="0" smtClean="0">
              <a:latin typeface="Franklin Gothic Book" pitchFamily="34" charset="0"/>
            </a:endParaRPr>
          </a:p>
        </p:txBody>
      </p:sp>
      <p:pic>
        <p:nvPicPr>
          <p:cNvPr id="6148" name="Picture 2" descr="http://7zs.wz.cz/opvk%20velke%20lo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4795838"/>
            <a:ext cx="5867400" cy="145732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67544" y="1327150"/>
            <a:ext cx="8208144" cy="1981200"/>
          </a:xfr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txBody>
          <a:bodyPr rtlCol="0">
            <a:normAutofit/>
          </a:bodyPr>
          <a:lstStyle/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Předmět: Fyzika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Ročník: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2.</a:t>
            </a: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Jméno autora: Mgr. Radek </a:t>
            </a:r>
            <a:r>
              <a:rPr lang="cs-CZ" sz="2200" b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Hoszowski</a:t>
            </a:r>
            <a:endParaRPr lang="cs-CZ" sz="2200" dirty="0" smtClean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eaLnBrk="1" fontAlgn="auto" hangingPunct="1">
              <a:lnSpc>
                <a:spcPct val="140000"/>
              </a:lnSpc>
              <a:spcBef>
                <a:spcPct val="0"/>
              </a:spcBef>
              <a:spcAft>
                <a:spcPts val="0"/>
              </a:spcAft>
              <a:buFont typeface="Wingdings 2" pitchFamily="18" charset="2"/>
              <a:buNone/>
              <a:defRPr/>
            </a:pP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Škola:</a:t>
            </a:r>
            <a:r>
              <a:rPr lang="cs-CZ" sz="22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SPŠ Hranice</a:t>
            </a: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b="1" dirty="0" smtClean="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b="1" dirty="0" smtClean="0"/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en-GB" sz="2000" dirty="0" smtClean="0">
              <a:solidFill>
                <a:schemeClr val="tx1"/>
              </a:solidFill>
              <a:latin typeface="Franklin Gothic Book" pitchFamily="34" charset="0"/>
            </a:endParaRPr>
          </a:p>
          <a:p>
            <a:pPr marL="0" indent="0" eaLnBrk="1" fontAlgn="auto" hangingPunct="1">
              <a:lnSpc>
                <a:spcPct val="90000"/>
              </a:lnSpc>
              <a:spcAft>
                <a:spcPts val="0"/>
              </a:spcAft>
              <a:buFont typeface="Wingdings 2" pitchFamily="18" charset="2"/>
              <a:buNone/>
              <a:defRPr/>
            </a:pPr>
            <a:endParaRPr lang="cs-CZ" sz="2000" dirty="0" smtClean="0">
              <a:solidFill>
                <a:schemeClr val="tx1"/>
              </a:solidFill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67544" y="6143625"/>
            <a:ext cx="8208144" cy="57626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Autorem materiálu a všech jeho částí, není-li uvedeno jinak, je Mgr. Radek </a:t>
            </a:r>
            <a:r>
              <a:rPr lang="cs-CZ" sz="1400" i="1" dirty="0" err="1">
                <a:solidFill>
                  <a:schemeClr val="tx1"/>
                </a:solidFill>
                <a:latin typeface="Arial" charset="0"/>
                <a:cs typeface="Arial" charset="0"/>
              </a:rPr>
              <a:t>Hoszowski</a:t>
            </a: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 </a:t>
            </a:r>
          </a:p>
          <a:p>
            <a:pPr algn="ctr">
              <a:defRPr/>
            </a:pPr>
            <a:r>
              <a:rPr lang="cs-CZ" sz="1400" i="1" dirty="0">
                <a:solidFill>
                  <a:schemeClr val="tx1"/>
                </a:solidFill>
                <a:latin typeface="Arial" charset="0"/>
                <a:cs typeface="Arial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charset="0"/>
              <a:cs typeface="Arial" charset="0"/>
            </a:endParaRPr>
          </a:p>
        </p:txBody>
      </p:sp>
      <p:sp>
        <p:nvSpPr>
          <p:cNvPr id="7172" name="TextovéPole 4"/>
          <p:cNvSpPr txBox="1">
            <a:spLocks noChangeArrowheads="1"/>
          </p:cNvSpPr>
          <p:nvPr/>
        </p:nvSpPr>
        <p:spPr bwMode="auto">
          <a:xfrm>
            <a:off x="395288" y="3308350"/>
            <a:ext cx="8350250" cy="1785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cs-CZ" sz="2200" b="1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Anotace: Princip a funkce třífázového asynchronního elektromotoru.</a:t>
            </a:r>
          </a:p>
          <a:p>
            <a:pPr algn="just" eaLnBrk="1" hangingPunct="1"/>
            <a:endParaRPr lang="cs-CZ" sz="2200" dirty="0">
              <a:solidFill>
                <a:srgbClr val="00000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cs-CZ" sz="2200" b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Klíčová slova</a:t>
            </a: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cs-CZ" sz="2200" b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Stator, rotor, přírubový</a:t>
            </a:r>
            <a:r>
              <a:rPr lang="cs-CZ" sz="2200" b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 patkový.</a:t>
            </a:r>
            <a:endParaRPr lang="cs-CZ" dirty="0">
              <a:latin typeface="Franklin Gothic Book" pitchFamily="34" charset="0"/>
            </a:endParaRPr>
          </a:p>
        </p:txBody>
      </p:sp>
      <p:pic>
        <p:nvPicPr>
          <p:cNvPr id="7174" name="Obrázek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1800" y="1414463"/>
            <a:ext cx="1893888" cy="1893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467544" y="404664"/>
            <a:ext cx="8208144" cy="86409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 anchor="t" anchorCtr="1">
            <a:noAutofit/>
          </a:bodyPr>
          <a:lstStyle/>
          <a:p>
            <a:pPr algn="ctr"/>
            <a:r>
              <a:rPr lang="cs-CZ" sz="2800" dirty="0" smtClean="0">
                <a:effectLst>
                  <a:reflection blurRad="6350" stA="60000" endA="900" endPos="60000" dist="29997" dir="5400000" sy="-100000" algn="bl" rotWithShape="0"/>
                </a:effectLst>
              </a:rPr>
              <a:t>Asynchronní elektromotor</a:t>
            </a:r>
            <a:endParaRPr lang="cs-CZ" sz="2800" dirty="0">
              <a:effectLst>
                <a:reflection blurRad="6350" stA="60000" endA="900" endPos="60000" dist="29997" dir="5400000" sy="-100000" algn="bl" rotWithShape="0"/>
              </a:effectLst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332656"/>
            <a:ext cx="7024687" cy="1440160"/>
          </a:xfrm>
        </p:spPr>
        <p:txBody>
          <a:bodyPr/>
          <a:lstStyle/>
          <a:p>
            <a:r>
              <a:rPr lang="cs-CZ" dirty="0" smtClean="0"/>
              <a:t>Asynchronní elektromotor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971600" y="1916832"/>
            <a:ext cx="7416824" cy="4392488"/>
          </a:xfrm>
        </p:spPr>
        <p:txBody>
          <a:bodyPr/>
          <a:lstStyle/>
          <a:p>
            <a:r>
              <a:rPr lang="cs-CZ" dirty="0"/>
              <a:t>Je to točivý elektrický stroj. Jedná o nejrozšířenější elektromotor v elektrotechnice vůbec, který slouží jako pohon mnoha strojů v různých oblastech průmyslu a domácností. </a:t>
            </a:r>
            <a:endParaRPr lang="cs-CZ" dirty="0" smtClean="0"/>
          </a:p>
          <a:p>
            <a:r>
              <a:rPr lang="cs-CZ" dirty="0" smtClean="0"/>
              <a:t>Vyrábí </a:t>
            </a:r>
            <a:r>
              <a:rPr lang="cs-CZ" dirty="0"/>
              <a:t>se ve dvou základních provedeních, patkový a </a:t>
            </a:r>
            <a:r>
              <a:rPr lang="cs-CZ" dirty="0" smtClean="0"/>
              <a:t>přírubový.</a:t>
            </a:r>
          </a:p>
          <a:p>
            <a:r>
              <a:rPr lang="cs-CZ" dirty="0"/>
              <a:t>Výhodou asynchronního motoru je vysoká spolehlivost, jednoduchá konstrukce a napájení z běžné střídavé sítě. Je napájen třífázovým napětím přímo ze sítě. Asynchronní motor vynalezl Nikola Tesla.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306372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024687" cy="1143000"/>
          </a:xfrm>
        </p:spPr>
        <p:txBody>
          <a:bodyPr/>
          <a:lstStyle/>
          <a:p>
            <a:r>
              <a:rPr lang="cs-CZ" dirty="0" smtClean="0"/>
              <a:t>Patkový versus přírubový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61288" y="5085184"/>
            <a:ext cx="127105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1 - patkový</a:t>
            </a:r>
            <a:endParaRPr lang="cs-CZ" sz="1200" dirty="0"/>
          </a:p>
        </p:txBody>
      </p:sp>
      <p:pic>
        <p:nvPicPr>
          <p:cNvPr id="5" name="Obrázek 4" descr="http://www.emotor.cz/i/Image/foto/elektromotor1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6" t="11137" r="1617" b="11368"/>
          <a:stretch/>
        </p:blipFill>
        <p:spPr bwMode="auto">
          <a:xfrm>
            <a:off x="755576" y="2276872"/>
            <a:ext cx="3240360" cy="252028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Obrázek 6" descr="elektromotor asynchronní přírubový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2276872"/>
            <a:ext cx="3096344" cy="252028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extovéPole 2"/>
          <p:cNvSpPr txBox="1"/>
          <p:nvPr/>
        </p:nvSpPr>
        <p:spPr>
          <a:xfrm>
            <a:off x="5580112" y="5086998"/>
            <a:ext cx="138166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2 - přírubový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682202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Popis motoru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Motor se skládá ze statoru a rotoru.</a:t>
            </a:r>
          </a:p>
          <a:p>
            <a:r>
              <a:rPr lang="cs-CZ" dirty="0"/>
              <a:t>Stator – ve statoru jsou umístěny tři cívky vzájemně posunuty o 120°, cívky jsou navinuty mezi transformátorové plechy. </a:t>
            </a:r>
            <a:endParaRPr lang="cs-CZ" dirty="0" smtClean="0"/>
          </a:p>
          <a:p>
            <a:r>
              <a:rPr lang="cs-CZ" dirty="0" smtClean="0"/>
              <a:t>Na </a:t>
            </a:r>
            <a:r>
              <a:rPr lang="cs-CZ" dirty="0"/>
              <a:t>statoru je svorkovnice do které zapojujeme přívodní vodiče</a:t>
            </a:r>
            <a:r>
              <a:rPr lang="cs-CZ" dirty="0" smtClean="0"/>
              <a:t>.</a:t>
            </a:r>
          </a:p>
          <a:p>
            <a:r>
              <a:rPr lang="cs-CZ" dirty="0" smtClean="0"/>
              <a:t>Rotor obsahuje hliníkovou klec a transformátorové plechy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59664542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71600" y="620688"/>
            <a:ext cx="7024687" cy="1143000"/>
          </a:xfrm>
        </p:spPr>
        <p:txBody>
          <a:bodyPr/>
          <a:lstStyle/>
          <a:p>
            <a:r>
              <a:rPr lang="cs-CZ" dirty="0" smtClean="0"/>
              <a:t>Stator</a:t>
            </a:r>
            <a:endParaRPr lang="cs-CZ" dirty="0"/>
          </a:p>
        </p:txBody>
      </p:sp>
      <p:pic>
        <p:nvPicPr>
          <p:cNvPr id="4" name="Zástupný symbol pro obsah 3" descr="http://www.emotor.cz/i/Image/foto/stator1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86" t="6078" r="3315" b="5249"/>
          <a:stretch/>
        </p:blipFill>
        <p:spPr bwMode="auto">
          <a:xfrm>
            <a:off x="899592" y="2332618"/>
            <a:ext cx="3230084" cy="304059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Obrázek 4" descr="http://www.mountfield.cz/wp-content/gallery/test-cerpadla-gc-50/1voc1092-stator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92" t="10045"/>
          <a:stretch/>
        </p:blipFill>
        <p:spPr bwMode="auto">
          <a:xfrm rot="16200000">
            <a:off x="4827663" y="2225692"/>
            <a:ext cx="3168352" cy="316835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331640" y="5733256"/>
            <a:ext cx="181767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3 – statorové vinutí</a:t>
            </a:r>
            <a:endParaRPr lang="cs-CZ" sz="1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4827663" y="5722506"/>
            <a:ext cx="11604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4 – stator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9736348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476672"/>
            <a:ext cx="7024687" cy="1143000"/>
          </a:xfrm>
        </p:spPr>
        <p:txBody>
          <a:bodyPr/>
          <a:lstStyle/>
          <a:p>
            <a:r>
              <a:rPr lang="cs-CZ" dirty="0" smtClean="0"/>
              <a:t>Svorkovnice elektromotoru</a:t>
            </a:r>
            <a:endParaRPr lang="cs-CZ" dirty="0"/>
          </a:p>
        </p:txBody>
      </p:sp>
      <p:pic>
        <p:nvPicPr>
          <p:cNvPr id="4" name="Zástupný symbol pro obsah 3" descr="http://members.chello.cz/broza/PICT0094.JPG"/>
          <p:cNvPicPr>
            <a:picLocks noGrp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971600" y="2132856"/>
            <a:ext cx="3456384" cy="302433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TextovéPole 4"/>
          <p:cNvSpPr txBox="1"/>
          <p:nvPr/>
        </p:nvSpPr>
        <p:spPr>
          <a:xfrm>
            <a:off x="1527306" y="5681584"/>
            <a:ext cx="15515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5 - svorkovnice</a:t>
            </a:r>
            <a:endParaRPr lang="cs-CZ" sz="1200" dirty="0"/>
          </a:p>
        </p:txBody>
      </p:sp>
      <p:pic>
        <p:nvPicPr>
          <p:cNvPr id="1026" name="Picture 2" descr="http://www.poradte.cz/picture/2011/432403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42"/>
          <a:stretch/>
        </p:blipFill>
        <p:spPr bwMode="auto">
          <a:xfrm>
            <a:off x="4355976" y="1772816"/>
            <a:ext cx="3931662" cy="35629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644008" y="5681583"/>
            <a:ext cx="13207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6 - zapojení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115404443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43608" y="620688"/>
            <a:ext cx="7024687" cy="1143000"/>
          </a:xfrm>
        </p:spPr>
        <p:txBody>
          <a:bodyPr/>
          <a:lstStyle/>
          <a:p>
            <a:r>
              <a:rPr lang="cs-CZ" dirty="0" smtClean="0"/>
              <a:t>Rotor elektromotoru</a:t>
            </a:r>
            <a:endParaRPr lang="cs-CZ" dirty="0"/>
          </a:p>
        </p:txBody>
      </p:sp>
      <p:pic>
        <p:nvPicPr>
          <p:cNvPr id="4" name="Zástupný symbol pro obsah 3" descr="File:Stator and rotor by Zureks.JPG"/>
          <p:cNvPicPr>
            <a:picLocks noGrp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3528" r="27752" b="3893"/>
          <a:stretch/>
        </p:blipFill>
        <p:spPr bwMode="auto">
          <a:xfrm>
            <a:off x="1187624" y="1988840"/>
            <a:ext cx="5714920" cy="35083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259632" y="5877272"/>
            <a:ext cx="11011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dirty="0" smtClean="0"/>
              <a:t>Obr. 7 - rotor 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4230639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1044575" y="549275"/>
            <a:ext cx="7024688" cy="1143000"/>
          </a:xfrm>
        </p:spPr>
        <p:txBody>
          <a:bodyPr/>
          <a:lstStyle/>
          <a:p>
            <a:pPr eaLnBrk="1" hangingPunct="1"/>
            <a:r>
              <a:rPr lang="cs-CZ" dirty="0" smtClean="0"/>
              <a:t>Použité zdroje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>
          <a:xfrm>
            <a:off x="611188" y="1773238"/>
            <a:ext cx="8086725" cy="4406900"/>
          </a:xfrm>
        </p:spPr>
        <p:txBody>
          <a:bodyPr/>
          <a:lstStyle/>
          <a:p>
            <a:pPr eaLnBrk="1" hangingPunct="1"/>
            <a:r>
              <a:rPr lang="cs-CZ" sz="2000" dirty="0">
                <a:latin typeface="Franklin Gothic Book" pitchFamily="34" charset="0"/>
              </a:rPr>
              <a:t>O</a:t>
            </a:r>
            <a:r>
              <a:rPr lang="cs-CZ" sz="2000" dirty="0" smtClean="0">
                <a:latin typeface="Franklin Gothic Book" pitchFamily="34" charset="0"/>
              </a:rPr>
              <a:t>br. 1 – </a:t>
            </a:r>
            <a:r>
              <a:rPr lang="cs-CZ" sz="2000" dirty="0"/>
              <a:t>NOVÁK, Ivo. </a:t>
            </a:r>
            <a:r>
              <a:rPr lang="cs-CZ" sz="2000" i="1" dirty="0" err="1"/>
              <a:t>Emotor</a:t>
            </a:r>
            <a:r>
              <a:rPr lang="cs-CZ" sz="2000" dirty="0"/>
              <a:t> [online]. [cit. 11.3.2013]. Dostupný na WWW: http://www.emotor.cz/asynchronni-elektromotor-trifazovy.htm </a:t>
            </a:r>
            <a:endParaRPr lang="cs-CZ" sz="2000" dirty="0" smtClean="0"/>
          </a:p>
          <a:p>
            <a:pPr eaLnBrk="1" hangingPunct="1"/>
            <a:r>
              <a:rPr lang="cs-CZ" sz="2000" dirty="0" smtClean="0">
                <a:latin typeface="Franklin Gothic Book" pitchFamily="34" charset="0"/>
              </a:rPr>
              <a:t>Obr. 2 </a:t>
            </a:r>
            <a:r>
              <a:rPr lang="cs-CZ" sz="2000" dirty="0" smtClean="0"/>
              <a:t>- AUTOR </a:t>
            </a:r>
            <a:r>
              <a:rPr lang="cs-CZ" sz="2000" dirty="0"/>
              <a:t>NEUVEDEN. </a:t>
            </a:r>
            <a:r>
              <a:rPr lang="cs-CZ" sz="2000" i="1" dirty="0" err="1"/>
              <a:t>Hydroma</a:t>
            </a:r>
            <a:r>
              <a:rPr lang="cs-CZ" sz="2000" dirty="0"/>
              <a:t> [online]. [cit. 11.3.2013]. Dostupný na WWW: http://www.hydroma.cz/elektromotor-asynchronni-prirubovy-1078.html</a:t>
            </a:r>
            <a:endParaRPr lang="cs-CZ" sz="2000" dirty="0" smtClean="0">
              <a:latin typeface="Franklin Gothic Book" pitchFamily="34" charset="0"/>
            </a:endParaRPr>
          </a:p>
          <a:p>
            <a:pPr eaLnBrk="1" hangingPunct="1"/>
            <a:r>
              <a:rPr lang="cs-CZ" sz="2000" dirty="0" smtClean="0">
                <a:latin typeface="Franklin Gothic Book" pitchFamily="34" charset="0"/>
              </a:rPr>
              <a:t>Obr. 3 - </a:t>
            </a:r>
            <a:r>
              <a:rPr lang="cs-CZ" sz="2000" dirty="0"/>
              <a:t>NOVÁK, Ivo. </a:t>
            </a:r>
            <a:r>
              <a:rPr lang="cs-CZ" sz="2000" i="1" dirty="0" err="1"/>
              <a:t>Emotor</a:t>
            </a:r>
            <a:r>
              <a:rPr lang="cs-CZ" sz="2000" dirty="0"/>
              <a:t> [online]. [cit. 11.3.2013]. Dostupný na WWW: http://www.emotor.cz/asynchronni-elektromotor-trifazovy.htm </a:t>
            </a:r>
            <a:endParaRPr lang="cs-CZ" sz="2000" dirty="0" smtClean="0">
              <a:latin typeface="Franklin Gothic Book" pitchFamily="34" charset="0"/>
            </a:endParaRPr>
          </a:p>
          <a:p>
            <a:pPr eaLnBrk="1" hangingPunct="1"/>
            <a:r>
              <a:rPr lang="cs-CZ" sz="2000" dirty="0" smtClean="0">
                <a:latin typeface="Franklin Gothic Book" pitchFamily="34" charset="0"/>
              </a:rPr>
              <a:t>Obr4. - </a:t>
            </a:r>
            <a:r>
              <a:rPr lang="cs-CZ" sz="2000" dirty="0"/>
              <a:t>AUTOR NEUVEDEN. </a:t>
            </a:r>
            <a:r>
              <a:rPr lang="cs-CZ" sz="2000" i="1" dirty="0" err="1"/>
              <a:t>mountfield</a:t>
            </a:r>
            <a:r>
              <a:rPr lang="cs-CZ" sz="2000" dirty="0"/>
              <a:t> [online]. [cit. 11.3.2013]. Dostupný na WWW: http://www.mountfield.cz/fotogalerie/testovani-cerpadel/test-cerpadla-gc-50 </a:t>
            </a:r>
            <a:endParaRPr lang="cs-CZ" sz="2000" dirty="0" smtClean="0">
              <a:latin typeface="Franklin Gothic Book" pitchFamily="34" charset="0"/>
            </a:endParaRPr>
          </a:p>
          <a:p>
            <a:pPr eaLnBrk="1" hangingPunct="1"/>
            <a:endParaRPr lang="cs-CZ" sz="2000" dirty="0" smtClean="0">
              <a:latin typeface="Franklin Gothic Book" pitchFamily="34" charset="0"/>
            </a:endParaRPr>
          </a:p>
          <a:p>
            <a:pPr eaLnBrk="1" hangingPunct="1"/>
            <a:endParaRPr lang="cs-CZ" sz="2000" dirty="0" smtClean="0">
              <a:latin typeface="Franklin Gothic Book" pitchFamily="34" charset="0"/>
            </a:endParaRPr>
          </a:p>
          <a:p>
            <a:pPr eaLnBrk="1" hangingPunct="1"/>
            <a:endParaRPr lang="cs-CZ" sz="2000" dirty="0" smtClean="0">
              <a:latin typeface="Franklin Gothic Book" pitchFamily="34" charset="0"/>
            </a:endParaRPr>
          </a:p>
          <a:p>
            <a:pPr eaLnBrk="1" hangingPunct="1"/>
            <a:endParaRPr lang="cs-CZ" sz="2000" dirty="0" smtClean="0">
              <a:latin typeface="Franklin Gothic Book" pitchFamily="34" charset="0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415925" y="6180138"/>
            <a:ext cx="8281988" cy="576262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</a:t>
            </a:r>
            <a:r>
              <a:rPr lang="cs-CZ" sz="1400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je Mgr. Radek </a:t>
            </a:r>
            <a:r>
              <a:rPr lang="cs-CZ" sz="1400" i="1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Hoszowski</a:t>
            </a:r>
            <a:endParaRPr lang="cs-CZ" sz="1400" i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400" i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Financováno z ESF a státního rozpočtu ČR. </a:t>
            </a:r>
            <a:endParaRPr lang="cs-CZ" sz="28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245" name="Obdélník 4"/>
          <p:cNvSpPr>
            <a:spLocks noChangeArrowheads="1"/>
          </p:cNvSpPr>
          <p:nvPr/>
        </p:nvSpPr>
        <p:spPr bwMode="auto">
          <a:xfrm>
            <a:off x="755650" y="549275"/>
            <a:ext cx="6442075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cs-CZ">
                <a:latin typeface="Franklin Gothic Book" pitchFamily="34" charset="0"/>
              </a:rPr>
              <a:t> </a:t>
            </a:r>
            <a:r>
              <a:rPr lang="cs-CZ" sz="2400">
                <a:latin typeface="Franklin Gothic Book" pitchFamily="34" charset="0"/>
              </a:rPr>
              <a:t>Veškeré použité obrázky (kliparty) pocházejí  …</a:t>
            </a:r>
          </a:p>
          <a:p>
            <a:endParaRPr lang="cs-CZ">
              <a:latin typeface="Franklin Gothic Book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43608" y="908720"/>
            <a:ext cx="6777037" cy="3508375"/>
          </a:xfrm>
        </p:spPr>
        <p:txBody>
          <a:bodyPr/>
          <a:lstStyle/>
          <a:p>
            <a:r>
              <a:rPr lang="cs-CZ" sz="2000" dirty="0" smtClean="0">
                <a:latin typeface="Franklin Gothic Book" pitchFamily="34" charset="0"/>
              </a:rPr>
              <a:t>Obr. 5 - </a:t>
            </a:r>
            <a:r>
              <a:rPr lang="cs-CZ" sz="2000" dirty="0"/>
              <a:t>AUTOR NEUVEDEN. </a:t>
            </a:r>
            <a:r>
              <a:rPr lang="cs-CZ" sz="2000" i="1" dirty="0"/>
              <a:t>Poraďte</a:t>
            </a:r>
            <a:r>
              <a:rPr lang="cs-CZ" sz="2000" dirty="0"/>
              <a:t> [online]. [cit. 11.3.2013]. Dostupný na </a:t>
            </a:r>
            <a:r>
              <a:rPr lang="cs-CZ" sz="2000" dirty="0" smtClean="0"/>
              <a:t>WWW: </a:t>
            </a:r>
            <a:r>
              <a:rPr lang="cs-CZ" sz="2000" dirty="0" smtClean="0">
                <a:hlinkClick r:id="rId2"/>
              </a:rPr>
              <a:t>http</a:t>
            </a:r>
            <a:r>
              <a:rPr lang="cs-CZ" sz="2000" dirty="0">
                <a:hlinkClick r:id="rId2"/>
              </a:rPr>
              <a:t>://</a:t>
            </a:r>
            <a:r>
              <a:rPr lang="cs-CZ" sz="2000" dirty="0" smtClean="0">
                <a:hlinkClick r:id="rId2"/>
              </a:rPr>
              <a:t>www.poradte.cz/elektronika/5111-zapojeni-na-motroru-do-trojuhelniku-a-hvezdy.html</a:t>
            </a:r>
            <a:endParaRPr lang="cs-CZ" sz="2000" dirty="0" smtClean="0"/>
          </a:p>
          <a:p>
            <a:r>
              <a:rPr lang="cs-CZ" sz="2000" dirty="0" smtClean="0">
                <a:latin typeface="Franklin Gothic Book" pitchFamily="34" charset="0"/>
              </a:rPr>
              <a:t>Obr. 6 - </a:t>
            </a:r>
            <a:r>
              <a:rPr lang="cs-CZ" sz="2000" dirty="0" smtClean="0"/>
              <a:t>AUTOR </a:t>
            </a:r>
            <a:r>
              <a:rPr lang="cs-CZ" sz="2000" dirty="0"/>
              <a:t>NEUVEDEN. </a:t>
            </a:r>
            <a:r>
              <a:rPr lang="cs-CZ" sz="2000" i="1" dirty="0"/>
              <a:t>Poraďte</a:t>
            </a:r>
            <a:r>
              <a:rPr lang="cs-CZ" sz="2000" dirty="0"/>
              <a:t> [online]. [cit. 11.3.2013]. Dostupný na WWW: </a:t>
            </a:r>
            <a:r>
              <a:rPr lang="cs-CZ" sz="2000" dirty="0">
                <a:hlinkClick r:id="rId2"/>
              </a:rPr>
              <a:t>http://</a:t>
            </a:r>
            <a:r>
              <a:rPr lang="cs-CZ" sz="2000" dirty="0" smtClean="0">
                <a:hlinkClick r:id="rId2"/>
              </a:rPr>
              <a:t>www.poradte.cz/elektronika/5111-zapojeni-na-motroru-do-trojuhelniku-a-hvezdy.html</a:t>
            </a:r>
            <a:endParaRPr lang="cs-CZ" sz="2000" dirty="0" smtClean="0"/>
          </a:p>
          <a:p>
            <a:endParaRPr lang="cs-CZ" sz="2000" dirty="0"/>
          </a:p>
          <a:p>
            <a:endParaRPr lang="cs-CZ" dirty="0">
              <a:latin typeface="Franklin Gothic Boo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420742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4096</TotalTime>
  <Words>405</Words>
  <Application>Microsoft Office PowerPoint</Application>
  <PresentationFormat>Předvádění na obrazovce (4:3)</PresentationFormat>
  <Paragraphs>51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Austin</vt:lpstr>
      <vt:lpstr>Prezentace aplikace PowerPoint</vt:lpstr>
      <vt:lpstr>Výukový materiál</vt:lpstr>
      <vt:lpstr>Prezentace aplikace PowerPoint</vt:lpstr>
      <vt:lpstr>Asynchronní elektromotor</vt:lpstr>
      <vt:lpstr>Patkový versus přírubový</vt:lpstr>
      <vt:lpstr>Popis motoru</vt:lpstr>
      <vt:lpstr>Stator</vt:lpstr>
      <vt:lpstr>Svorkovnice elektromotoru</vt:lpstr>
      <vt:lpstr>Rotor elektromotoru</vt:lpstr>
      <vt:lpstr>Použité zdroje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tematického celku</dc:title>
  <dc:creator>koala</dc:creator>
  <cp:lastModifiedBy>Radek Hoszowski</cp:lastModifiedBy>
  <cp:revision>291</cp:revision>
  <dcterms:created xsi:type="dcterms:W3CDTF">2011-04-17T19:50:20Z</dcterms:created>
  <dcterms:modified xsi:type="dcterms:W3CDTF">2013-03-12T07:57:32Z</dcterms:modified>
</cp:coreProperties>
</file>