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6" r:id="rId4"/>
    <p:sldId id="267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77" autoAdjust="0"/>
    <p:restoredTop sz="94918" autoAdjust="0"/>
  </p:normalViewPr>
  <p:slideViewPr>
    <p:cSldViewPr>
      <p:cViewPr>
        <p:scale>
          <a:sx n="60" d="100"/>
          <a:sy n="60" d="100"/>
        </p:scale>
        <p:origin x="-1722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VY_32_INOVACE_15_TÉMA:M-Konstrukce trojúhelníku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VY_32_INOVACE_15_TÉMA:M-Konstrukce trojúhelníku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0332196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pro výuku na interaktivní tabuli</a:t>
            </a:r>
          </a:p>
          <a:p>
            <a:r>
              <a:rPr lang="cs-CZ" dirty="0" smtClean="0"/>
              <a:t>Matematika- Geometrie-Konstrukce trojúhelníku</a:t>
            </a:r>
          </a:p>
          <a:p>
            <a:r>
              <a:rPr lang="cs-CZ" dirty="0" smtClean="0"/>
              <a:t>Pro 3.ročník ZŠ</a:t>
            </a:r>
          </a:p>
          <a:p>
            <a:r>
              <a:rPr lang="cs-CZ" dirty="0" smtClean="0"/>
              <a:t>Postup konstrukce </a:t>
            </a:r>
            <a:r>
              <a:rPr lang="cs-CZ" dirty="0" err="1" smtClean="0"/>
              <a:t>trojúhelníku,vysvětlení</a:t>
            </a:r>
            <a:r>
              <a:rPr lang="cs-CZ" dirty="0" smtClean="0"/>
              <a:t> trojúhelníkové nerovnosti ,procvičení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1115616" y="5727864"/>
            <a:ext cx="655272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1286634" y="2636913"/>
            <a:ext cx="2349262" cy="3096344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843808" y="2636912"/>
            <a:ext cx="4968552" cy="338437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286635" y="5445224"/>
            <a:ext cx="0" cy="5760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075680" y="6021288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7207631" y="6134163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B</a:t>
            </a:r>
          </a:p>
        </p:txBody>
      </p:sp>
      <p:sp>
        <p:nvSpPr>
          <p:cNvPr id="22" name="Oblouk 21"/>
          <p:cNvSpPr/>
          <p:nvPr/>
        </p:nvSpPr>
        <p:spPr>
          <a:xfrm>
            <a:off x="2562375" y="2861259"/>
            <a:ext cx="914400" cy="914400"/>
          </a:xfrm>
          <a:prstGeom prst="arc">
            <a:avLst>
              <a:gd name="adj1" fmla="val 16200000"/>
              <a:gd name="adj2" fmla="val 236711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louk 24"/>
          <p:cNvSpPr/>
          <p:nvPr/>
        </p:nvSpPr>
        <p:spPr>
          <a:xfrm rot="15475655">
            <a:off x="3305837" y="2775748"/>
            <a:ext cx="914400" cy="914400"/>
          </a:xfrm>
          <a:prstGeom prst="arc">
            <a:avLst>
              <a:gd name="adj1" fmla="val 16200000"/>
              <a:gd name="adj2" fmla="val 236711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3178719" y="2003701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38538">
            <a:off x="296305" y="2930158"/>
            <a:ext cx="2383335" cy="1293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2" name="Přímá spojnice 31"/>
          <p:cNvCxnSpPr/>
          <p:nvPr/>
        </p:nvCxnSpPr>
        <p:spPr>
          <a:xfrm>
            <a:off x="7393477" y="5445224"/>
            <a:ext cx="0" cy="5760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376" y="5801376"/>
            <a:ext cx="2765708" cy="9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ovéPole 29"/>
          <p:cNvSpPr txBox="1"/>
          <p:nvPr/>
        </p:nvSpPr>
        <p:spPr>
          <a:xfrm>
            <a:off x="4139952" y="1647858"/>
            <a:ext cx="485479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AB = 8 cm </a:t>
            </a:r>
            <a:r>
              <a:rPr lang="cs-CZ" sz="2800" dirty="0" smtClean="0"/>
              <a:t>, </a:t>
            </a:r>
            <a:r>
              <a:rPr lang="cs-CZ" sz="2800" dirty="0" smtClean="0">
                <a:solidFill>
                  <a:srgbClr val="FF0000"/>
                </a:solidFill>
              </a:rPr>
              <a:t>BC = 7cm </a:t>
            </a:r>
            <a:r>
              <a:rPr lang="cs-CZ" sz="2800" dirty="0" smtClean="0"/>
              <a:t>, </a:t>
            </a:r>
            <a:r>
              <a:rPr lang="cs-CZ" sz="2800" dirty="0" smtClean="0">
                <a:solidFill>
                  <a:srgbClr val="00B050"/>
                </a:solidFill>
              </a:rPr>
              <a:t>AC = 5cm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            </a:t>
            </a:r>
            <a:r>
              <a:rPr lang="cs-CZ" sz="2800" dirty="0" smtClean="0">
                <a:solidFill>
                  <a:srgbClr val="00B050"/>
                </a:solidFill>
              </a:rPr>
              <a:t>     </a:t>
            </a:r>
            <a:r>
              <a:rPr lang="en-US" sz="2800" dirty="0" smtClean="0">
                <a:solidFill>
                  <a:srgbClr val="00B050"/>
                </a:solidFill>
              </a:rPr>
              <a:t> AB</a:t>
            </a:r>
            <a:r>
              <a:rPr lang="cs-CZ" sz="2800" dirty="0" smtClean="0">
                <a:solidFill>
                  <a:srgbClr val="00B050"/>
                </a:solidFill>
              </a:rPr>
              <a:t> </a:t>
            </a:r>
            <a:r>
              <a:rPr lang="en-US" sz="2800" dirty="0" smtClean="0">
                <a:solidFill>
                  <a:srgbClr val="00B050"/>
                </a:solidFill>
              </a:rPr>
              <a:t>+ BC  &gt; AC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            </a:t>
            </a:r>
            <a:r>
              <a:rPr lang="cs-CZ" sz="2800" dirty="0" smtClean="0">
                <a:solidFill>
                  <a:srgbClr val="00B050"/>
                </a:solidFill>
              </a:rPr>
              <a:t>     </a:t>
            </a:r>
            <a:r>
              <a:rPr lang="en-US" sz="2800" dirty="0" smtClean="0">
                <a:solidFill>
                  <a:srgbClr val="00B050"/>
                </a:solidFill>
              </a:rPr>
              <a:t> AB + AC  &gt; BC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            </a:t>
            </a:r>
            <a:r>
              <a:rPr lang="cs-CZ" sz="2800" dirty="0" smtClean="0">
                <a:solidFill>
                  <a:srgbClr val="00B050"/>
                </a:solidFill>
              </a:rPr>
              <a:t>     </a:t>
            </a:r>
            <a:r>
              <a:rPr lang="en-US" sz="2800" dirty="0" smtClean="0">
                <a:solidFill>
                  <a:srgbClr val="00B050"/>
                </a:solidFill>
              </a:rPr>
              <a:t> AC  + BC  &gt; AB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5766" y="128958"/>
            <a:ext cx="59173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JAK SE RÝSUJE  TROJÚHELNÍK ?</a:t>
            </a:r>
          </a:p>
          <a:p>
            <a:r>
              <a:rPr lang="cs-CZ" sz="3600" dirty="0" smtClean="0"/>
              <a:t>Rýsuj se mnou </a:t>
            </a:r>
            <a:r>
              <a:rPr lang="cs-CZ" sz="3600" dirty="0"/>
              <a:t>!</a:t>
            </a:r>
            <a:endParaRPr lang="cs-CZ" sz="3600" dirty="0" smtClean="0"/>
          </a:p>
        </p:txBody>
      </p:sp>
      <p:sp>
        <p:nvSpPr>
          <p:cNvPr id="34" name="Rovnoramenný trojúhelník 33"/>
          <p:cNvSpPr/>
          <p:nvPr/>
        </p:nvSpPr>
        <p:spPr>
          <a:xfrm>
            <a:off x="6567347" y="289298"/>
            <a:ext cx="1893085" cy="1123477"/>
          </a:xfrm>
          <a:prstGeom prst="triangle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0" name="Picture 6" descr="C:\Users\Dana\AppData\Local\Microsoft\Windows\Temporary Internet Files\Content.IE5\JVIDBBPQ\MM90028528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575" y="647470"/>
            <a:ext cx="914400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58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2" grpId="0" animBg="1"/>
      <p:bldP spid="25" grpId="0" animBg="1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             lze sestrojit?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1.</a:t>
            </a:r>
          </a:p>
          <a:p>
            <a:r>
              <a:rPr lang="en-US" dirty="0" smtClean="0"/>
              <a:t>AB = </a:t>
            </a:r>
            <a:r>
              <a:rPr lang="cs-CZ" dirty="0" smtClean="0"/>
              <a:t>10 </a:t>
            </a:r>
            <a:r>
              <a:rPr lang="en-US" dirty="0" smtClean="0"/>
              <a:t>cm</a:t>
            </a:r>
          </a:p>
          <a:p>
            <a:r>
              <a:rPr lang="en-US" dirty="0" smtClean="0"/>
              <a:t>BC = 4</a:t>
            </a:r>
            <a:r>
              <a:rPr lang="cs-CZ" dirty="0" smtClean="0"/>
              <a:t> </a:t>
            </a:r>
            <a:r>
              <a:rPr lang="en-US" dirty="0" smtClean="0"/>
              <a:t>cm</a:t>
            </a:r>
          </a:p>
          <a:p>
            <a:r>
              <a:rPr lang="en-US" dirty="0" smtClean="0"/>
              <a:t>AC = </a:t>
            </a:r>
            <a:r>
              <a:rPr lang="cs-CZ" dirty="0" smtClean="0"/>
              <a:t>6</a:t>
            </a:r>
            <a:r>
              <a:rPr lang="en-US" dirty="0" smtClean="0"/>
              <a:t> cm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cs-CZ" dirty="0" smtClean="0"/>
              <a:t>2.</a:t>
            </a:r>
            <a:endParaRPr lang="en-US" dirty="0" smtClean="0"/>
          </a:p>
          <a:p>
            <a:r>
              <a:rPr lang="en-US" dirty="0" smtClean="0"/>
              <a:t>KL = 12 cm</a:t>
            </a:r>
          </a:p>
          <a:p>
            <a:r>
              <a:rPr lang="en-US" dirty="0" smtClean="0"/>
              <a:t>LM = 8 cm</a:t>
            </a:r>
          </a:p>
          <a:p>
            <a:r>
              <a:rPr lang="en-US" dirty="0" smtClean="0"/>
              <a:t>KM = 6 cm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32380" y="1500785"/>
            <a:ext cx="4038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3.</a:t>
            </a:r>
          </a:p>
          <a:p>
            <a:r>
              <a:rPr lang="en-US" dirty="0" smtClean="0"/>
              <a:t>RS = 14 cm</a:t>
            </a:r>
          </a:p>
          <a:p>
            <a:r>
              <a:rPr lang="en-US" dirty="0" smtClean="0"/>
              <a:t>ST =  7 cm</a:t>
            </a:r>
          </a:p>
          <a:p>
            <a:r>
              <a:rPr lang="en-US" dirty="0" smtClean="0"/>
              <a:t>RT =  6 cm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K </a:t>
            </a:r>
            <a:r>
              <a:rPr lang="cs-CZ" dirty="0" smtClean="0"/>
              <a:t>čemu patří obrázek?</a:t>
            </a:r>
          </a:p>
          <a:p>
            <a:pPr marL="0" indent="0">
              <a:buNone/>
            </a:pPr>
            <a:r>
              <a:rPr lang="cs-CZ" dirty="0" smtClean="0"/>
              <a:t>1.       2.       3.</a:t>
            </a:r>
          </a:p>
          <a:p>
            <a:endParaRPr lang="en-US" dirty="0" smtClean="0"/>
          </a:p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3851920" y="6021288"/>
            <a:ext cx="453650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724128" y="5864141"/>
            <a:ext cx="266429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851920" y="5860587"/>
            <a:ext cx="187220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851920" y="5841268"/>
            <a:ext cx="0" cy="36004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388424" y="5841268"/>
            <a:ext cx="0" cy="36004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louk 17"/>
          <p:cNvSpPr/>
          <p:nvPr/>
        </p:nvSpPr>
        <p:spPr>
          <a:xfrm rot="2978002">
            <a:off x="4759266" y="5564087"/>
            <a:ext cx="914400" cy="914400"/>
          </a:xfrm>
          <a:prstGeom prst="arc">
            <a:avLst>
              <a:gd name="adj1" fmla="val 16200000"/>
              <a:gd name="adj2" fmla="val 20898505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louk 18"/>
          <p:cNvSpPr/>
          <p:nvPr/>
        </p:nvSpPr>
        <p:spPr>
          <a:xfrm rot="14045907">
            <a:off x="5662971" y="5570110"/>
            <a:ext cx="914400" cy="914400"/>
          </a:xfrm>
          <a:prstGeom prst="arc">
            <a:avLst>
              <a:gd name="adj1" fmla="val 16200000"/>
              <a:gd name="adj2" fmla="val 20898505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>
            <a:off x="2897340" y="404664"/>
            <a:ext cx="1512168" cy="914400"/>
          </a:xfrm>
          <a:prstGeom prst="triangle">
            <a:avLst>
              <a:gd name="adj" fmla="val 7085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22" name="Rovnoramenný trojúhelník 21"/>
          <p:cNvSpPr/>
          <p:nvPr/>
        </p:nvSpPr>
        <p:spPr>
          <a:xfrm>
            <a:off x="2627784" y="2204864"/>
            <a:ext cx="1512168" cy="914400"/>
          </a:xfrm>
          <a:prstGeom prst="triangle">
            <a:avLst>
              <a:gd name="adj" fmla="val 7085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23" name="Rovnoramenný trojúhelník 22"/>
          <p:cNvSpPr/>
          <p:nvPr/>
        </p:nvSpPr>
        <p:spPr>
          <a:xfrm>
            <a:off x="2627784" y="4474466"/>
            <a:ext cx="1512168" cy="914400"/>
          </a:xfrm>
          <a:prstGeom prst="triangle">
            <a:avLst>
              <a:gd name="adj" fmla="val 7085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24" name="Rovnoramenný trojúhelník 23"/>
          <p:cNvSpPr/>
          <p:nvPr/>
        </p:nvSpPr>
        <p:spPr>
          <a:xfrm>
            <a:off x="6982439" y="2173074"/>
            <a:ext cx="1512168" cy="914400"/>
          </a:xfrm>
          <a:prstGeom prst="triangle">
            <a:avLst>
              <a:gd name="adj" fmla="val 70852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</a:t>
            </a:r>
            <a:endParaRPr lang="cs-CZ" dirty="0"/>
          </a:p>
        </p:txBody>
      </p:sp>
      <p:cxnSp>
        <p:nvCxnSpPr>
          <p:cNvPr id="26" name="Přímá spojnice 25"/>
          <p:cNvCxnSpPr/>
          <p:nvPr/>
        </p:nvCxnSpPr>
        <p:spPr>
          <a:xfrm>
            <a:off x="2897340" y="2173074"/>
            <a:ext cx="1512168" cy="125592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2897340" y="2204864"/>
            <a:ext cx="1242612" cy="10801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7056276" y="2492896"/>
            <a:ext cx="1438331" cy="7920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6982439" y="2204864"/>
            <a:ext cx="1512168" cy="125592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Dana\AppData\Local\Microsoft\Windows\Temporary Internet Files\Content.IE5\P2JVWHH3\MM90004372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93096"/>
            <a:ext cx="735137" cy="895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34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530</TotalTime>
  <Words>145</Words>
  <Application>Microsoft Office PowerPoint</Application>
  <PresentationFormat>Předvádění na obrazovce (4:3)</PresentationFormat>
  <Paragraphs>43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Prezentace aplikace PowerPoint</vt:lpstr>
      <vt:lpstr>Který              lze sestrojit? 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53</cp:revision>
  <dcterms:created xsi:type="dcterms:W3CDTF">2011-06-20T10:40:08Z</dcterms:created>
  <dcterms:modified xsi:type="dcterms:W3CDTF">2013-05-23T14:13:24Z</dcterms:modified>
</cp:coreProperties>
</file>