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CC9900"/>
    <a:srgbClr val="00CCFF"/>
    <a:srgbClr val="FF66CC"/>
    <a:srgbClr val="008000"/>
    <a:srgbClr val="FF6600"/>
    <a:srgbClr val="F0AEBC"/>
    <a:srgbClr val="B1EDC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VY_32_Přírodopis_11_Členovci, ZŠ praktická, 7.r. –</a:t>
          </a:r>
        </a:p>
        <a:p>
          <a:pPr algn="l" rtl="0"/>
          <a:r>
            <a:rPr lang="cs-CZ" sz="1600" dirty="0" smtClean="0"/>
            <a:t>TÉMA: Pavouci, roztoči, korýši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17.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72F57E-8F11-4C1B-A1EA-42E7C1070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E34B36-651A-4037-80FB-0D715B522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CDC26B-E554-4BA4-A6B9-88D38358A0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7B6AC9-4F83-47CC-8071-E0DCF12E1D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8F947F-E1AC-45F6-9418-846C3869D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F359B2-9722-4564-B0A3-2CB135F4A9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2EBF5-0063-49FF-9525-D8321FC1F3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AAA507-6F6B-4F86-B8E1-65F7762309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273CB3-DA64-4851-BC6E-3DE4F5DD7B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3152A6-5111-482E-BF2A-476B88658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C0CCBC-BD67-4AF3-959E-402EDB2172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69204A-7359-4507-BF61-10F387E2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51969-3D79-4238-B600-0DE81F4FD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1B086CB-3C6A-4216-92D4-5347FAC87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8/Acarodermatitis_Fu%C3%9F.jpg/220px-Acarodermatitis_Fu%C3%9F.jpg" TargetMode="External"/><Relationship Id="rId2" Type="http://schemas.openxmlformats.org/officeDocument/2006/relationships/hyperlink" Target="http://upload.wikimedia.org/wikipedia/commons/thumb/c/c6/Ixodes.ricinus.searching.jpg/258px-Ixodes.ricinus.searching.jpg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8/Acarodermatitis_Fu%C3%9F.jpg/220px-Acarodermatitis_Fu%C3%9F.jpg" TargetMode="External"/><Relationship Id="rId2" Type="http://schemas.openxmlformats.org/officeDocument/2006/relationships/hyperlink" Target="http://upload.wikimedia.org/wikipedia/commons/thumb/c/c6/Ixodes.ricinus.searching.jpg/258px-Ixodes.ricinus.searching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362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5363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Zoologie:  Členovci - pavouci, roztoči, korýši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– základní informace o živočišných druzích –  nejrozsáhlejší skupina živočichů na Zemi – členovci, kteří se dělí na mnoho skupin. Patří mezi ně pavouci, roztoči, korýši.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Součástí prezentace je kontrolní úkol, kdy žáci aplikují získané znalosti a přiřazují správná slova do vět. Úkol je vhodný k využití interaktivní tabule, kdy žáci přiřazují  pomocí šipek nebo slova dopisují. Úkol lze využít jak ke kontrolnímu testování, tak pro skupinovou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bylo  využito interaktivní tabule a ověřeno, že rozsah učiva je pro žáky vhodný. Zadané úkoly jsou žáci schopni splnit samostatně</a:t>
            </a:r>
            <a:r>
              <a:rPr lang="cs-CZ" sz="2800" smtClean="0"/>
              <a:t>.</a:t>
            </a:r>
          </a:p>
          <a:p>
            <a:pPr eaLnBrk="1" hangingPunct="1">
              <a:buFontTx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1ED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 Pavouci</a:t>
            </a:r>
          </a:p>
        </p:txBody>
      </p:sp>
      <p:sp>
        <p:nvSpPr>
          <p:cNvPr id="1741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1EDC5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1600" b="1" smtClean="0"/>
              <a:t>Jsou skupinou</a:t>
            </a:r>
            <a:r>
              <a:rPr lang="cs-CZ" sz="2000" b="1" smtClean="0"/>
              <a:t> </a:t>
            </a:r>
            <a:r>
              <a:rPr lang="cs-CZ" sz="2400" b="1" smtClean="0"/>
              <a:t>členovců</a:t>
            </a:r>
            <a:r>
              <a:rPr lang="cs-CZ" sz="2000" b="1" smtClean="0"/>
              <a:t> </a:t>
            </a:r>
            <a:r>
              <a:rPr lang="cs-CZ" sz="1600" b="1" smtClean="0"/>
              <a:t>s </a:t>
            </a:r>
            <a:r>
              <a:rPr lang="cs-CZ" sz="2000" b="1" smtClean="0"/>
              <a:t>8 </a:t>
            </a:r>
            <a:r>
              <a:rPr lang="cs-CZ" sz="1600" b="1" smtClean="0"/>
              <a:t>nohama.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Členovci </a:t>
            </a:r>
            <a:r>
              <a:rPr lang="cs-CZ" sz="2000" b="1" smtClean="0"/>
              <a:t>– </a:t>
            </a:r>
            <a:r>
              <a:rPr lang="cs-CZ" sz="1800" b="1" smtClean="0"/>
              <a:t>tělo členěno na tělní články s článkovitými končetinami, kusadly a tykadly. Mají různý počet končetin podle druhu.</a:t>
            </a:r>
          </a:p>
          <a:p>
            <a:pPr algn="ctr" eaLnBrk="1" hangingPunct="1">
              <a:buFontTx/>
              <a:buNone/>
            </a:pPr>
            <a:r>
              <a:rPr lang="cs-CZ" sz="2400" b="1" smtClean="0"/>
              <a:t>Křižák obecný</a:t>
            </a:r>
          </a:p>
          <a:p>
            <a:pPr eaLnBrk="1" hangingPunct="1">
              <a:buFontTx/>
              <a:buChar char="-"/>
            </a:pPr>
            <a:r>
              <a:rPr lang="cs-CZ" sz="1800" b="1" smtClean="0"/>
              <a:t>je užitečný, živí se hmyzem</a:t>
            </a:r>
          </a:p>
          <a:p>
            <a:pPr eaLnBrk="1" hangingPunct="1">
              <a:buFontTx/>
              <a:buChar char="-"/>
            </a:pPr>
            <a:r>
              <a:rPr lang="cs-CZ" sz="1800" b="1" smtClean="0"/>
              <a:t>rozmnožuje se vajíčky</a:t>
            </a:r>
          </a:p>
          <a:p>
            <a:pPr eaLnBrk="1" hangingPunct="1">
              <a:buFontTx/>
              <a:buChar char="-"/>
            </a:pPr>
            <a:r>
              <a:rPr lang="cs-CZ" sz="1800" b="1" smtClean="0"/>
              <a:t>staví si pavučinu</a:t>
            </a:r>
            <a:r>
              <a:rPr lang="cs-CZ" sz="2000" b="1" smtClean="0"/>
              <a:t> – </a:t>
            </a:r>
            <a:r>
              <a:rPr lang="cs-CZ" sz="1800" b="1" smtClean="0"/>
              <a:t>řídká tekutina ze zadečku, na vzduchu tuhne v jemné vlákno.</a:t>
            </a:r>
            <a:endParaRPr lang="cs-CZ" sz="2000" b="1" smtClean="0"/>
          </a:p>
          <a:p>
            <a:pPr eaLnBrk="1" hangingPunct="1">
              <a:buFontTx/>
              <a:buChar char="-"/>
            </a:pPr>
            <a:endParaRPr lang="cs-CZ" sz="2000" b="1" smtClean="0"/>
          </a:p>
        </p:txBody>
      </p:sp>
      <p:pic>
        <p:nvPicPr>
          <p:cNvPr id="17411" name="Picture 14" descr="MP900401528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716463" y="1844675"/>
            <a:ext cx="3902075" cy="39608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1ED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Roztoči</a:t>
            </a:r>
          </a:p>
        </p:txBody>
      </p:sp>
      <p:sp>
        <p:nvSpPr>
          <p:cNvPr id="18434" name="Rectangle 6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1EDC5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Vnější cizopasníci -  </a:t>
            </a:r>
            <a:r>
              <a:rPr lang="cs-CZ" sz="1800" b="1" smtClean="0"/>
              <a:t>sají krev</a:t>
            </a:r>
            <a:r>
              <a:rPr lang="cs-CZ" sz="2000" b="1" smtClean="0"/>
              <a:t> </a:t>
            </a:r>
            <a:r>
              <a:rPr lang="cs-CZ" sz="1800" b="1" smtClean="0"/>
              <a:t>živočichů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Klíště obecné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Výskyt </a:t>
            </a:r>
            <a:r>
              <a:rPr lang="cs-CZ" sz="2000" b="1" smtClean="0"/>
              <a:t>- smíšené lesy, živí se krví člověka a zvířat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Pozor – </a:t>
            </a:r>
            <a:r>
              <a:rPr lang="cs-CZ" sz="2000" b="1" smtClean="0"/>
              <a:t>přenáší nakažlivé choroby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000" b="1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Zákožka svrabová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kůže člověka a zvířat, živí se částečky kůže.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Pozor – </a:t>
            </a:r>
            <a:r>
              <a:rPr lang="cs-CZ" sz="2000" b="1" smtClean="0"/>
              <a:t>způsobuje zánět</a:t>
            </a:r>
            <a:r>
              <a:rPr lang="cs-CZ" sz="2400" b="1" smtClean="0"/>
              <a:t> </a:t>
            </a:r>
            <a:r>
              <a:rPr lang="cs-CZ" sz="2000" b="1" smtClean="0"/>
              <a:t>kůže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800" b="1" smtClean="0"/>
          </a:p>
        </p:txBody>
      </p:sp>
      <p:sp>
        <p:nvSpPr>
          <p:cNvPr id="18435" name="Rectangle 10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1600" smtClean="0">
                <a:hlinkClick r:id="rId2"/>
              </a:rPr>
              <a:t>http://upload.wikimedia.org/wikipedia/commons/thumb/c/c6/Ixodes.ricinus.searching.jpg/258px-Ixodes.ricinus.searching.jpg</a:t>
            </a:r>
            <a:endParaRPr lang="cs-CZ" sz="1600" smtClean="0"/>
          </a:p>
          <a:p>
            <a:pPr>
              <a:lnSpc>
                <a:spcPct val="9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9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9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9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9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9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1600" smtClean="0">
                <a:hlinkClick r:id="rId3"/>
              </a:rPr>
              <a:t>http://upload.wikimedia.org/wikipedia/commons/thumb/8/88/Acarodermatitis_Fu%C3%9F.jpg/220px-Acarodermatitis_Fu%C3%9F.jpg</a:t>
            </a:r>
            <a:endParaRPr lang="cs-CZ" sz="1600" smtClean="0"/>
          </a:p>
          <a:p>
            <a:pPr>
              <a:lnSpc>
                <a:spcPct val="90000"/>
              </a:lnSpc>
              <a:buFontTx/>
              <a:buNone/>
            </a:pPr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1ED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Korýši</a:t>
            </a:r>
          </a:p>
        </p:txBody>
      </p:sp>
      <p:sp>
        <p:nvSpPr>
          <p:cNvPr id="19458" name="Rectangle 8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1EDC5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žijí ve vodě, dýchají žábrami, společný znak – </a:t>
            </a:r>
            <a:r>
              <a:rPr lang="cs-CZ" sz="2400" b="1" smtClean="0"/>
              <a:t>krunýř -</a:t>
            </a:r>
            <a:r>
              <a:rPr lang="cs-CZ" sz="2000" b="1" smtClean="0"/>
              <a:t> svlékají ho, narůstá nový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algn="ctr" eaLnBrk="1" hangingPunct="1">
              <a:buFontTx/>
              <a:buNone/>
            </a:pPr>
            <a:r>
              <a:rPr lang="cs-CZ" sz="2800" b="1" smtClean="0"/>
              <a:t>Rak říční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zákonem chráněný</a:t>
            </a:r>
            <a:r>
              <a:rPr lang="cs-CZ" sz="2000" b="1" smtClean="0"/>
              <a:t>, </a:t>
            </a:r>
            <a:r>
              <a:rPr lang="cs-CZ" sz="2400" b="1" smtClean="0"/>
              <a:t>užitečný</a:t>
            </a:r>
            <a:r>
              <a:rPr lang="cs-CZ" sz="2000" b="1" smtClean="0"/>
              <a:t> – živí se uhynulými nebo nemocnými rybami</a:t>
            </a:r>
          </a:p>
        </p:txBody>
      </p:sp>
      <p:pic>
        <p:nvPicPr>
          <p:cNvPr id="19459" name="Picture 11" descr="MC900335801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683250" y="2071688"/>
            <a:ext cx="1966913" cy="3581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1EDC5"/>
          </a:solidFill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Langusta obecná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b="1" smtClean="0"/>
              <a:t>žije v teplém moři, loví se pro maso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</a:t>
            </a:r>
            <a:r>
              <a:rPr lang="cs-CZ" sz="2400" b="1" smtClean="0"/>
              <a:t>Humr evropský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b="1" smtClean="0"/>
              <a:t>žije v chladnějším moři, loví se pro maso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Poustevník mořský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b="1" smtClean="0"/>
              <a:t>žije ve všech mořích, kromě ledového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Krab říční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-    žije v řekách, přechodně dokáže žít na souši (</a:t>
            </a:r>
            <a:r>
              <a:rPr lang="cs-CZ" sz="1600" b="1" smtClean="0"/>
              <a:t>zahrabe se do písku)</a:t>
            </a:r>
            <a:endParaRPr lang="cs-CZ" sz="2000" b="1" smtClean="0"/>
          </a:p>
        </p:txBody>
      </p:sp>
      <p:pic>
        <p:nvPicPr>
          <p:cNvPr id="20482" name="Picture 7" descr="MP90028945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838700" y="1844675"/>
            <a:ext cx="3657600" cy="39608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1ED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Spoj šipkami, co k sobě patří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1EDC5"/>
          </a:solidFill>
        </p:spPr>
        <p:txBody>
          <a:bodyPr/>
          <a:lstStyle/>
          <a:p>
            <a:pPr eaLnBrk="1" hangingPunct="1"/>
            <a:r>
              <a:rPr lang="cs-CZ" sz="2000" b="1" smtClean="0"/>
              <a:t>saje krev živočichů</a:t>
            </a:r>
          </a:p>
          <a:p>
            <a:pPr eaLnBrk="1" hangingPunct="1"/>
            <a:r>
              <a:rPr lang="cs-CZ" sz="2000" b="1" smtClean="0"/>
              <a:t>živí se zbytky rostlin a živočichů</a:t>
            </a:r>
          </a:p>
          <a:p>
            <a:pPr eaLnBrk="1" hangingPunct="1"/>
            <a:r>
              <a:rPr lang="cs-CZ" sz="2000" b="1" smtClean="0"/>
              <a:t>má 8 noh</a:t>
            </a:r>
          </a:p>
          <a:p>
            <a:pPr eaLnBrk="1" hangingPunct="1"/>
            <a:r>
              <a:rPr lang="cs-CZ" sz="2000" b="1" smtClean="0"/>
              <a:t>přenáší nakažlivé choroby</a:t>
            </a:r>
          </a:p>
          <a:p>
            <a:pPr eaLnBrk="1" hangingPunct="1"/>
            <a:r>
              <a:rPr lang="cs-CZ" sz="2000" b="1" smtClean="0"/>
              <a:t>je užitečný</a:t>
            </a:r>
          </a:p>
          <a:p>
            <a:pPr eaLnBrk="1" hangingPunct="1"/>
            <a:r>
              <a:rPr lang="cs-CZ" sz="2000" b="1" smtClean="0"/>
              <a:t>je zákonem chráněný</a:t>
            </a:r>
          </a:p>
          <a:p>
            <a:pPr eaLnBrk="1" hangingPunct="1"/>
            <a:r>
              <a:rPr lang="cs-CZ" sz="2000" b="1" smtClean="0"/>
              <a:t>žije ve vodě i na souši</a:t>
            </a:r>
          </a:p>
          <a:p>
            <a:pPr eaLnBrk="1" hangingPunct="1"/>
            <a:r>
              <a:rPr lang="cs-CZ" sz="2000" b="1" smtClean="0"/>
              <a:t>žije v čisté vodě</a:t>
            </a:r>
          </a:p>
          <a:p>
            <a:pPr eaLnBrk="1" hangingPunct="1"/>
            <a:r>
              <a:rPr lang="cs-CZ" sz="2000" b="1" smtClean="0"/>
              <a:t>žije v teplém moři</a:t>
            </a:r>
          </a:p>
          <a:p>
            <a:pPr eaLnBrk="1" hangingPunct="1"/>
            <a:r>
              <a:rPr lang="cs-CZ" sz="2000" b="1" smtClean="0"/>
              <a:t>žije ve studeném moři</a:t>
            </a:r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tasemnice</a:t>
            </a:r>
          </a:p>
          <a:p>
            <a:pPr eaLnBrk="1" hangingPunct="1"/>
            <a:r>
              <a:rPr lang="cs-CZ" sz="2000" b="1" smtClean="0"/>
              <a:t>klíště</a:t>
            </a:r>
          </a:p>
          <a:p>
            <a:pPr eaLnBrk="1" hangingPunct="1"/>
            <a:r>
              <a:rPr lang="cs-CZ" sz="2000" b="1" smtClean="0"/>
              <a:t>žížala obecná</a:t>
            </a:r>
          </a:p>
          <a:p>
            <a:pPr eaLnBrk="1" hangingPunct="1"/>
            <a:r>
              <a:rPr lang="cs-CZ" sz="2000" b="1" smtClean="0"/>
              <a:t>rak říční</a:t>
            </a:r>
          </a:p>
          <a:p>
            <a:pPr eaLnBrk="1" hangingPunct="1"/>
            <a:r>
              <a:rPr lang="cs-CZ" sz="2000" b="1" smtClean="0"/>
              <a:t>křižák obecný</a:t>
            </a:r>
          </a:p>
          <a:p>
            <a:pPr eaLnBrk="1" hangingPunct="1"/>
            <a:r>
              <a:rPr lang="cs-CZ" sz="2000" b="1" smtClean="0"/>
              <a:t>langusta obecná</a:t>
            </a:r>
          </a:p>
          <a:p>
            <a:pPr eaLnBrk="1" hangingPunct="1"/>
            <a:r>
              <a:rPr lang="cs-CZ" sz="2000" b="1" smtClean="0"/>
              <a:t>krab říční</a:t>
            </a:r>
          </a:p>
          <a:p>
            <a:pPr eaLnBrk="1" hangingPunct="1"/>
            <a:r>
              <a:rPr lang="cs-CZ" sz="2000" b="1" smtClean="0"/>
              <a:t>humr evropský</a:t>
            </a:r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1EDC5"/>
          </a:solidFill>
          <a:ln>
            <a:solidFill>
              <a:srgbClr val="B1EDC5"/>
            </a:solidFill>
          </a:ln>
        </p:spPr>
        <p:txBody>
          <a:bodyPr/>
          <a:lstStyle/>
          <a:p>
            <a:pPr eaLnBrk="1" hangingPunct="1"/>
            <a:r>
              <a:rPr lang="cs-CZ" sz="2000" b="1" smtClean="0">
                <a:solidFill>
                  <a:srgbClr val="FF6600"/>
                </a:solidFill>
              </a:rPr>
              <a:t>saje krev živočichů</a:t>
            </a:r>
          </a:p>
          <a:p>
            <a:pPr eaLnBrk="1" hangingPunct="1"/>
            <a:r>
              <a:rPr lang="cs-CZ" sz="2000" b="1" smtClean="0">
                <a:solidFill>
                  <a:schemeClr val="accent2"/>
                </a:solidFill>
              </a:rPr>
              <a:t>živí se zbytky rostlin a živočichů</a:t>
            </a:r>
          </a:p>
          <a:p>
            <a:pPr eaLnBrk="1" hangingPunct="1"/>
            <a:r>
              <a:rPr lang="cs-CZ" sz="2000" b="1" smtClean="0">
                <a:solidFill>
                  <a:srgbClr val="008000"/>
                </a:solidFill>
              </a:rPr>
              <a:t>má 8 noh</a:t>
            </a:r>
          </a:p>
          <a:p>
            <a:pPr eaLnBrk="1" hangingPunct="1"/>
            <a:r>
              <a:rPr lang="cs-CZ" sz="2000" b="1" smtClean="0">
                <a:solidFill>
                  <a:srgbClr val="FF6600"/>
                </a:solidFill>
              </a:rPr>
              <a:t>přenáší nakažlivé choroby</a:t>
            </a:r>
          </a:p>
          <a:p>
            <a:pPr eaLnBrk="1" hangingPunct="1"/>
            <a:r>
              <a:rPr lang="cs-CZ" sz="2000" b="1" smtClean="0">
                <a:solidFill>
                  <a:srgbClr val="008000"/>
                </a:solidFill>
              </a:rPr>
              <a:t>je užitečný</a:t>
            </a:r>
          </a:p>
          <a:p>
            <a:pPr eaLnBrk="1" hangingPunct="1"/>
            <a:r>
              <a:rPr lang="cs-CZ" sz="2000" b="1" smtClean="0">
                <a:solidFill>
                  <a:srgbClr val="FF66CC"/>
                </a:solidFill>
              </a:rPr>
              <a:t>je zákonem chráněný</a:t>
            </a:r>
          </a:p>
          <a:p>
            <a:pPr eaLnBrk="1" hangingPunct="1"/>
            <a:r>
              <a:rPr lang="cs-CZ" sz="2000" b="1" smtClean="0">
                <a:solidFill>
                  <a:srgbClr val="00CCFF"/>
                </a:solidFill>
              </a:rPr>
              <a:t>žije ve vodě a přechodně i na souši</a:t>
            </a:r>
          </a:p>
          <a:p>
            <a:pPr eaLnBrk="1" hangingPunct="1"/>
            <a:r>
              <a:rPr lang="cs-CZ" sz="2000" b="1" smtClean="0">
                <a:solidFill>
                  <a:srgbClr val="FF66CC"/>
                </a:solidFill>
              </a:rPr>
              <a:t>žije v čisté vodě</a:t>
            </a:r>
          </a:p>
          <a:p>
            <a:pPr eaLnBrk="1" hangingPunct="1"/>
            <a:r>
              <a:rPr lang="cs-CZ" sz="2000" b="1" smtClean="0">
                <a:solidFill>
                  <a:srgbClr val="CC9900"/>
                </a:solidFill>
              </a:rPr>
              <a:t>žije v teplém moři</a:t>
            </a:r>
          </a:p>
          <a:p>
            <a:pPr eaLnBrk="1" hangingPunct="1"/>
            <a:r>
              <a:rPr lang="cs-CZ" sz="2000" b="1" smtClean="0">
                <a:solidFill>
                  <a:srgbClr val="663300"/>
                </a:solidFill>
              </a:rPr>
              <a:t>žije ve studeném moři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tasemnice</a:t>
            </a:r>
          </a:p>
          <a:p>
            <a:pPr eaLnBrk="1" hangingPunct="1"/>
            <a:r>
              <a:rPr lang="cs-CZ" sz="2000" b="1" smtClean="0">
                <a:solidFill>
                  <a:srgbClr val="FF6600"/>
                </a:solidFill>
              </a:rPr>
              <a:t>klíště</a:t>
            </a:r>
          </a:p>
          <a:p>
            <a:pPr eaLnBrk="1" hangingPunct="1"/>
            <a:r>
              <a:rPr lang="cs-CZ" sz="2000" b="1" smtClean="0">
                <a:solidFill>
                  <a:schemeClr val="accent2"/>
                </a:solidFill>
              </a:rPr>
              <a:t>žížala obecná</a:t>
            </a:r>
          </a:p>
          <a:p>
            <a:pPr eaLnBrk="1" hangingPunct="1"/>
            <a:r>
              <a:rPr lang="cs-CZ" sz="2000" b="1" smtClean="0">
                <a:solidFill>
                  <a:srgbClr val="FF66CC"/>
                </a:solidFill>
              </a:rPr>
              <a:t>rak říční</a:t>
            </a:r>
          </a:p>
          <a:p>
            <a:pPr eaLnBrk="1" hangingPunct="1"/>
            <a:r>
              <a:rPr lang="cs-CZ" sz="2000" b="1" smtClean="0">
                <a:solidFill>
                  <a:srgbClr val="008000"/>
                </a:solidFill>
              </a:rPr>
              <a:t>křižák obecný</a:t>
            </a:r>
          </a:p>
          <a:p>
            <a:pPr eaLnBrk="1" hangingPunct="1"/>
            <a:r>
              <a:rPr lang="cs-CZ" sz="2000" b="1" smtClean="0">
                <a:solidFill>
                  <a:srgbClr val="CC9900"/>
                </a:solidFill>
              </a:rPr>
              <a:t>langusta obecná</a:t>
            </a:r>
          </a:p>
          <a:p>
            <a:pPr eaLnBrk="1" hangingPunct="1"/>
            <a:r>
              <a:rPr lang="cs-CZ" sz="2000" b="1" smtClean="0">
                <a:solidFill>
                  <a:srgbClr val="00CCFF"/>
                </a:solidFill>
              </a:rPr>
              <a:t>krab říční</a:t>
            </a:r>
          </a:p>
          <a:p>
            <a:pPr eaLnBrk="1" hangingPunct="1"/>
            <a:r>
              <a:rPr lang="cs-CZ" sz="2000" b="1" smtClean="0">
                <a:solidFill>
                  <a:srgbClr val="663300"/>
                </a:solidFill>
              </a:rPr>
              <a:t>humr evropský</a:t>
            </a:r>
          </a:p>
          <a:p>
            <a:pPr eaLnBrk="1" hangingPunct="1"/>
            <a:endParaRPr lang="cs-CZ" sz="2000" b="1" smtClean="0">
              <a:solidFill>
                <a:srgbClr val="663300"/>
              </a:solidFill>
            </a:endParaRPr>
          </a:p>
          <a:p>
            <a:pPr eaLnBrk="1" hangingPunct="1"/>
            <a:endParaRPr lang="cs-CZ" sz="2000" b="1" smtClean="0">
              <a:solidFill>
                <a:srgbClr val="663300"/>
              </a:solidFill>
            </a:endParaRPr>
          </a:p>
          <a:p>
            <a:pPr eaLnBrk="1" hangingPunct="1"/>
            <a:endParaRPr lang="cs-CZ" sz="2000" b="1" smtClean="0"/>
          </a:p>
        </p:txBody>
      </p:sp>
      <p:sp>
        <p:nvSpPr>
          <p:cNvPr id="22531" name="Line 6"/>
          <p:cNvSpPr>
            <a:spLocks noChangeShapeType="1"/>
          </p:cNvSpPr>
          <p:nvPr/>
        </p:nvSpPr>
        <p:spPr bwMode="auto">
          <a:xfrm>
            <a:off x="3276600" y="1844675"/>
            <a:ext cx="1582738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2" name="Line 7"/>
          <p:cNvSpPr>
            <a:spLocks noChangeShapeType="1"/>
          </p:cNvSpPr>
          <p:nvPr/>
        </p:nvSpPr>
        <p:spPr bwMode="auto">
          <a:xfrm flipV="1">
            <a:off x="4067175" y="2133600"/>
            <a:ext cx="720725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3" name="Line 8"/>
          <p:cNvSpPr>
            <a:spLocks noChangeShapeType="1"/>
          </p:cNvSpPr>
          <p:nvPr/>
        </p:nvSpPr>
        <p:spPr bwMode="auto">
          <a:xfrm>
            <a:off x="3348038" y="2276475"/>
            <a:ext cx="1439862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4" name="Line 9"/>
          <p:cNvSpPr>
            <a:spLocks noChangeShapeType="1"/>
          </p:cNvSpPr>
          <p:nvPr/>
        </p:nvSpPr>
        <p:spPr bwMode="auto">
          <a:xfrm>
            <a:off x="2051050" y="2852738"/>
            <a:ext cx="273685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5" name="Line 10"/>
          <p:cNvSpPr>
            <a:spLocks noChangeShapeType="1"/>
          </p:cNvSpPr>
          <p:nvPr/>
        </p:nvSpPr>
        <p:spPr bwMode="auto">
          <a:xfrm flipV="1">
            <a:off x="2268538" y="3284538"/>
            <a:ext cx="2519362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6" name="Line 11"/>
          <p:cNvSpPr>
            <a:spLocks noChangeShapeType="1"/>
          </p:cNvSpPr>
          <p:nvPr/>
        </p:nvSpPr>
        <p:spPr bwMode="auto">
          <a:xfrm flipV="1">
            <a:off x="3563938" y="2924175"/>
            <a:ext cx="1223962" cy="1009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7" name="Line 16"/>
          <p:cNvSpPr>
            <a:spLocks noChangeShapeType="1"/>
          </p:cNvSpPr>
          <p:nvPr/>
        </p:nvSpPr>
        <p:spPr bwMode="auto">
          <a:xfrm flipV="1">
            <a:off x="1763713" y="4005263"/>
            <a:ext cx="3024187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8" name="Line 17"/>
          <p:cNvSpPr>
            <a:spLocks noChangeShapeType="1"/>
          </p:cNvSpPr>
          <p:nvPr/>
        </p:nvSpPr>
        <p:spPr bwMode="auto">
          <a:xfrm flipV="1">
            <a:off x="2843213" y="2924175"/>
            <a:ext cx="1944687" cy="20177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9" name="Line 18"/>
          <p:cNvSpPr>
            <a:spLocks noChangeShapeType="1"/>
          </p:cNvSpPr>
          <p:nvPr/>
        </p:nvSpPr>
        <p:spPr bwMode="auto">
          <a:xfrm flipV="1">
            <a:off x="3059113" y="3644900"/>
            <a:ext cx="1728787" cy="1728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0" name="Line 19"/>
          <p:cNvSpPr>
            <a:spLocks noChangeShapeType="1"/>
          </p:cNvSpPr>
          <p:nvPr/>
        </p:nvSpPr>
        <p:spPr bwMode="auto">
          <a:xfrm flipV="1">
            <a:off x="3635375" y="4365625"/>
            <a:ext cx="1152525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 </a:t>
            </a:r>
            <a:r>
              <a:rPr lang="cs-CZ" sz="1600" smtClean="0"/>
              <a:t>Ilustrace: www.office.microsoft.com</a:t>
            </a: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1600" smtClean="0">
                <a:hlinkClick r:id="rId2"/>
              </a:rPr>
              <a:t>http://upload.wikimedia.org/wikipedia/commons/thumb/c/c6/Ixodes.ricinus.searching.jpg/258px-Ixodes.ricinus.searching.jpg</a:t>
            </a:r>
            <a:endParaRPr lang="cs-CZ" sz="1600" smtClean="0"/>
          </a:p>
          <a:p>
            <a:pPr eaLnBrk="1" hangingPunct="1">
              <a:buFontTx/>
              <a:buNone/>
            </a:pPr>
            <a:r>
              <a:rPr lang="cs-CZ" sz="1800" smtClean="0">
                <a:hlinkClick r:id="rId3"/>
              </a:rPr>
              <a:t>http://upload.wikimedia.org/wikipedia/commons/thumb/8/88/Acarodermatitis_Fu%C3%9F.jpg/220px-Acarodermatitis_Fu%C3%9F.jpg</a:t>
            </a:r>
            <a:endParaRPr lang="cs-CZ" sz="1800" smtClean="0"/>
          </a:p>
          <a:p>
            <a:pPr eaLnBrk="1" hangingPunct="1">
              <a:buFontTx/>
              <a:buNone/>
            </a:pPr>
            <a:r>
              <a:rPr lang="cs-CZ" sz="18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Sirotková, Eva.,Žižková, Libuše. Přírodopis pro 7.ročník zvláštní školy. Ostrava-Hrabůvka:Moravapress s.r.o.,1995.Úvod do zoologie,s.29-32</a:t>
            </a:r>
          </a:p>
          <a:p>
            <a:pPr eaLnBrk="1" hangingPunct="1">
              <a:buFontTx/>
              <a:buNone/>
            </a:pPr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392</Words>
  <Application>Microsoft Office PowerPoint</Application>
  <PresentationFormat>On-screen Show (4:3)</PresentationFormat>
  <Paragraphs>86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Výchozí návrh</vt:lpstr>
      <vt:lpstr>Snímek 1</vt:lpstr>
      <vt:lpstr>Anotace: Zoologie:  Členovci - pavouci, roztoči, korýši</vt:lpstr>
      <vt:lpstr> Pavouci</vt:lpstr>
      <vt:lpstr>Roztoči</vt:lpstr>
      <vt:lpstr>Korýši</vt:lpstr>
      <vt:lpstr>Snímek 6</vt:lpstr>
      <vt:lpstr>Spoj šipkami, co k sobě patří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6</cp:revision>
  <dcterms:created xsi:type="dcterms:W3CDTF">2013-04-12T17:01:17Z</dcterms:created>
  <dcterms:modified xsi:type="dcterms:W3CDTF">2013-05-23T16:34:08Z</dcterms:modified>
</cp:coreProperties>
</file>