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C4DAC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VY_32_Přírodopis_12_Ryby, obojživelníci, ZŠ praktická, 8.r. –</a:t>
          </a:r>
        </a:p>
        <a:p>
          <a:pPr algn="l" rtl="0"/>
          <a:r>
            <a:rPr lang="cs-CZ" sz="1600" dirty="0" smtClean="0"/>
            <a:t>TÉMA: Základní znaky, význam, nejznámější druhy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23.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D784B-F6A4-461B-85F7-A85A04682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F5B4C0-9759-4DA4-9963-963FF7540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F37ED4-5220-43C5-8499-FEB454C90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D0CB7B-05E5-4897-A486-012CC7C4E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6A95AA-AF76-4F06-80BB-7D2311A70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F8664C-7864-4198-977C-C5DE02EF22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AF83-9C05-48FB-8400-6AF9CF60A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5F049-3884-4C20-A39E-C75A66821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208988-1FF1-4D7A-A811-6EB126519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07D817-F6C9-4DAE-9AD9-7324B1532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74E5D2-BCE1-43C8-A43B-B27E3499E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88A32D-7D22-4CE9-916E-A5214A0218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8A5199-5604-4C27-82D9-44B9C96FB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E9315D7-9FF6-46B0-80E6-B444F4531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e/Triturus_vulgaris.jpg/255px-Triturus_vulgaris.jpg" TargetMode="External"/><Relationship Id="rId2" Type="http://schemas.openxmlformats.org/officeDocument/2006/relationships/hyperlink" Target="http://upload.wikimedia.org/wikipedia/commons/thumb/b/b5/Mlok.JPG/260px-Mlok.JPG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5363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Ryby, obojživelníci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Shrnutí učiva – základní znaky ryb, rozmnožování, hospodářský význam a nejznámější druhy. Základní znaky obojživelníků, rozmnožování, způsob života a nejznámější druhy.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Součástí prezentace je úkol, kdy žáci aplikují získané vědomosti a přiřazují správná slova do vět – opakování učiva ryby. V dalším úkolu vybírají správnou odpověď na otázku – opakování učiva obojživelníci. Úkoly jsou vhodné k využití interaktivní tabule, kdy žáci mohou přiřazovat pomocí šipek, nebo slova dopisovat.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Úkoly lze využít jak ke kontrolnímu testování tak ke skupinové práci.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Po splnění každého úkolu následuje správné řešení pro kontrolu.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smtClean="0"/>
              <a:t>Při pilotáži byla využita interaktivní tabule pro skupinovou práci v plnění jednotlivých úkolů.Bylo ověřeno, že přehledné shrnutí učiva vede k většímu zapamatování si základních informací a rozvoji schopností tyto informace využít při plnění úkolů.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Ryby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b="1" smtClean="0"/>
              <a:t>Základní znaky</a:t>
            </a:r>
            <a:r>
              <a:rPr lang="cs-CZ" sz="2800" smtClean="0"/>
              <a:t>: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párové ploutve</a:t>
            </a:r>
            <a:r>
              <a:rPr lang="cs-CZ" sz="2000" b="1" smtClean="0"/>
              <a:t> – prsní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  -  břišní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nepárové </a:t>
            </a:r>
            <a:r>
              <a:rPr lang="cs-CZ" sz="2000" b="1" smtClean="0"/>
              <a:t> - hřbetní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- řitní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- ocasní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Tělo </a:t>
            </a:r>
            <a:r>
              <a:rPr lang="cs-CZ" sz="2000" b="1" smtClean="0"/>
              <a:t>– slizová pokožka, šupiny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Žijí</a:t>
            </a:r>
            <a:r>
              <a:rPr lang="cs-CZ" sz="2000" b="1" smtClean="0"/>
              <a:t> – </a:t>
            </a:r>
            <a:r>
              <a:rPr lang="cs-CZ" sz="2400" b="1" smtClean="0"/>
              <a:t>sladká voda</a:t>
            </a:r>
            <a:r>
              <a:rPr lang="cs-CZ" sz="2000" b="1" smtClean="0"/>
              <a:t> – řeky, potoky, rybníky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</a:t>
            </a:r>
            <a:r>
              <a:rPr lang="cs-CZ" sz="2400" b="1" smtClean="0"/>
              <a:t>-  mořská voda</a:t>
            </a:r>
          </a:p>
          <a:p>
            <a:pPr eaLnBrk="1" hangingPunct="1">
              <a:buFontTx/>
              <a:buNone/>
            </a:pPr>
            <a:endParaRPr lang="cs-CZ" sz="2000" b="1" smtClean="0"/>
          </a:p>
        </p:txBody>
      </p:sp>
      <p:pic>
        <p:nvPicPr>
          <p:cNvPr id="17411" name="Picture 10" descr="MP900405036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1989138"/>
            <a:ext cx="4038600" cy="37449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Sladkovodní ryby</a:t>
            </a:r>
          </a:p>
        </p:txBody>
      </p:sp>
      <p:sp>
        <p:nvSpPr>
          <p:cNvPr id="18434" name="Rectangle 6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kapr obecný, pstruh obecný, štika obecná, sumec velký, parma, okoun, candát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Rozmnožování </a:t>
            </a:r>
            <a:r>
              <a:rPr lang="cs-CZ" sz="2000" b="1" smtClean="0"/>
              <a:t>– pohlavní</a:t>
            </a:r>
            <a:r>
              <a:rPr lang="cs-CZ" sz="2400" b="1" smtClean="0"/>
              <a:t> –</a:t>
            </a:r>
            <a:r>
              <a:rPr lang="cs-CZ" sz="2000" b="1" smtClean="0"/>
              <a:t>období tření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Samička – vajíčka – jikry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Sameček – tekutina – mlíčí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Oplození – ve vodě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vajíčko – plůdek -  dospělý jedinec</a:t>
            </a:r>
          </a:p>
          <a:p>
            <a:pPr eaLnBrk="1" hangingPunct="1">
              <a:buFontTx/>
              <a:buNone/>
            </a:pPr>
            <a:endParaRPr lang="cs-CZ" sz="2400" b="1" smtClean="0"/>
          </a:p>
        </p:txBody>
      </p:sp>
      <p:pic>
        <p:nvPicPr>
          <p:cNvPr id="18435" name="Picture 9" descr="MC900084010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956175" y="1600200"/>
            <a:ext cx="3422650" cy="2185988"/>
          </a:xfrm>
        </p:spPr>
      </p:pic>
      <p:pic>
        <p:nvPicPr>
          <p:cNvPr id="18436" name="Picture 12" descr="MC900083898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538788" y="3938588"/>
            <a:ext cx="22574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Mořské ryby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 </a:t>
            </a:r>
            <a:r>
              <a:rPr lang="cs-CZ" b="1" smtClean="0"/>
              <a:t>sleď obecný</a:t>
            </a:r>
          </a:p>
          <a:p>
            <a:pPr eaLnBrk="1" hangingPunct="1">
              <a:buFontTx/>
              <a:buNone/>
            </a:pPr>
            <a:r>
              <a:rPr lang="cs-CZ" b="1" smtClean="0"/>
              <a:t> sardinka obecná</a:t>
            </a:r>
          </a:p>
          <a:p>
            <a:pPr eaLnBrk="1" hangingPunct="1">
              <a:buFontTx/>
              <a:buNone/>
            </a:pPr>
            <a:r>
              <a:rPr lang="cs-CZ" b="1" smtClean="0"/>
              <a:t> treska</a:t>
            </a:r>
          </a:p>
          <a:p>
            <a:pPr eaLnBrk="1" hangingPunct="1">
              <a:buFontTx/>
              <a:buNone/>
            </a:pPr>
            <a:r>
              <a:rPr lang="cs-CZ" b="1" smtClean="0"/>
              <a:t> tuňák</a:t>
            </a:r>
          </a:p>
          <a:p>
            <a:pPr eaLnBrk="1" hangingPunct="1">
              <a:buFontTx/>
              <a:buNone/>
            </a:pPr>
            <a:r>
              <a:rPr lang="cs-CZ" b="1" smtClean="0"/>
              <a:t> makrela</a:t>
            </a:r>
          </a:p>
        </p:txBody>
      </p:sp>
      <p:pic>
        <p:nvPicPr>
          <p:cNvPr id="19459" name="Picture 8" descr="MC900209202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4143375"/>
            <a:ext cx="4038600" cy="1778000"/>
          </a:xfrm>
        </p:spPr>
      </p:pic>
      <p:pic>
        <p:nvPicPr>
          <p:cNvPr id="19460" name="Picture 10" descr="MP900262546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51425" y="1600200"/>
            <a:ext cx="3230563" cy="21859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Doplň věty vhodnými slovy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Ryby se rozmnožují……..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Toto období nazýváme…..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Samička vypouští do vody…….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Samec vypouští ……..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Z oplozeného vajíčka se líhne………..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Dravé ryby se živí…….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Sladkovodní ryby jsou……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Mořské ryby jsou……….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pohlavně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nepohlavně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tření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oplození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jikry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mlíčí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dospělý jedinec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plůdek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rostlinnou potravou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živočišnou potravou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tuňák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sumec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candát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makrela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kapr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Ryby se rozmnožují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Toto období nazýváme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Samička vypouští do vody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Samec vypouští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Z oplozeného vajíčka se líhne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Dravé ryby se živí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Sladkovodní ryby jsou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b="1" smtClean="0"/>
              <a:t>Mořské ryby jsou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pohlavně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nepohlavně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tření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oplození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jikry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mlíčí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dospělý jedinec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plůdek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rostlinnou potravou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živočišnou potravou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tuňák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sumec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candát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makrela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kapr</a:t>
            </a:r>
          </a:p>
        </p:txBody>
      </p:sp>
      <p:sp>
        <p:nvSpPr>
          <p:cNvPr id="21507" name="Line 6"/>
          <p:cNvSpPr>
            <a:spLocks noChangeShapeType="1"/>
          </p:cNvSpPr>
          <p:nvPr/>
        </p:nvSpPr>
        <p:spPr bwMode="auto">
          <a:xfrm>
            <a:off x="2771775" y="1773238"/>
            <a:ext cx="20161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08" name="Line 7"/>
          <p:cNvSpPr>
            <a:spLocks noChangeShapeType="1"/>
          </p:cNvSpPr>
          <p:nvPr/>
        </p:nvSpPr>
        <p:spPr bwMode="auto">
          <a:xfrm flipV="1">
            <a:off x="3059113" y="2205038"/>
            <a:ext cx="1728787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09" name="Line 8"/>
          <p:cNvSpPr>
            <a:spLocks noChangeShapeType="1"/>
          </p:cNvSpPr>
          <p:nvPr/>
        </p:nvSpPr>
        <p:spPr bwMode="auto">
          <a:xfrm flipV="1">
            <a:off x="3419475" y="2708275"/>
            <a:ext cx="1368425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0" name="Line 9"/>
          <p:cNvSpPr>
            <a:spLocks noChangeShapeType="1"/>
          </p:cNvSpPr>
          <p:nvPr/>
        </p:nvSpPr>
        <p:spPr bwMode="auto">
          <a:xfrm flipV="1">
            <a:off x="2339975" y="2997200"/>
            <a:ext cx="24479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1" name="Line 17"/>
          <p:cNvSpPr>
            <a:spLocks noChangeShapeType="1"/>
          </p:cNvSpPr>
          <p:nvPr/>
        </p:nvSpPr>
        <p:spPr bwMode="auto">
          <a:xfrm flipV="1">
            <a:off x="3779838" y="3429000"/>
            <a:ext cx="1008062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2" name="Line 18"/>
          <p:cNvSpPr>
            <a:spLocks noChangeShapeType="1"/>
          </p:cNvSpPr>
          <p:nvPr/>
        </p:nvSpPr>
        <p:spPr bwMode="auto">
          <a:xfrm flipV="1">
            <a:off x="2484438" y="3933825"/>
            <a:ext cx="2303462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3" name="Line 19"/>
          <p:cNvSpPr>
            <a:spLocks noChangeShapeType="1"/>
          </p:cNvSpPr>
          <p:nvPr/>
        </p:nvSpPr>
        <p:spPr bwMode="auto">
          <a:xfrm flipV="1">
            <a:off x="2987675" y="4437063"/>
            <a:ext cx="1800225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4" name="Line 20"/>
          <p:cNvSpPr>
            <a:spLocks noChangeShapeType="1"/>
          </p:cNvSpPr>
          <p:nvPr/>
        </p:nvSpPr>
        <p:spPr bwMode="auto">
          <a:xfrm flipV="1">
            <a:off x="2987675" y="4652963"/>
            <a:ext cx="18002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5" name="Line 21"/>
          <p:cNvSpPr>
            <a:spLocks noChangeShapeType="1"/>
          </p:cNvSpPr>
          <p:nvPr/>
        </p:nvSpPr>
        <p:spPr bwMode="auto">
          <a:xfrm>
            <a:off x="2987675" y="5084763"/>
            <a:ext cx="18002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6" name="Line 22"/>
          <p:cNvSpPr>
            <a:spLocks noChangeShapeType="1"/>
          </p:cNvSpPr>
          <p:nvPr/>
        </p:nvSpPr>
        <p:spPr bwMode="auto">
          <a:xfrm flipV="1">
            <a:off x="2555875" y="4221163"/>
            <a:ext cx="2232025" cy="1439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1517" name="Line 23"/>
          <p:cNvSpPr>
            <a:spLocks noChangeShapeType="1"/>
          </p:cNvSpPr>
          <p:nvPr/>
        </p:nvSpPr>
        <p:spPr bwMode="auto">
          <a:xfrm flipV="1">
            <a:off x="2555875" y="4941888"/>
            <a:ext cx="2232025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Obojživelníci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 </a:t>
            </a:r>
            <a:r>
              <a:rPr lang="cs-CZ" sz="2400" b="1" smtClean="0"/>
              <a:t>čtyřnozí obratlovci</a:t>
            </a:r>
            <a:r>
              <a:rPr lang="cs-CZ" sz="2000" b="1" smtClean="0"/>
              <a:t> – žijí ve vodě i na souši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pokožka </a:t>
            </a:r>
            <a:r>
              <a:rPr lang="cs-CZ" sz="2000" b="1" smtClean="0"/>
              <a:t>– vylučuje sliz, dýchací orgán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rozmnožování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samička – </a:t>
            </a:r>
            <a:r>
              <a:rPr lang="cs-CZ" sz="2000" b="1" smtClean="0"/>
              <a:t>klade</a:t>
            </a:r>
            <a:r>
              <a:rPr lang="cs-CZ" sz="2400" b="1" smtClean="0"/>
              <a:t> vajíčka – pulci – </a:t>
            </a:r>
            <a:r>
              <a:rPr lang="cs-CZ" sz="2000" b="1" smtClean="0"/>
              <a:t>žijí ve</a:t>
            </a:r>
            <a:r>
              <a:rPr lang="cs-CZ" sz="2400" b="1" smtClean="0"/>
              <a:t> vodě, dýchají žábrami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v dospělosti dýchají</a:t>
            </a:r>
            <a:r>
              <a:rPr lang="cs-CZ" sz="2400" b="1" smtClean="0"/>
              <a:t> plícemi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Zadní končetiny – </a:t>
            </a:r>
            <a:r>
              <a:rPr lang="cs-CZ" sz="2000" b="1" smtClean="0"/>
              <a:t>slouží ke</a:t>
            </a:r>
            <a:r>
              <a:rPr lang="cs-CZ" sz="2400" b="1" smtClean="0"/>
              <a:t> skákání</a:t>
            </a:r>
          </a:p>
        </p:txBody>
      </p:sp>
      <p:pic>
        <p:nvPicPr>
          <p:cNvPr id="22531" name="Picture 8" descr="MP900407176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2060575"/>
            <a:ext cx="4038600" cy="35290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    Ropucha obecná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zavalité tělo, pohybuje se lezením, v kůži jedové žlázy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</a:t>
            </a:r>
            <a:r>
              <a:rPr lang="cs-CZ" sz="2400" b="1" smtClean="0"/>
              <a:t>Skokan zelený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přezimuje v bahně pod vodou, živí se hmyzem a jeho larvami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</a:t>
            </a:r>
            <a:r>
              <a:rPr lang="cs-CZ" sz="2400" b="1" smtClean="0"/>
              <a:t>Rosnička zelená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leze po keřích, má přísavné polštářky</a:t>
            </a:r>
          </a:p>
        </p:txBody>
      </p:sp>
      <p:pic>
        <p:nvPicPr>
          <p:cNvPr id="23554" name="Picture 10" descr="MP900448634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10175" y="1600200"/>
            <a:ext cx="2914650" cy="2185988"/>
          </a:xfrm>
        </p:spPr>
      </p:pic>
      <p:pic>
        <p:nvPicPr>
          <p:cNvPr id="23555" name="Picture 11" descr="MP900423007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26025" y="3938588"/>
            <a:ext cx="3282950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     </a:t>
            </a:r>
            <a:r>
              <a:rPr lang="cs-CZ" sz="2800" b="1" smtClean="0"/>
              <a:t>Mlok skvrnitý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černý se žlutými skvrnami, žije v lese, živí se hmyzem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    Čolek obecný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hřbet hnědožlutý, samec má kožní lem – hřeben, živí se hmyzem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endParaRPr lang="cs-CZ" sz="2800" smtClean="0"/>
          </a:p>
        </p:txBody>
      </p:sp>
      <p:sp>
        <p:nvSpPr>
          <p:cNvPr id="24578" name="Rectangle 16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http://upload.wikimedia.org/wikipedia/commons/thumb/b/b5/Mlok.JPG/260px-Mlok.JPG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  <p:sp>
        <p:nvSpPr>
          <p:cNvPr id="24579" name="Rectangle 17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3"/>
              </a:rPr>
              <a:t>http://upload.wikimedia.org/wikipedia/commons/thumb/d/de/Triturus_vulgaris.jpg/255px-Triturus_vulgaris.jpg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Podtrhni správnou odpověď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Obojživelníci jsou užiteční -  </a:t>
            </a:r>
            <a:r>
              <a:rPr lang="cs-CZ" sz="2000" b="1" smtClean="0"/>
              <a:t>kypří půdu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              -  </a:t>
            </a:r>
            <a:r>
              <a:rPr lang="cs-CZ" sz="2000" b="1" smtClean="0"/>
              <a:t>ničí plevel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              -  </a:t>
            </a:r>
            <a:r>
              <a:rPr lang="cs-CZ" sz="2000" b="1" smtClean="0"/>
              <a:t>hubí škodlivý</a:t>
            </a:r>
            <a:r>
              <a:rPr lang="cs-CZ" sz="2400" b="1" smtClean="0"/>
              <a:t> </a:t>
            </a:r>
            <a:r>
              <a:rPr lang="cs-CZ" sz="2000" b="1" smtClean="0"/>
              <a:t>hmyz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 životu potřebují - </a:t>
            </a:r>
            <a:r>
              <a:rPr lang="cs-CZ" sz="2000" b="1" smtClean="0"/>
              <a:t>hlínu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  - vodu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</a:t>
            </a:r>
            <a:r>
              <a:rPr lang="cs-CZ" sz="2000" b="1" smtClean="0"/>
              <a:t>- les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 oplozování dochází mimo tělo - </a:t>
            </a:r>
            <a:r>
              <a:rPr lang="cs-CZ" sz="2000" b="1" smtClean="0"/>
              <a:t>ano</a:t>
            </a:r>
            <a:endParaRPr lang="cs-CZ" sz="24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                        - </a:t>
            </a:r>
            <a:r>
              <a:rPr lang="cs-CZ" sz="2000" b="1" smtClean="0"/>
              <a:t>ne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Samička klade -  </a:t>
            </a:r>
            <a:r>
              <a:rPr lang="cs-CZ" sz="2000" b="1" smtClean="0"/>
              <a:t>plůdky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-  </a:t>
            </a:r>
            <a:r>
              <a:rPr lang="cs-CZ" sz="2000" b="1" smtClean="0"/>
              <a:t>vypouští tekutinu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-  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Obojživelníci jsou užiteční -  </a:t>
            </a:r>
            <a:r>
              <a:rPr lang="cs-CZ" sz="2000" b="1" smtClean="0"/>
              <a:t>kypří půdu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              -  </a:t>
            </a:r>
            <a:r>
              <a:rPr lang="cs-CZ" sz="2000" b="1" smtClean="0"/>
              <a:t>ničí plevel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              </a:t>
            </a:r>
            <a:r>
              <a:rPr lang="cs-CZ" sz="2400" b="1" u="sng" smtClean="0">
                <a:solidFill>
                  <a:srgbClr val="FF33CC"/>
                </a:solidFill>
              </a:rPr>
              <a:t>-  </a:t>
            </a:r>
            <a:r>
              <a:rPr lang="cs-CZ" sz="2000" b="1" u="sng" smtClean="0">
                <a:solidFill>
                  <a:srgbClr val="FF33CC"/>
                </a:solidFill>
              </a:rPr>
              <a:t>hubí škodlivý</a:t>
            </a:r>
            <a:r>
              <a:rPr lang="cs-CZ" sz="2400" b="1" u="sng" smtClean="0">
                <a:solidFill>
                  <a:srgbClr val="FF33CC"/>
                </a:solidFill>
              </a:rPr>
              <a:t> </a:t>
            </a:r>
            <a:r>
              <a:rPr lang="cs-CZ" sz="2000" b="1" u="sng" smtClean="0">
                <a:solidFill>
                  <a:srgbClr val="FF33CC"/>
                </a:solidFill>
              </a:rPr>
              <a:t>hmyz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 životu potřebují - </a:t>
            </a:r>
            <a:r>
              <a:rPr lang="cs-CZ" sz="2000" b="1" smtClean="0"/>
              <a:t>hlínu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  </a:t>
            </a:r>
            <a:r>
              <a:rPr lang="cs-CZ" sz="2000" b="1" u="sng" smtClean="0">
                <a:solidFill>
                  <a:srgbClr val="FF33CC"/>
                </a:solidFill>
              </a:rPr>
              <a:t>- vodu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</a:t>
            </a:r>
            <a:r>
              <a:rPr lang="cs-CZ" sz="2000" b="1" smtClean="0"/>
              <a:t>- les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 oplozování dochází mimo tělo </a:t>
            </a:r>
            <a:r>
              <a:rPr lang="cs-CZ" sz="2400" b="1" u="sng" smtClean="0">
                <a:solidFill>
                  <a:srgbClr val="FF33CC"/>
                </a:solidFill>
              </a:rPr>
              <a:t>- </a:t>
            </a:r>
            <a:r>
              <a:rPr lang="cs-CZ" sz="2000" b="1" u="sng" smtClean="0">
                <a:solidFill>
                  <a:srgbClr val="FF33CC"/>
                </a:solidFill>
              </a:rPr>
              <a:t>ano</a:t>
            </a:r>
            <a:endParaRPr lang="cs-CZ" sz="2400" b="1" u="sng" smtClean="0">
              <a:solidFill>
                <a:srgbClr val="FF33CC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                              - </a:t>
            </a:r>
            <a:r>
              <a:rPr lang="cs-CZ" sz="2000" b="1" smtClean="0"/>
              <a:t>ne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Samička klade -  </a:t>
            </a:r>
            <a:r>
              <a:rPr lang="cs-CZ" sz="2000" b="1" smtClean="0"/>
              <a:t>plůdky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                             -  </a:t>
            </a:r>
            <a:r>
              <a:rPr lang="cs-CZ" sz="2000" b="1" smtClean="0"/>
              <a:t>vypouští tekutinu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</a:t>
            </a:r>
            <a:r>
              <a:rPr lang="cs-CZ" sz="2000" b="1" u="sng" smtClean="0">
                <a:solidFill>
                  <a:srgbClr val="FF33CC"/>
                </a:solidFill>
              </a:rPr>
              <a:t>-  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Podtrhni správnou odpověď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Z oplozených vajíček se líhnou -</a:t>
            </a:r>
            <a:r>
              <a:rPr lang="cs-CZ" sz="2000" b="1" smtClean="0"/>
              <a:t> žáby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                         - </a:t>
            </a:r>
            <a:r>
              <a:rPr lang="cs-CZ" sz="2000" b="1" smtClean="0"/>
              <a:t>pulci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                                        - jikry</a:t>
            </a:r>
          </a:p>
          <a:p>
            <a:pPr eaLnBrk="1" hangingPunct="1"/>
            <a:r>
              <a:rPr lang="cs-CZ" sz="2400" b="1" smtClean="0"/>
              <a:t>Mlok a čolek žijí  - </a:t>
            </a:r>
            <a:r>
              <a:rPr lang="cs-CZ" sz="2000" b="1" smtClean="0"/>
              <a:t>na břehu rybníka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- </a:t>
            </a:r>
            <a:r>
              <a:rPr lang="cs-CZ" sz="2000" b="1" smtClean="0"/>
              <a:t>ve vodě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- </a:t>
            </a:r>
            <a:r>
              <a:rPr lang="cs-CZ" sz="2000" b="1" smtClean="0"/>
              <a:t>v lese</a:t>
            </a:r>
          </a:p>
          <a:p>
            <a:pPr eaLnBrk="1" hangingPunct="1"/>
            <a:r>
              <a:rPr lang="cs-CZ" sz="2400" b="1" smtClean="0"/>
              <a:t>Obojživelníci v dospělosti dýchají -  </a:t>
            </a:r>
            <a:r>
              <a:rPr lang="cs-CZ" sz="2000" b="1" smtClean="0"/>
              <a:t>žábrami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                              -  </a:t>
            </a:r>
            <a:r>
              <a:rPr lang="cs-CZ" sz="2000" b="1" smtClean="0"/>
              <a:t>plícemi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                                              -  trubičkami</a:t>
            </a:r>
            <a:endParaRPr lang="cs-CZ" sz="24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4DAC5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Z oplozených vajíček se líhnou -</a:t>
            </a:r>
            <a:r>
              <a:rPr lang="cs-CZ" sz="2000" b="1" smtClean="0"/>
              <a:t> žáby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                         </a:t>
            </a:r>
            <a:r>
              <a:rPr lang="cs-CZ" sz="2400" b="1" u="sng" smtClean="0">
                <a:solidFill>
                  <a:srgbClr val="FF33CC"/>
                </a:solidFill>
              </a:rPr>
              <a:t>- </a:t>
            </a:r>
            <a:r>
              <a:rPr lang="cs-CZ" sz="2000" b="1" u="sng" smtClean="0">
                <a:solidFill>
                  <a:srgbClr val="FF33CC"/>
                </a:solidFill>
              </a:rPr>
              <a:t>pulci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                                        - jikry</a:t>
            </a:r>
          </a:p>
          <a:p>
            <a:pPr eaLnBrk="1" hangingPunct="1"/>
            <a:r>
              <a:rPr lang="cs-CZ" sz="2400" b="1" smtClean="0"/>
              <a:t>Mlok a čolek žijí  - </a:t>
            </a:r>
            <a:r>
              <a:rPr lang="cs-CZ" sz="2000" b="1" smtClean="0"/>
              <a:t>na břehu rybníka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- </a:t>
            </a:r>
            <a:r>
              <a:rPr lang="cs-CZ" sz="2000" b="1" smtClean="0"/>
              <a:t>ve vodě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</a:t>
            </a:r>
            <a:r>
              <a:rPr lang="cs-CZ" sz="2400" b="1" u="sng" smtClean="0">
                <a:solidFill>
                  <a:srgbClr val="FF33CC"/>
                </a:solidFill>
              </a:rPr>
              <a:t>- </a:t>
            </a:r>
            <a:r>
              <a:rPr lang="cs-CZ" sz="2000" b="1" u="sng" smtClean="0">
                <a:solidFill>
                  <a:srgbClr val="FF33CC"/>
                </a:solidFill>
              </a:rPr>
              <a:t>v lese</a:t>
            </a:r>
          </a:p>
          <a:p>
            <a:pPr eaLnBrk="1" hangingPunct="1"/>
            <a:r>
              <a:rPr lang="cs-CZ" sz="2400" b="1" smtClean="0"/>
              <a:t>Obojživelníci v dospělosti dýchají -  </a:t>
            </a:r>
            <a:r>
              <a:rPr lang="cs-CZ" sz="2000" b="1" smtClean="0"/>
              <a:t>žábrami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                                           </a:t>
            </a:r>
            <a:r>
              <a:rPr lang="cs-CZ" sz="2400" b="1" u="sng" smtClean="0">
                <a:solidFill>
                  <a:srgbClr val="FF33CC"/>
                </a:solidFill>
              </a:rPr>
              <a:t>-  </a:t>
            </a:r>
            <a:r>
              <a:rPr lang="cs-CZ" sz="2000" b="1" u="sng" smtClean="0">
                <a:solidFill>
                  <a:srgbClr val="FF33CC"/>
                </a:solidFill>
              </a:rPr>
              <a:t>plícemi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                                                     -  trubičkami</a:t>
            </a:r>
            <a:endParaRPr lang="cs-CZ" sz="24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 </a:t>
            </a:r>
          </a:p>
          <a:p>
            <a:pPr eaLnBrk="1" hangingPunct="1">
              <a:buFontTx/>
              <a:buNone/>
            </a:pPr>
            <a:r>
              <a:rPr lang="cs-CZ" sz="1600" smtClean="0"/>
              <a:t>Ilustrace: www.office.microsof.com</a:t>
            </a:r>
          </a:p>
          <a:p>
            <a:pPr eaLnBrk="1" hangingPunct="1">
              <a:buFontTx/>
              <a:buNone/>
            </a:pPr>
            <a:r>
              <a:rPr lang="cs-CZ" sz="16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600" smtClean="0"/>
              <a:t> Kroulíková, Jarmila.,Kroulík, Josef, Přírodopis pro 8. ročník zvláštní školy. Praha:Septima,1995.Zoologie,s.5-12</a:t>
            </a:r>
          </a:p>
          <a:p>
            <a:pPr eaLnBrk="1" hangingPunct="1">
              <a:buFontTx/>
              <a:buNone/>
            </a:pPr>
            <a:endParaRPr lang="cs-CZ" sz="16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504</Words>
  <Application>Microsoft Office PowerPoint</Application>
  <PresentationFormat>On-screen Show (4:3)</PresentationFormat>
  <Paragraphs>155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Calibri</vt:lpstr>
      <vt:lpstr>Výchozí návrh</vt:lpstr>
      <vt:lpstr>Snímek 1</vt:lpstr>
      <vt:lpstr>Anotace: Ryby, obojživelníci</vt:lpstr>
      <vt:lpstr>Ryby</vt:lpstr>
      <vt:lpstr>Sladkovodní ryby</vt:lpstr>
      <vt:lpstr>Mořské ryby</vt:lpstr>
      <vt:lpstr>Doplň věty vhodnými slovy</vt:lpstr>
      <vt:lpstr>Snímek 7</vt:lpstr>
      <vt:lpstr>Obojživelníci</vt:lpstr>
      <vt:lpstr>Snímek 9</vt:lpstr>
      <vt:lpstr>Snímek 10</vt:lpstr>
      <vt:lpstr>Podtrhni správnou odpověď</vt:lpstr>
      <vt:lpstr>Snímek 12</vt:lpstr>
      <vt:lpstr>Podtrhni správnou odpověď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5</cp:revision>
  <dcterms:created xsi:type="dcterms:W3CDTF">2013-04-28T16:41:03Z</dcterms:created>
  <dcterms:modified xsi:type="dcterms:W3CDTF">2013-05-23T16:35:01Z</dcterms:modified>
</cp:coreProperties>
</file>