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FF"/>
    <a:srgbClr val="C0DEC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VY_32_Přírodopis_13_Plazi, ZŠ praktická, 8.r. –</a:t>
          </a:r>
        </a:p>
        <a:p>
          <a:pPr algn="l" rtl="0"/>
          <a:r>
            <a:rPr lang="cs-CZ" sz="1600" dirty="0" smtClean="0"/>
            <a:t>TÉMA: </a:t>
          </a:r>
          <a:r>
            <a:rPr lang="cs-CZ" sz="1600" smtClean="0"/>
            <a:t>Základní znaky, hadi, želvy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26.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1ED04-BBFE-40DE-8004-63462C0DED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3A9DD6-9543-4B15-8DC9-EA89BC871E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C5BBE7-0F18-42D2-B206-2D18ADAA18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2BB3B-B550-4358-8AE0-547488297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223F01-D632-41AD-9E54-CE27E189CE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C7377A-5DC4-48E9-AD70-1D8E714AE6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C19055-952D-4390-969E-D2BCA69C44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A260A3-CF7E-44D1-96E5-84E350C148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C7C39-FF45-41BF-A9EF-7D6B8471DE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64EFC1-6CA8-4F82-BC9B-893EFC121B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A39538-C692-400D-A4E7-16400536F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D63918-E596-4BD9-81BF-51B2B2A73B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604124-850B-4870-9102-477689DB2B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C7DEAC7-45D9-46D7-A7AD-81F593F45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  <p:sldLayoutId id="214748364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362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5363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Plazi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smtClean="0"/>
              <a:t>Shrnutí učiva – základní znaky plazů, ještěři, slepýši, hadi, cizokrajní hadi, želvy, krokodýlové.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Součástí prezentace je úkol, kdy žáci aplikují získané vědomosti a přiřazují správná slova do vět.Úkol je vhodný k využití interaktivní tabule, kdy žáci mohou přiřazovat pomocí šipek, nebo slova dopisovat.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Úkol lze využít jak ke kontrolnímu testování tak ke skupinové práci.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Po splnění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Při pilotáži byla využita interaktivní tabule pro skupinovou práci v plnění jednotlivých úkolů.Bylo ověřeno, že přehledné shrnutí učiva vede k většímu zapamatování si základních informací a rozvoji schopností tyto informace využít při plnění úkolů</a:t>
            </a:r>
            <a:r>
              <a:rPr lang="cs-CZ" sz="2400" smtClean="0"/>
              <a:t>. </a:t>
            </a:r>
          </a:p>
          <a:p>
            <a:pPr eaLnBrk="1" hangingPunct="1">
              <a:buFontTx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Základní znaky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dýchání – </a:t>
            </a:r>
            <a:r>
              <a:rPr lang="cs-CZ" sz="2800" b="1" smtClean="0"/>
              <a:t>plícemi</a:t>
            </a:r>
            <a:r>
              <a:rPr lang="cs-CZ" sz="2400" b="1" smtClean="0"/>
              <a:t>         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teplota těla – </a:t>
            </a:r>
            <a:r>
              <a:rPr lang="cs-CZ" sz="2800" b="1" smtClean="0"/>
              <a:t>proměnlivá</a:t>
            </a:r>
            <a:r>
              <a:rPr lang="cs-CZ" sz="2400" b="1" smtClean="0"/>
              <a:t> – přizpůsobuje se teplotě prostředí   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čich, chuť</a:t>
            </a:r>
            <a:r>
              <a:rPr lang="cs-CZ" sz="2000" b="1" smtClean="0"/>
              <a:t> – </a:t>
            </a:r>
            <a:r>
              <a:rPr lang="cs-CZ" sz="2800" b="1" smtClean="0"/>
              <a:t>nedokonalé</a:t>
            </a:r>
            <a:r>
              <a:rPr lang="cs-CZ" sz="2000" b="1" smtClean="0"/>
              <a:t>    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sluch</a:t>
            </a:r>
            <a:r>
              <a:rPr lang="cs-CZ" sz="2000" b="1" smtClean="0"/>
              <a:t> – </a:t>
            </a:r>
            <a:r>
              <a:rPr lang="cs-CZ" sz="2800" b="1" smtClean="0"/>
              <a:t>téměř neslyší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2 jedové zuby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rozmnožování</a:t>
            </a:r>
            <a:r>
              <a:rPr lang="cs-CZ" sz="2000" b="1" smtClean="0"/>
              <a:t> – </a:t>
            </a:r>
            <a:r>
              <a:rPr lang="cs-CZ" sz="2800" b="1" smtClean="0"/>
              <a:t>vejce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oplození vnitřní</a:t>
            </a:r>
            <a:r>
              <a:rPr lang="cs-CZ" sz="2000" b="1" smtClean="0"/>
              <a:t> – páření samce se samicí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Ještěři, Slepýši</a:t>
            </a:r>
          </a:p>
        </p:txBody>
      </p:sp>
      <p:sp>
        <p:nvSpPr>
          <p:cNvPr id="1843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/>
            <a:r>
              <a:rPr lang="cs-CZ" b="1" smtClean="0"/>
              <a:t>Ještěrka obecná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vajíčka – </a:t>
            </a:r>
            <a:r>
              <a:rPr lang="cs-CZ" sz="2000" b="1" smtClean="0"/>
              <a:t>zahrabe do jámy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potrava – </a:t>
            </a:r>
            <a:r>
              <a:rPr lang="cs-CZ" sz="2000" b="1" smtClean="0"/>
              <a:t>hmyz, červy a pavouci</a:t>
            </a:r>
          </a:p>
          <a:p>
            <a:pPr eaLnBrk="1" hangingPunct="1"/>
            <a:r>
              <a:rPr lang="cs-CZ" b="1" smtClean="0"/>
              <a:t>Slepýš křehký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neškodný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vajíčka</a:t>
            </a:r>
            <a:r>
              <a:rPr lang="cs-CZ" sz="2000" b="1" smtClean="0"/>
              <a:t> po nakladení – ihned se líhnou mláďata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potrava – </a:t>
            </a:r>
            <a:r>
              <a:rPr lang="cs-CZ" sz="2000" b="1" smtClean="0"/>
              <a:t>drobný hmyz</a:t>
            </a:r>
            <a:endParaRPr lang="cs-CZ" sz="2400" b="1" smtClean="0"/>
          </a:p>
          <a:p>
            <a:pPr eaLnBrk="1" hangingPunct="1">
              <a:buFontTx/>
              <a:buNone/>
            </a:pPr>
            <a:endParaRPr lang="cs-CZ" sz="2800" b="1" smtClean="0"/>
          </a:p>
          <a:p>
            <a:pPr eaLnBrk="1" hangingPunct="1">
              <a:buFontTx/>
              <a:buNone/>
            </a:pPr>
            <a:endParaRPr lang="cs-CZ" sz="2800" b="1" smtClean="0"/>
          </a:p>
        </p:txBody>
      </p:sp>
      <p:pic>
        <p:nvPicPr>
          <p:cNvPr id="18435" name="Picture 7" descr="MP900313906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391150" y="1600200"/>
            <a:ext cx="3068638" cy="2185988"/>
          </a:xfrm>
        </p:spPr>
      </p:pic>
      <p:pic>
        <p:nvPicPr>
          <p:cNvPr id="18436" name="Picture 14" descr="MC900052976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838825" y="4117975"/>
            <a:ext cx="1655763" cy="18288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Hadi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b="1" smtClean="0"/>
              <a:t>Užovka obojková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tělo –</a:t>
            </a:r>
            <a:r>
              <a:rPr lang="cs-CZ" sz="1800" b="1" smtClean="0"/>
              <a:t> kůže – </a:t>
            </a:r>
            <a:r>
              <a:rPr lang="cs-CZ" sz="2000" b="1" smtClean="0"/>
              <a:t>svléká se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potrava – </a:t>
            </a:r>
            <a:r>
              <a:rPr lang="cs-CZ" sz="1800" b="1" smtClean="0"/>
              <a:t>obojživelníci, drobní savci, ryby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dobrý plavec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ohrožený druh</a:t>
            </a:r>
            <a:endParaRPr lang="cs-CZ" sz="2400" b="1" smtClean="0"/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Zmije obecná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jedovatý had – </a:t>
            </a:r>
            <a:r>
              <a:rPr lang="cs-CZ" sz="1800" b="1" smtClean="0"/>
              <a:t>2 jedové</a:t>
            </a:r>
            <a:r>
              <a:rPr lang="cs-CZ" sz="2000" b="1" smtClean="0"/>
              <a:t> </a:t>
            </a:r>
            <a:r>
              <a:rPr lang="cs-CZ" sz="1800" b="1" smtClean="0"/>
              <a:t>zuby</a:t>
            </a:r>
            <a:r>
              <a:rPr lang="cs-CZ" sz="2000" b="1" smtClean="0"/>
              <a:t> – </a:t>
            </a:r>
            <a:r>
              <a:rPr lang="cs-CZ" sz="1800" b="1" smtClean="0"/>
              <a:t>klikatá čára na hřbetu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potrava – drobní hlodavci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První pomoc při uštknutí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stáhneme nad ranou, nevysáváme ústy, voláme lékaře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1800" b="1" smtClean="0"/>
          </a:p>
        </p:txBody>
      </p:sp>
      <p:pic>
        <p:nvPicPr>
          <p:cNvPr id="19459" name="Picture 7" descr="MP900406961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27613" y="1600200"/>
            <a:ext cx="3279775" cy="2185988"/>
          </a:xfrm>
        </p:spPr>
      </p:pic>
      <p:pic>
        <p:nvPicPr>
          <p:cNvPr id="19460" name="Picture 12" descr="MP900313902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4932363" y="3938588"/>
            <a:ext cx="352742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Cizokrajní hadi</a:t>
            </a:r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Krajta mřížkovaná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nejjedovatější had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délka až 10 m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jižní Asie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Hroznýš královský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délka až 4m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kořist uškrtí</a:t>
            </a:r>
            <a:endParaRPr lang="cs-CZ" sz="2400" b="1" smtClean="0"/>
          </a:p>
          <a:p>
            <a:pPr eaLnBrk="1" hangingPunct="1"/>
            <a:r>
              <a:rPr lang="cs-CZ" sz="2400" b="1" smtClean="0"/>
              <a:t>Chřestýš kostkovaný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prudce jedovatý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Severní Amerika</a:t>
            </a:r>
          </a:p>
        </p:txBody>
      </p:sp>
      <p:pic>
        <p:nvPicPr>
          <p:cNvPr id="20483" name="Picture 7" descr="MP900313901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346700" y="1600200"/>
            <a:ext cx="2640013" cy="2185988"/>
          </a:xfrm>
        </p:spPr>
      </p:pic>
      <p:pic>
        <p:nvPicPr>
          <p:cNvPr id="20484" name="Picture 10" descr="MP900178761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364163" y="3938588"/>
            <a:ext cx="266382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Želvy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Tělo</a:t>
            </a:r>
            <a:r>
              <a:rPr lang="cs-CZ" sz="2800" smtClean="0"/>
              <a:t> – </a:t>
            </a:r>
            <a:r>
              <a:rPr lang="cs-CZ" sz="2400" b="1" smtClean="0"/>
              <a:t>krunýř, nemá</a:t>
            </a:r>
            <a:r>
              <a:rPr lang="cs-CZ" sz="2400" smtClean="0"/>
              <a:t> </a:t>
            </a:r>
            <a:r>
              <a:rPr lang="cs-CZ" sz="2400" b="1" smtClean="0"/>
              <a:t>zuby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Vejce –</a:t>
            </a:r>
            <a:r>
              <a:rPr lang="cs-CZ" sz="2400" b="1" smtClean="0"/>
              <a:t>zahrabe do písku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Suchozemská – </a:t>
            </a:r>
            <a:r>
              <a:rPr lang="cs-CZ" sz="2400" b="1" smtClean="0"/>
              <a:t>potrava rostlinná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Vodní – </a:t>
            </a:r>
            <a:r>
              <a:rPr lang="cs-CZ" sz="2400" b="1" smtClean="0"/>
              <a:t>potrava živočišná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Želva sloní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Želva obrovská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 </a:t>
            </a:r>
            <a:r>
              <a:rPr lang="cs-CZ" sz="2000" b="1" smtClean="0"/>
              <a:t>- až 300kg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- dlouhověkost až 150let</a:t>
            </a:r>
          </a:p>
        </p:txBody>
      </p:sp>
      <p:pic>
        <p:nvPicPr>
          <p:cNvPr id="21507" name="Picture 6" descr="MP900255577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838700" y="1916113"/>
            <a:ext cx="3657600" cy="40338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Krokodýlové</a:t>
            </a:r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Krokodýl nilský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kůže – </a:t>
            </a:r>
            <a:r>
              <a:rPr lang="cs-CZ" sz="2000" b="1" smtClean="0"/>
              <a:t>rohovité šupiny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výskyt – </a:t>
            </a:r>
            <a:r>
              <a:rPr lang="cs-CZ" sz="2000" b="1" smtClean="0"/>
              <a:t>Afrika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délka – </a:t>
            </a:r>
            <a:r>
              <a:rPr lang="cs-CZ" sz="2000" b="1" smtClean="0"/>
              <a:t>5m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hmotnost – </a:t>
            </a:r>
            <a:r>
              <a:rPr lang="cs-CZ" sz="2000" b="1" smtClean="0"/>
              <a:t>1tuna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/>
            <a:r>
              <a:rPr lang="cs-CZ" sz="2800" b="1" smtClean="0"/>
              <a:t>Aligátoři</a:t>
            </a:r>
          </a:p>
          <a:p>
            <a:pPr eaLnBrk="1" hangingPunct="1"/>
            <a:r>
              <a:rPr lang="cs-CZ" sz="2800" b="1" smtClean="0"/>
              <a:t>Kajmani</a:t>
            </a:r>
          </a:p>
        </p:txBody>
      </p:sp>
      <p:pic>
        <p:nvPicPr>
          <p:cNvPr id="22531" name="Picture 6" descr="MP900262965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852988" y="1628775"/>
            <a:ext cx="3627437" cy="43926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Věty doplň vhodnými slovy</a:t>
            </a:r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Kůže plazů je</a:t>
            </a:r>
            <a:r>
              <a:rPr lang="cs-CZ" sz="2400" smtClean="0"/>
              <a:t> ………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Teplota těla plazů je…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Smyslové ústrojí plazů……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Většina plazů se rozmnožuje…….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Našim jedovatým hadem je……..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Želvy mají tělo pokryto…..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Želva vodní se živí……..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b="1" smtClean="0"/>
              <a:t>hladká a tenká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zrohovatělá se šupinami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stálá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proměnlivá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je dokonale vyvinuto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není dokonale vyvinuto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rodí živá mláďata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vejci, oplození je vnitřní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užovka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zmije obecná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zrohovatělými šupinami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krunýřem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rostlinami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živočichy</a:t>
            </a:r>
          </a:p>
          <a:p>
            <a:pPr eaLnBrk="1" hangingPunct="1">
              <a:lnSpc>
                <a:spcPct val="80000"/>
              </a:lnSpc>
            </a:pPr>
            <a:endParaRPr lang="cs-CZ" sz="20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0DEC1"/>
          </a:solidFill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smtClean="0"/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Kůže plazů je</a:t>
            </a:r>
            <a:r>
              <a:rPr lang="cs-CZ" sz="2400" smtClean="0"/>
              <a:t> 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Teplota těla plazů je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Smyslové ústrojí plazů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Většina plazů se rozmnožuje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Našim jedovatým hadem je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Želvy mají tělo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smtClean="0"/>
              <a:t>    pokryto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b="1" smtClean="0"/>
              <a:t>Želva vodní se živí</a:t>
            </a:r>
          </a:p>
        </p:txBody>
      </p:sp>
      <p:sp>
        <p:nvSpPr>
          <p:cNvPr id="24578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b="1" smtClean="0"/>
              <a:t>hladká a tenká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66FF"/>
                </a:solidFill>
              </a:rPr>
              <a:t>zrohovatělá se šupinami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stálá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66FF"/>
                </a:solidFill>
              </a:rPr>
              <a:t>proměnlivá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je dokonale vyvinuto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66FF"/>
                </a:solidFill>
              </a:rPr>
              <a:t>není dokonale vyvinuto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rodí živá mláďata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66FF"/>
                </a:solidFill>
              </a:rPr>
              <a:t>vejci, oplození je vnitřní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užovka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66FF"/>
                </a:solidFill>
              </a:rPr>
              <a:t>zmije obecná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zrohovatělými šupinami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66FF"/>
                </a:solidFill>
              </a:rPr>
              <a:t>krunýřem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/>
              <a:t>rostlinami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66FF"/>
                </a:solidFill>
              </a:rPr>
              <a:t>živočichy</a:t>
            </a:r>
          </a:p>
          <a:p>
            <a:pPr eaLnBrk="1" hangingPunct="1">
              <a:lnSpc>
                <a:spcPct val="80000"/>
              </a:lnSpc>
            </a:pPr>
            <a:endParaRPr lang="cs-CZ" sz="2000" b="1" smtClean="0">
              <a:solidFill>
                <a:srgbClr val="3366FF"/>
              </a:solidFill>
            </a:endParaRPr>
          </a:p>
        </p:txBody>
      </p:sp>
      <p:sp>
        <p:nvSpPr>
          <p:cNvPr id="24579" name="Line 6"/>
          <p:cNvSpPr>
            <a:spLocks noChangeShapeType="1"/>
          </p:cNvSpPr>
          <p:nvPr/>
        </p:nvSpPr>
        <p:spPr bwMode="auto">
          <a:xfrm flipV="1">
            <a:off x="2843213" y="2060575"/>
            <a:ext cx="1944687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80" name="Line 7"/>
          <p:cNvSpPr>
            <a:spLocks noChangeShapeType="1"/>
          </p:cNvSpPr>
          <p:nvPr/>
        </p:nvSpPr>
        <p:spPr bwMode="auto">
          <a:xfrm>
            <a:off x="3851275" y="2492375"/>
            <a:ext cx="936625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81" name="Line 9"/>
          <p:cNvSpPr>
            <a:spLocks noChangeShapeType="1"/>
          </p:cNvSpPr>
          <p:nvPr/>
        </p:nvSpPr>
        <p:spPr bwMode="auto">
          <a:xfrm>
            <a:off x="4211638" y="2852738"/>
            <a:ext cx="5762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82" name="Line 10"/>
          <p:cNvSpPr>
            <a:spLocks noChangeShapeType="1"/>
          </p:cNvSpPr>
          <p:nvPr/>
        </p:nvSpPr>
        <p:spPr bwMode="auto">
          <a:xfrm>
            <a:off x="2627313" y="3500438"/>
            <a:ext cx="2160587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83" name="Line 11"/>
          <p:cNvSpPr>
            <a:spLocks noChangeShapeType="1"/>
          </p:cNvSpPr>
          <p:nvPr/>
        </p:nvSpPr>
        <p:spPr bwMode="auto">
          <a:xfrm>
            <a:off x="2268538" y="4149725"/>
            <a:ext cx="259080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84" name="Line 12"/>
          <p:cNvSpPr>
            <a:spLocks noChangeShapeType="1"/>
          </p:cNvSpPr>
          <p:nvPr/>
        </p:nvSpPr>
        <p:spPr bwMode="auto">
          <a:xfrm>
            <a:off x="2051050" y="4941888"/>
            <a:ext cx="2736850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4585" name="Line 13"/>
          <p:cNvSpPr>
            <a:spLocks noChangeShapeType="1"/>
          </p:cNvSpPr>
          <p:nvPr/>
        </p:nvSpPr>
        <p:spPr bwMode="auto">
          <a:xfrm>
            <a:off x="3563938" y="5229225"/>
            <a:ext cx="129540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Citace a zdroje:</a:t>
            </a:r>
          </a:p>
          <a:p>
            <a:pPr eaLnBrk="1" hangingPunct="1">
              <a:buFontTx/>
              <a:buNone/>
            </a:pPr>
            <a:r>
              <a:rPr lang="cs-CZ" sz="1800" smtClean="0"/>
              <a:t>Ilustrace: www.office.microsoft.com</a:t>
            </a:r>
          </a:p>
          <a:p>
            <a:pPr eaLnBrk="1" hangingPunct="1">
              <a:buFontTx/>
              <a:buNone/>
            </a:pPr>
            <a:r>
              <a:rPr lang="cs-CZ" sz="1800" smtClean="0"/>
              <a:t>text</a:t>
            </a:r>
          </a:p>
          <a:p>
            <a:pPr eaLnBrk="1" hangingPunct="1">
              <a:buFontTx/>
              <a:buNone/>
            </a:pPr>
            <a:r>
              <a:rPr lang="cs-CZ" sz="1800" smtClean="0"/>
              <a:t> Kroulíková, Jarmila.,Kroulík, Josef, Přírodopis pro 8. ročník zvláštní školy. Praha:Septima,1995.Zoologie,s.13-20</a:t>
            </a:r>
            <a:endParaRPr lang="cs-CZ" sz="1800" b="1" smtClean="0"/>
          </a:p>
          <a:p>
            <a:pPr eaLnBrk="1" hangingPunct="1">
              <a:buFontTx/>
              <a:buNone/>
            </a:pPr>
            <a:endParaRPr lang="cs-CZ" sz="20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386</Words>
  <Application>Microsoft Office PowerPoint</Application>
  <PresentationFormat>On-screen Show (4:3)</PresentationFormat>
  <Paragraphs>112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Arial</vt:lpstr>
      <vt:lpstr>Calibri</vt:lpstr>
      <vt:lpstr>Výchozí návrh</vt:lpstr>
      <vt:lpstr>Snímek 1</vt:lpstr>
      <vt:lpstr>Anotace: Plazi</vt:lpstr>
      <vt:lpstr>Základní znaky</vt:lpstr>
      <vt:lpstr>Ještěři, Slepýši</vt:lpstr>
      <vt:lpstr>Hadi</vt:lpstr>
      <vt:lpstr>Cizokrajní hadi</vt:lpstr>
      <vt:lpstr>Želvy</vt:lpstr>
      <vt:lpstr>Krokodýlové</vt:lpstr>
      <vt:lpstr>Věty doplň vhodnými slovy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6</cp:revision>
  <dcterms:created xsi:type="dcterms:W3CDTF">2013-04-29T14:39:56Z</dcterms:created>
  <dcterms:modified xsi:type="dcterms:W3CDTF">2013-05-23T16:36:21Z</dcterms:modified>
</cp:coreProperties>
</file>