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00"/>
    <a:srgbClr val="3366FF"/>
    <a:srgbClr val="C4DA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VY_32_Přírodopis_14_Ptáci, ZŠ praktická, 8.r. –</a:t>
          </a:r>
        </a:p>
        <a:p>
          <a:pPr algn="l" rtl="0"/>
          <a:r>
            <a:rPr lang="cs-CZ" sz="1600" dirty="0" smtClean="0"/>
            <a:t>TÉMA: Základní znaky, nejznámější druhy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Kopřivnice, Štramberská 189,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Vlastimil Kopečný</a:t>
          </a:r>
        </a:p>
        <a:p>
          <a:pPr algn="l" rtl="0"/>
          <a:r>
            <a:rPr lang="cs-CZ" sz="1600" dirty="0" smtClean="0"/>
            <a:t>VYTVOŘENO: 2. </a:t>
          </a:r>
          <a:r>
            <a:rPr lang="cs-CZ" sz="1600" smtClean="0"/>
            <a:t>5.2013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/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6FD66D-FBA9-4CB0-9B53-0FFD93524C7A}" type="presOf" srcId="{4C35D32F-0EAB-4CD7-82EE-45574DC2A586}" destId="{66FE7F87-EA69-4EF8-86F8-F43548846DDB}" srcOrd="0" destOrd="0" presId="urn:microsoft.com/office/officeart/2005/8/layout/target3"/>
    <dgm:cxn modelId="{87DF1C74-387F-4308-9FDB-62E33E2273ED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0C1904BE-C389-4791-A4B4-9F91BEFE52B5}" type="presOf" srcId="{4C35D32F-0EAB-4CD7-82EE-45574DC2A586}" destId="{4F902384-A84A-417E-997B-6A372FB09A33}" srcOrd="1" destOrd="0" presId="urn:microsoft.com/office/officeart/2005/8/layout/target3"/>
    <dgm:cxn modelId="{D0538DB1-09A2-4EF7-901F-274B98296E84}" type="presOf" srcId="{757F3AB3-0718-4624-B441-E567A8F0AB56}" destId="{333A1088-737F-45CB-B68E-254E46348037}" srcOrd="0" destOrd="0" presId="urn:microsoft.com/office/officeart/2005/8/layout/target3"/>
    <dgm:cxn modelId="{70CA0D9B-9995-4BDF-932A-69B7C9F9B45A}" type="presOf" srcId="{B651F6E3-6281-48DB-9319-2AEAFDAE7572}" destId="{6BB5E863-4638-4E1D-BFDE-399D028AC4ED}" srcOrd="1" destOrd="0" presId="urn:microsoft.com/office/officeart/2005/8/layout/target3"/>
    <dgm:cxn modelId="{A8B29441-3E53-4E37-B1CF-52EAF2DAF56A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3889385-FB54-4E80-B799-ED3F3E3FCFDB}" type="presOf" srcId="{D1D4F407-5343-4D3F-B5B9-D407B03CAEB4}" destId="{D005CE8C-CC26-4C3E-AC11-E15060ECD759}" srcOrd="0" destOrd="0" presId="urn:microsoft.com/office/officeart/2005/8/layout/target3"/>
    <dgm:cxn modelId="{CBA0EC49-730A-4E45-81E3-1B52DFE11358}" type="presOf" srcId="{D1B46980-6531-4606-95E6-44980827E919}" destId="{6140AFEC-043D-4C43-A2F9-D0F5331DF3A3}" srcOrd="0" destOrd="0" presId="urn:microsoft.com/office/officeart/2005/8/layout/target3"/>
    <dgm:cxn modelId="{8BF33743-2E67-4859-8FC3-A305B03EC102}" type="presOf" srcId="{D1D4F407-5343-4D3F-B5B9-D407B03CAEB4}" destId="{AED2198E-93D5-4001-81B4-73124B309672}" srcOrd="1" destOrd="0" presId="urn:microsoft.com/office/officeart/2005/8/layout/target3"/>
    <dgm:cxn modelId="{F9221B46-E1F1-40AD-AAA8-C8248BD8848C}" type="presParOf" srcId="{333A1088-737F-45CB-B68E-254E46348037}" destId="{F5ABB229-8D3B-4694-996A-96F23CF14429}" srcOrd="0" destOrd="0" presId="urn:microsoft.com/office/officeart/2005/8/layout/target3"/>
    <dgm:cxn modelId="{8AEF9B65-F939-4BE1-AFDF-C083657245F2}" type="presParOf" srcId="{333A1088-737F-45CB-B68E-254E46348037}" destId="{F41139FD-01EE-4571-8B17-4FB00FC51163}" srcOrd="1" destOrd="0" presId="urn:microsoft.com/office/officeart/2005/8/layout/target3"/>
    <dgm:cxn modelId="{EF42C52F-963D-409C-9883-C938B723A945}" type="presParOf" srcId="{333A1088-737F-45CB-B68E-254E46348037}" destId="{D005CE8C-CC26-4C3E-AC11-E15060ECD759}" srcOrd="2" destOrd="0" presId="urn:microsoft.com/office/officeart/2005/8/layout/target3"/>
    <dgm:cxn modelId="{02B38D89-F61B-4D90-9D85-299A42D165A7}" type="presParOf" srcId="{333A1088-737F-45CB-B68E-254E46348037}" destId="{2C702D82-9B77-49B7-9568-BB8EB47C3372}" srcOrd="3" destOrd="0" presId="urn:microsoft.com/office/officeart/2005/8/layout/target3"/>
    <dgm:cxn modelId="{B5AEE1C2-18A4-4CB8-9C1B-7436A69769F0}" type="presParOf" srcId="{333A1088-737F-45CB-B68E-254E46348037}" destId="{A52A0455-90FF-4808-ABD0-F02540D31D5A}" srcOrd="4" destOrd="0" presId="urn:microsoft.com/office/officeart/2005/8/layout/target3"/>
    <dgm:cxn modelId="{F8861875-9056-4473-9982-EDA8DCD4B3F3}" type="presParOf" srcId="{333A1088-737F-45CB-B68E-254E46348037}" destId="{6140AFEC-043D-4C43-A2F9-D0F5331DF3A3}" srcOrd="5" destOrd="0" presId="urn:microsoft.com/office/officeart/2005/8/layout/target3"/>
    <dgm:cxn modelId="{71B9B297-BE4F-4D2A-AD52-FA32C44328F5}" type="presParOf" srcId="{333A1088-737F-45CB-B68E-254E46348037}" destId="{9358AC05-5D7D-4327-9F80-1AD486AEA664}" srcOrd="6" destOrd="0" presId="urn:microsoft.com/office/officeart/2005/8/layout/target3"/>
    <dgm:cxn modelId="{A7354482-3FD6-478A-B6D4-54443331A080}" type="presParOf" srcId="{333A1088-737F-45CB-B68E-254E46348037}" destId="{313FC574-E1CD-4FB4-B054-0B805CE0447D}" srcOrd="7" destOrd="0" presId="urn:microsoft.com/office/officeart/2005/8/layout/target3"/>
    <dgm:cxn modelId="{CC383434-BAB4-4EA6-AD27-03BCD4B2218F}" type="presParOf" srcId="{333A1088-737F-45CB-B68E-254E46348037}" destId="{619D679B-A015-4ECF-8348-D1034C574F40}" srcOrd="8" destOrd="0" presId="urn:microsoft.com/office/officeart/2005/8/layout/target3"/>
    <dgm:cxn modelId="{B8B60744-0E99-48F1-AA61-ACF95636C3A5}" type="presParOf" srcId="{333A1088-737F-45CB-B68E-254E46348037}" destId="{E7F14C03-D67D-4A82-8887-4A41904268DD}" srcOrd="9" destOrd="0" presId="urn:microsoft.com/office/officeart/2005/8/layout/target3"/>
    <dgm:cxn modelId="{359E6FC9-E851-478F-B89E-AD912C424019}" type="presParOf" srcId="{333A1088-737F-45CB-B68E-254E46348037}" destId="{D699FC7A-A1D1-4730-93D3-51E197A3376C}" srcOrd="10" destOrd="0" presId="urn:microsoft.com/office/officeart/2005/8/layout/target3"/>
    <dgm:cxn modelId="{93D68A6F-4449-4F19-8C0F-0E987D03F3FF}" type="presParOf" srcId="{333A1088-737F-45CB-B68E-254E46348037}" destId="{66FE7F87-EA69-4EF8-86F8-F43548846DDB}" srcOrd="11" destOrd="0" presId="urn:microsoft.com/office/officeart/2005/8/layout/target3"/>
    <dgm:cxn modelId="{2101E5E9-13DE-4325-8C2E-F547BA526832}" type="presParOf" srcId="{333A1088-737F-45CB-B68E-254E46348037}" destId="{AED2198E-93D5-4001-81B4-73124B309672}" srcOrd="12" destOrd="0" presId="urn:microsoft.com/office/officeart/2005/8/layout/target3"/>
    <dgm:cxn modelId="{705E1978-949E-4D59-B467-4B10DDFB05C6}" type="presParOf" srcId="{333A1088-737F-45CB-B68E-254E46348037}" destId="{2BE915AB-18AA-4053-B92C-3BFC9ED204BB}" srcOrd="13" destOrd="0" presId="urn:microsoft.com/office/officeart/2005/8/layout/target3"/>
    <dgm:cxn modelId="{56F2E3DD-5413-4E0B-ACCF-A07F491A0411}" type="presParOf" srcId="{333A1088-737F-45CB-B68E-254E46348037}" destId="{6BB5E863-4638-4E1D-BFDE-399D028AC4ED}" srcOrd="14" destOrd="0" presId="urn:microsoft.com/office/officeart/2005/8/layout/target3"/>
    <dgm:cxn modelId="{F54669B2-5476-42CF-97F2-4D11E2C59713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08415-A0DC-4DC6-B959-C3096A0F89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661FB-2381-48CA-8E7B-72D032E7A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4EB83-6FF2-418C-83EA-C537C8885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CA5BA-EDA6-4D84-AC98-934EBA7479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14244-DCCC-497B-A573-BEB0A89325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20836-51D0-4E6D-8FBC-19720BDEBB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FD42A-2948-46D0-AAC8-08DD36804C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C1E91-1E9F-45F6-88C7-869F7F0F34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9C6F84-A5FF-4228-A7BA-6A9BEA2BEB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60BF7-F9C5-433B-B751-F4FA918F75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4BF6D-70A2-4659-801F-5846DFDDB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72B7-BD86-48A0-AE3A-2503EF4389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DDFB3-7839-43CE-9066-4D67743992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82E2B0C-06E4-49A2-BE21-859CBE9545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c/Corvus_corone_1_(Marek_Szczepanek).jpg/225px-Corvus_corone_1_(Marek_Szczepanek).jpg" TargetMode="External"/><Relationship Id="rId2" Type="http://schemas.openxmlformats.org/officeDocument/2006/relationships/hyperlink" Target="http://upload.wikimedia.org/wikipedia/commons/thumb/6/6f/Corvus_frugilegus_2.jpg/235px-Corvus_frugilegus_2.jpg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c/Corvus_corone_1_(Marek_Szczepanek).jpg/225px-Corvus_corone_1_(Marek_Szczepanek).jpg" TargetMode="External"/><Relationship Id="rId2" Type="http://schemas.openxmlformats.org/officeDocument/2006/relationships/hyperlink" Target="http://upload.wikimedia.org/wikipedia/commons/thumb/6/6f/Corvus_frugilegus_2.jpg/235px-Corvus_frugilegus_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2" name="Podnadpis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cs-CZ" smtClean="0"/>
          </a:p>
        </p:txBody>
      </p:sp>
      <p:pic>
        <p:nvPicPr>
          <p:cNvPr id="15363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/>
              <a:t>Anotace: Ptáci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Shrnutí učiva – základní znaky ptáků, rozmnožování, nejznámější druhy – dravci, sovy, šplhavci, kukačky, dlouhokřídlí, měkkozobí</a:t>
            </a:r>
            <a:r>
              <a:rPr lang="cs-CZ" sz="1600" smtClean="0"/>
              <a:t>, </a:t>
            </a:r>
            <a:r>
              <a:rPr lang="cs-CZ" sz="2000" smtClean="0"/>
              <a:t>pěvci, hrabaví, vrubozobí.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Součástí prezentace jsou úkoly, kdy žáci aplikují získané vědomosti a přiřazují správná slova do vět.Úkoly jsou vhodné k využití interaktivní tabule, kdy žáci mohou přiřazovat pomocí šipek, nebo slova dopisovat.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Úkoly lze využít jak ke kontrolnímu testování tak ke skupinové práci.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Po splnění každého úkolu následuje správné řešení pro kontrolu.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Při pilotáži byla využita interaktivní tabule pro skupinovou práci v plnění jednotlivých úkolů.Bylo ověřeno, že přehledné shrnutí učiva vede k většímu zapamatování si základních informací a rozvoji schopností tyto informace využít při plnění úkolů.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Základní znaky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C4DAC7"/>
          </a:solidFill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2400" b="1" smtClean="0"/>
              <a:t>teplokrevní obratlovci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tělo – </a:t>
            </a:r>
            <a:r>
              <a:rPr lang="cs-CZ" sz="2400" b="1" smtClean="0"/>
              <a:t>peří</a:t>
            </a:r>
            <a:r>
              <a:rPr lang="cs-CZ" sz="2800" b="1" smtClean="0"/>
              <a:t> - </a:t>
            </a:r>
            <a:r>
              <a:rPr lang="cs-CZ" sz="2000" b="1" smtClean="0"/>
              <a:t>chrání před ztrátou tepla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- obrysové  - </a:t>
            </a:r>
            <a:r>
              <a:rPr lang="cs-CZ" sz="2000" b="1" smtClean="0"/>
              <a:t>prapor, osten, brk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- prachové 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pelichání – </a:t>
            </a:r>
            <a:r>
              <a:rPr lang="cs-CZ" sz="2000" b="1" smtClean="0"/>
              <a:t>peří se pravidelně vyměňuje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2 končetiny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křídla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lehká kostra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zobák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jícen – u některých vole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zrak a sluch -  dokonale vyvinutý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Rozmnožování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Oplození vnitřní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Samci – </a:t>
            </a:r>
            <a:r>
              <a:rPr lang="cs-CZ" sz="2000" b="1" smtClean="0"/>
              <a:t>párová varlata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Samičky – </a:t>
            </a:r>
            <a:r>
              <a:rPr lang="cs-CZ" sz="2000" b="1" smtClean="0"/>
              <a:t>vejcovod</a:t>
            </a:r>
            <a:r>
              <a:rPr lang="cs-CZ" sz="2400" b="1" smtClean="0"/>
              <a:t>, snáší vejce, </a:t>
            </a:r>
            <a:r>
              <a:rPr lang="cs-CZ" sz="2000" b="1" smtClean="0"/>
              <a:t>sedí na nich</a:t>
            </a:r>
            <a:r>
              <a:rPr lang="cs-CZ" sz="2400" b="1" smtClean="0"/>
              <a:t> - 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</a:t>
            </a:r>
            <a:r>
              <a:rPr lang="cs-CZ" sz="2000" b="1" smtClean="0"/>
              <a:t>působení tepla</a:t>
            </a:r>
            <a:r>
              <a:rPr lang="cs-CZ" sz="2400" b="1" smtClean="0"/>
              <a:t> – zárodek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Vylíhlá mláďata – holá </a:t>
            </a:r>
            <a:r>
              <a:rPr lang="cs-CZ" sz="2000" b="1" smtClean="0"/>
              <a:t>(dravci, kukačky)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          </a:t>
            </a:r>
            <a:r>
              <a:rPr lang="cs-CZ" sz="2000" b="1" smtClean="0"/>
              <a:t>rodiče krmí</a:t>
            </a:r>
            <a:r>
              <a:rPr lang="cs-CZ" sz="2400" b="1" smtClean="0"/>
              <a:t>  – krmivá mláďata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        - obrostlá peřím </a:t>
            </a:r>
            <a:r>
              <a:rPr lang="cs-CZ" sz="2000" b="1" smtClean="0"/>
              <a:t>(vrubozobí</a:t>
            </a:r>
            <a:r>
              <a:rPr lang="cs-CZ" sz="2400" b="1" smtClean="0"/>
              <a:t>)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                              nekrmivá mláďata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Ptáci stálí – </a:t>
            </a:r>
            <a:r>
              <a:rPr lang="cs-CZ" sz="2000" b="1" smtClean="0"/>
              <a:t>zůstávají u nás celý rok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Ptáci stěhovaví – </a:t>
            </a:r>
            <a:r>
              <a:rPr lang="cs-CZ" sz="2000" b="1" smtClean="0"/>
              <a:t>odlétají do teplých krajin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Dravci, Sovy</a:t>
            </a:r>
          </a:p>
        </p:txBody>
      </p:sp>
      <p:sp>
        <p:nvSpPr>
          <p:cNvPr id="19458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b="1" smtClean="0"/>
              <a:t>Dravci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krmivý ptáci, tvrdý zobák s ostrými hranami, ostré drápy, výborný zrak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Káně lesní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Jestřáb lesní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Poštolka obecná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smtClean="0"/>
              <a:t>Sovy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noční dravci</a:t>
            </a:r>
            <a:r>
              <a:rPr lang="cs-CZ" sz="2000" b="1" smtClean="0"/>
              <a:t>, </a:t>
            </a:r>
            <a:r>
              <a:rPr lang="cs-CZ" sz="1800" b="1" smtClean="0"/>
              <a:t>létají tiše, kořist polykají celou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Sova pálená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Sýček obecný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Výr velký</a:t>
            </a:r>
          </a:p>
        </p:txBody>
      </p:sp>
      <p:pic>
        <p:nvPicPr>
          <p:cNvPr id="19459" name="Picture 7" descr="MC900337936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19700" y="1778000"/>
            <a:ext cx="2665413" cy="2082800"/>
          </a:xfrm>
        </p:spPr>
      </p:pic>
      <p:pic>
        <p:nvPicPr>
          <p:cNvPr id="19460" name="Picture 12" descr="MP900406517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51500" y="3938588"/>
            <a:ext cx="1944688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Šplhavci, Kukačky</a:t>
            </a:r>
          </a:p>
        </p:txBody>
      </p:sp>
      <p:sp>
        <p:nvSpPr>
          <p:cNvPr id="20482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b="1" smtClean="0"/>
              <a:t>Šplhavci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lékaři lesů – pod kůrou stromů – hmyz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šplhají po stromech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hnízdí v dutinách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Žluva obecná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Strakapoud velký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Datel černý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</a:pPr>
            <a:r>
              <a:rPr lang="cs-CZ" sz="2400" b="1" smtClean="0"/>
              <a:t>Kukačka obecná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krmivý ptáci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kladou vejce do cizích hnízd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1800" b="1" smtClean="0"/>
              <a:t>- stěhovaví</a:t>
            </a:r>
          </a:p>
        </p:txBody>
      </p:sp>
      <p:pic>
        <p:nvPicPr>
          <p:cNvPr id="20483" name="Picture 7" descr="MC900332394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80063" y="1778000"/>
            <a:ext cx="2160587" cy="1828800"/>
          </a:xfrm>
        </p:spPr>
      </p:pic>
      <p:pic>
        <p:nvPicPr>
          <p:cNvPr id="20484" name="Picture 8" descr="MC900053210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762625" y="4681538"/>
            <a:ext cx="1809750" cy="7000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Dlouhokřídlí, Měkkozobí</a:t>
            </a:r>
          </a:p>
        </p:txBody>
      </p:sp>
      <p:sp>
        <p:nvSpPr>
          <p:cNvPr id="21506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Dlouhokřídlí</a:t>
            </a:r>
          </a:p>
          <a:p>
            <a:pPr eaLnBrk="1" hangingPunct="1">
              <a:buFontTx/>
              <a:buChar char="-"/>
            </a:pPr>
            <a:r>
              <a:rPr lang="cs-CZ" sz="2000" b="1" smtClean="0"/>
              <a:t>vodní, krmivý ptáci,</a:t>
            </a:r>
          </a:p>
          <a:p>
            <a:pPr eaLnBrk="1" hangingPunct="1">
              <a:buFontTx/>
              <a:buChar char="-"/>
            </a:pPr>
            <a:r>
              <a:rPr lang="cs-CZ" sz="2000" b="1" smtClean="0"/>
              <a:t>potrava – červi a hmyz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Racek chechtavý</a:t>
            </a:r>
          </a:p>
          <a:p>
            <a:pPr eaLnBrk="1" hangingPunct="1">
              <a:buFontTx/>
              <a:buNone/>
            </a:pPr>
            <a:endParaRPr lang="cs-CZ" sz="2400" b="1" smtClean="0"/>
          </a:p>
          <a:p>
            <a:pPr eaLnBrk="1" hangingPunct="1"/>
            <a:r>
              <a:rPr lang="cs-CZ" sz="2800" b="1" smtClean="0"/>
              <a:t>Měkkozobí</a:t>
            </a:r>
          </a:p>
          <a:p>
            <a:pPr eaLnBrk="1" hangingPunct="1">
              <a:buFontTx/>
              <a:buChar char="-"/>
            </a:pPr>
            <a:r>
              <a:rPr lang="cs-CZ" sz="2000" b="1" smtClean="0"/>
              <a:t>krmivý ptáci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Holub domácí</a:t>
            </a:r>
            <a:r>
              <a:rPr lang="cs-CZ" sz="2000" b="1" smtClean="0"/>
              <a:t> – chovaný v plemenech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Hrdlička divoká</a:t>
            </a:r>
            <a:r>
              <a:rPr lang="cs-CZ" sz="2000" b="1" smtClean="0"/>
              <a:t> – žije v lese</a:t>
            </a:r>
          </a:p>
        </p:txBody>
      </p:sp>
      <p:pic>
        <p:nvPicPr>
          <p:cNvPr id="21507" name="Picture 7" descr="MP900201345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940425" y="1600200"/>
            <a:ext cx="2232025" cy="2185988"/>
          </a:xfrm>
        </p:spPr>
      </p:pic>
      <p:pic>
        <p:nvPicPr>
          <p:cNvPr id="21508" name="Picture 8" descr="MC900109261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076825" y="3860800"/>
            <a:ext cx="2058988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Pěvci</a:t>
            </a:r>
          </a:p>
        </p:txBody>
      </p:sp>
      <p:sp>
        <p:nvSpPr>
          <p:cNvPr id="22530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drobní, krmivý ptáci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žijí – pole, zahrady, parky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potrava – hmyz, červi, semena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b="1" smtClean="0"/>
              <a:t>Stěhovaví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Skřivan polní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Slavík obecný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Vlaštovka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Jiřička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Drozd zpěvný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000" b="1" smtClean="0"/>
              <a:t>Kos černý</a:t>
            </a:r>
          </a:p>
        </p:txBody>
      </p:sp>
      <p:pic>
        <p:nvPicPr>
          <p:cNvPr id="22531" name="Picture 7" descr="MC900329536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68975" y="1803400"/>
            <a:ext cx="1795463" cy="1779588"/>
          </a:xfrm>
        </p:spPr>
      </p:pic>
      <p:pic>
        <p:nvPicPr>
          <p:cNvPr id="22532" name="Picture 12" descr="MP900407221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026025" y="3938588"/>
            <a:ext cx="3282950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Pěvci</a:t>
            </a:r>
          </a:p>
        </p:txBody>
      </p:sp>
      <p:sp>
        <p:nvSpPr>
          <p:cNvPr id="23554" name="Rectangle 7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b="1" smtClean="0"/>
              <a:t>Nestěhovaví</a:t>
            </a:r>
          </a:p>
          <a:p>
            <a:pPr eaLnBrk="1" hangingPunct="1">
              <a:buFontTx/>
              <a:buNone/>
            </a:pPr>
            <a:endParaRPr lang="cs-CZ" sz="2800" b="1" smtClean="0"/>
          </a:p>
          <a:p>
            <a:pPr eaLnBrk="1" hangingPunct="1">
              <a:buFontTx/>
              <a:buNone/>
            </a:pPr>
            <a:r>
              <a:rPr lang="cs-CZ" sz="2400" b="1" smtClean="0"/>
              <a:t>Sýkora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Stehlík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Pěnkava obecná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Strnad obecný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Vrabec</a:t>
            </a:r>
          </a:p>
        </p:txBody>
      </p:sp>
      <p:pic>
        <p:nvPicPr>
          <p:cNvPr id="23555" name="Picture 9" descr="MP900448388[2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2516188"/>
            <a:ext cx="4038600" cy="269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Největší pěvci</a:t>
            </a:r>
          </a:p>
        </p:txBody>
      </p:sp>
      <p:sp>
        <p:nvSpPr>
          <p:cNvPr id="24578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b="1" smtClean="0"/>
              <a:t>Havran polní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stěhovavý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potrava</a:t>
            </a:r>
            <a:r>
              <a:rPr lang="cs-CZ" sz="2000" b="1" smtClean="0"/>
              <a:t> – rostliny i živočichové – housenky, žížaly, hraboši</a:t>
            </a:r>
          </a:p>
          <a:p>
            <a:pPr eaLnBrk="1" hangingPunct="1">
              <a:buFontTx/>
              <a:buNone/>
            </a:pPr>
            <a:r>
              <a:rPr lang="cs-CZ" sz="2800" b="1" smtClean="0"/>
              <a:t>Vrána obecná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nestěhovavá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potrava – </a:t>
            </a:r>
            <a:r>
              <a:rPr lang="cs-CZ" sz="2000" b="1" smtClean="0"/>
              <a:t>vejce ptáků, mladí bažanti, zajíci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Škůdce lesa – </a:t>
            </a:r>
            <a:r>
              <a:rPr lang="cs-CZ" sz="2000" b="1" smtClean="0"/>
              <a:t>povolen odstřel celý rok</a:t>
            </a:r>
            <a:endParaRPr lang="cs-CZ" sz="2400" b="1" smtClean="0"/>
          </a:p>
          <a:p>
            <a:pPr eaLnBrk="1" hangingPunct="1">
              <a:buFontTx/>
              <a:buNone/>
            </a:pPr>
            <a:endParaRPr lang="cs-CZ" sz="2000" b="1" smtClean="0"/>
          </a:p>
        </p:txBody>
      </p:sp>
      <p:sp>
        <p:nvSpPr>
          <p:cNvPr id="24579" name="Rectangle 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sz="1600" smtClean="0">
                <a:hlinkClick r:id="rId2"/>
              </a:rPr>
              <a:t>http://upload.wikimedia.org/wikipedia/commons/thumb/6/6f/Corvus_frugilegus_2.jpg/235px-Corvus_frugilegus_2.jpg</a:t>
            </a:r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r>
              <a:rPr lang="cs-CZ" sz="1600" smtClean="0">
                <a:hlinkClick r:id="rId3"/>
              </a:rPr>
              <a:t>http://upload.wikimedia.org/wikipedia/commons/thumb/2/2c/Corvus_corone_1_%28Marek_Szczepanek%29.jpg/225px-Corvus_corone_1_%28Marek_Szczepanek%29.jpg</a:t>
            </a:r>
            <a:endParaRPr lang="cs-CZ" sz="1600" smtClean="0"/>
          </a:p>
          <a:p>
            <a:pPr eaLnBrk="1" hangingPunct="1"/>
            <a:endParaRPr lang="cs-CZ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Hrabaví</a:t>
            </a:r>
          </a:p>
        </p:txBody>
      </p:sp>
      <p:sp>
        <p:nvSpPr>
          <p:cNvPr id="25602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b="1" smtClean="0"/>
              <a:t>krátká křídla – let těžkopádný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Samec – </a:t>
            </a:r>
            <a:r>
              <a:rPr lang="cs-CZ" sz="1800" b="1" smtClean="0"/>
              <a:t>kohout</a:t>
            </a:r>
            <a:r>
              <a:rPr lang="cs-CZ" sz="2000" b="1" smtClean="0"/>
              <a:t>                           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Samice – </a:t>
            </a:r>
            <a:r>
              <a:rPr lang="cs-CZ" sz="1800" b="1" smtClean="0"/>
              <a:t>slepice</a:t>
            </a:r>
          </a:p>
          <a:p>
            <a:pPr eaLnBrk="1" hangingPunct="1">
              <a:buFontTx/>
              <a:buNone/>
            </a:pPr>
            <a:r>
              <a:rPr lang="cs-CZ" sz="1800" b="1" smtClean="0"/>
              <a:t>(liší se zabarvením a velikostí)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Divoce žijící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Tetřev hlušec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Koroptev polní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Křepelka polní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Bažant obecný</a:t>
            </a:r>
          </a:p>
          <a:p>
            <a:pPr eaLnBrk="1" hangingPunct="1">
              <a:buFontTx/>
              <a:buNone/>
            </a:pPr>
            <a:r>
              <a:rPr lang="cs-CZ" sz="2400" b="1" smtClean="0"/>
              <a:t>Chovná plemena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Kur domácí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Krocan domácí</a:t>
            </a:r>
          </a:p>
        </p:txBody>
      </p:sp>
      <p:pic>
        <p:nvPicPr>
          <p:cNvPr id="25603" name="Picture 9" descr="MC900057222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032500" y="1789113"/>
            <a:ext cx="1270000" cy="1808162"/>
          </a:xfrm>
        </p:spPr>
      </p:pic>
      <p:pic>
        <p:nvPicPr>
          <p:cNvPr id="25604" name="Picture 10" descr="MP900180494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002213" y="3938588"/>
            <a:ext cx="3330575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Vrubozobí</a:t>
            </a:r>
          </a:p>
        </p:txBody>
      </p:sp>
      <p:sp>
        <p:nvSpPr>
          <p:cNvPr id="26626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/>
              <a:t>vodní nekrmivý ptáci</a:t>
            </a:r>
          </a:p>
          <a:p>
            <a:pPr eaLnBrk="1" hangingPunct="1">
              <a:buFontTx/>
              <a:buNone/>
            </a:pPr>
            <a:r>
              <a:rPr lang="cs-CZ" sz="2000" b="1" smtClean="0"/>
              <a:t>- plovoucí blána mezi prsty</a:t>
            </a:r>
          </a:p>
          <a:p>
            <a:pPr eaLnBrk="1" hangingPunct="1">
              <a:buFontTx/>
              <a:buChar char="-"/>
            </a:pPr>
            <a:endParaRPr lang="cs-CZ" sz="2000" b="1" smtClean="0"/>
          </a:p>
          <a:p>
            <a:pPr algn="ctr" eaLnBrk="1" hangingPunct="1">
              <a:buFontTx/>
              <a:buNone/>
            </a:pPr>
            <a:r>
              <a:rPr lang="cs-CZ" sz="2800" b="1" smtClean="0"/>
              <a:t>hospodářský význam</a:t>
            </a:r>
            <a:r>
              <a:rPr lang="cs-CZ" sz="2000" b="1" smtClean="0"/>
              <a:t> chov pro maso</a:t>
            </a:r>
          </a:p>
          <a:p>
            <a:pPr eaLnBrk="1" hangingPunct="1">
              <a:buFontTx/>
              <a:buNone/>
            </a:pPr>
            <a:endParaRPr lang="cs-CZ" sz="2000" b="1" smtClean="0"/>
          </a:p>
          <a:p>
            <a:pPr algn="ctr" eaLnBrk="1" hangingPunct="1">
              <a:buFontTx/>
              <a:buNone/>
            </a:pPr>
            <a:r>
              <a:rPr lang="cs-CZ" sz="2800" b="1" smtClean="0"/>
              <a:t>Kachna domácí</a:t>
            </a:r>
          </a:p>
          <a:p>
            <a:pPr algn="ctr" eaLnBrk="1" hangingPunct="1">
              <a:buFontTx/>
              <a:buNone/>
            </a:pPr>
            <a:r>
              <a:rPr lang="cs-CZ" sz="2800" b="1" smtClean="0"/>
              <a:t>Husa domácí</a:t>
            </a:r>
          </a:p>
        </p:txBody>
      </p:sp>
      <p:pic>
        <p:nvPicPr>
          <p:cNvPr id="26627" name="Picture 7" descr="MC900332378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49925" y="1998663"/>
            <a:ext cx="1833563" cy="1387475"/>
          </a:xfrm>
        </p:spPr>
      </p:pic>
      <p:pic>
        <p:nvPicPr>
          <p:cNvPr id="26628" name="Picture 8" descr="MP900178660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018088" y="3938588"/>
            <a:ext cx="3298825" cy="2187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Doplň věty správnými slovy</a:t>
            </a:r>
          </a:p>
        </p:txBody>
      </p:sp>
      <p:sp>
        <p:nvSpPr>
          <p:cNvPr id="27650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400" b="1" smtClean="0"/>
              <a:t>Ptáci jsou ………….. obratlovci.</a:t>
            </a:r>
          </a:p>
          <a:p>
            <a:pPr eaLnBrk="1" hangingPunct="1"/>
            <a:r>
              <a:rPr lang="cs-CZ" sz="2400" b="1" smtClean="0"/>
              <a:t>Rozmnožují se ………..</a:t>
            </a:r>
          </a:p>
          <a:p>
            <a:pPr eaLnBrk="1" hangingPunct="1"/>
            <a:r>
              <a:rPr lang="cs-CZ" sz="2400" b="1" smtClean="0"/>
              <a:t>Jejich tělo je pokryto……………</a:t>
            </a:r>
          </a:p>
          <a:p>
            <a:pPr eaLnBrk="1" hangingPunct="1"/>
            <a:r>
              <a:rPr lang="cs-CZ" sz="2400" b="1" smtClean="0"/>
              <a:t>Peří  rozeznáváme …………..</a:t>
            </a:r>
          </a:p>
          <a:p>
            <a:pPr eaLnBrk="1" hangingPunct="1"/>
            <a:r>
              <a:rPr lang="cs-CZ" sz="2400" b="1" smtClean="0"/>
              <a:t>Ptákům, kteří přilétají na jaře říkáme………..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400" b="1" smtClean="0"/>
              <a:t>teplokrevní</a:t>
            </a:r>
          </a:p>
          <a:p>
            <a:pPr eaLnBrk="1" hangingPunct="1"/>
            <a:r>
              <a:rPr lang="cs-CZ" sz="2400" b="1" smtClean="0"/>
              <a:t>studenokrevní</a:t>
            </a:r>
          </a:p>
          <a:p>
            <a:pPr eaLnBrk="1" hangingPunct="1"/>
            <a:r>
              <a:rPr lang="cs-CZ" sz="2400" b="1" smtClean="0"/>
              <a:t>vejci</a:t>
            </a:r>
          </a:p>
          <a:p>
            <a:pPr eaLnBrk="1" hangingPunct="1"/>
            <a:r>
              <a:rPr lang="cs-CZ" sz="2400" b="1" smtClean="0"/>
              <a:t>rodí živá mláďata</a:t>
            </a:r>
          </a:p>
          <a:p>
            <a:pPr eaLnBrk="1" hangingPunct="1"/>
            <a:r>
              <a:rPr lang="cs-CZ" sz="2400" b="1" smtClean="0"/>
              <a:t>srstí</a:t>
            </a:r>
          </a:p>
          <a:p>
            <a:pPr eaLnBrk="1" hangingPunct="1"/>
            <a:r>
              <a:rPr lang="cs-CZ" sz="2400" b="1" smtClean="0"/>
              <a:t>peřím</a:t>
            </a:r>
          </a:p>
          <a:p>
            <a:pPr eaLnBrk="1" hangingPunct="1"/>
            <a:r>
              <a:rPr lang="cs-CZ" sz="2400" b="1" smtClean="0"/>
              <a:t>obrysové</a:t>
            </a:r>
          </a:p>
          <a:p>
            <a:pPr eaLnBrk="1" hangingPunct="1"/>
            <a:r>
              <a:rPr lang="cs-CZ" sz="2400" b="1" smtClean="0"/>
              <a:t>prachové</a:t>
            </a:r>
          </a:p>
          <a:p>
            <a:pPr eaLnBrk="1" hangingPunct="1"/>
            <a:r>
              <a:rPr lang="cs-CZ" sz="2400" b="1" smtClean="0"/>
              <a:t>stěhovaví</a:t>
            </a:r>
          </a:p>
          <a:p>
            <a:pPr eaLnBrk="1" hangingPunct="1"/>
            <a:r>
              <a:rPr lang="cs-CZ" sz="2400" b="1" smtClean="0"/>
              <a:t>nestěhovaví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400" b="1" smtClean="0"/>
              <a:t>Ptáci jsou ………….. obratlovci.</a:t>
            </a:r>
          </a:p>
          <a:p>
            <a:pPr eaLnBrk="1" hangingPunct="1"/>
            <a:r>
              <a:rPr lang="cs-CZ" sz="2400" b="1" smtClean="0"/>
              <a:t>Rozmnožují se ………..</a:t>
            </a:r>
          </a:p>
          <a:p>
            <a:pPr eaLnBrk="1" hangingPunct="1"/>
            <a:r>
              <a:rPr lang="cs-CZ" sz="2400" b="1" smtClean="0"/>
              <a:t>Jejich tělo je pokryto……………</a:t>
            </a:r>
          </a:p>
          <a:p>
            <a:pPr eaLnBrk="1" hangingPunct="1"/>
            <a:r>
              <a:rPr lang="cs-CZ" sz="2400" b="1" smtClean="0"/>
              <a:t>Peří  rozeznáváme …………..</a:t>
            </a:r>
          </a:p>
          <a:p>
            <a:pPr eaLnBrk="1" hangingPunct="1"/>
            <a:r>
              <a:rPr lang="cs-CZ" sz="2400" b="1" smtClean="0"/>
              <a:t>Ptákům, kteří přilétají na jaře říkáme………..</a:t>
            </a:r>
          </a:p>
        </p:txBody>
      </p:sp>
      <p:sp>
        <p:nvSpPr>
          <p:cNvPr id="2867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teplokrevní</a:t>
            </a:r>
          </a:p>
          <a:p>
            <a:pPr eaLnBrk="1" hangingPunct="1"/>
            <a:r>
              <a:rPr lang="cs-CZ" sz="2400" b="1" smtClean="0"/>
              <a:t>studenokrevní</a:t>
            </a:r>
          </a:p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vejci</a:t>
            </a:r>
          </a:p>
          <a:p>
            <a:pPr eaLnBrk="1" hangingPunct="1"/>
            <a:r>
              <a:rPr lang="cs-CZ" sz="2400" b="1" smtClean="0"/>
              <a:t>rodí živá mláďata</a:t>
            </a:r>
          </a:p>
          <a:p>
            <a:pPr eaLnBrk="1" hangingPunct="1"/>
            <a:r>
              <a:rPr lang="cs-CZ" sz="2400" b="1" smtClean="0"/>
              <a:t>srstí</a:t>
            </a:r>
          </a:p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peřím</a:t>
            </a:r>
          </a:p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obrysové</a:t>
            </a:r>
          </a:p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prachové</a:t>
            </a:r>
          </a:p>
          <a:p>
            <a:pPr eaLnBrk="1" hangingPunct="1"/>
            <a:r>
              <a:rPr lang="cs-CZ" sz="2400" b="1" smtClean="0">
                <a:solidFill>
                  <a:srgbClr val="FF6600"/>
                </a:solidFill>
              </a:rPr>
              <a:t>stěhovaví</a:t>
            </a:r>
          </a:p>
          <a:p>
            <a:pPr eaLnBrk="1" hangingPunct="1"/>
            <a:r>
              <a:rPr lang="cs-CZ" sz="2400" b="1" smtClean="0"/>
              <a:t>nestěhovaví</a:t>
            </a:r>
          </a:p>
        </p:txBody>
      </p:sp>
      <p:sp>
        <p:nvSpPr>
          <p:cNvPr id="28675" name="Line 6"/>
          <p:cNvSpPr>
            <a:spLocks noChangeShapeType="1"/>
          </p:cNvSpPr>
          <p:nvPr/>
        </p:nvSpPr>
        <p:spPr bwMode="auto">
          <a:xfrm flipV="1">
            <a:off x="3492500" y="1844675"/>
            <a:ext cx="12954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8676" name="Line 7"/>
          <p:cNvSpPr>
            <a:spLocks noChangeShapeType="1"/>
          </p:cNvSpPr>
          <p:nvPr/>
        </p:nvSpPr>
        <p:spPr bwMode="auto">
          <a:xfrm>
            <a:off x="3563938" y="2636838"/>
            <a:ext cx="12954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8677" name="Line 8"/>
          <p:cNvSpPr>
            <a:spLocks noChangeShapeType="1"/>
          </p:cNvSpPr>
          <p:nvPr/>
        </p:nvSpPr>
        <p:spPr bwMode="auto">
          <a:xfrm>
            <a:off x="2627313" y="3429000"/>
            <a:ext cx="216058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8678" name="Line 9"/>
          <p:cNvSpPr>
            <a:spLocks noChangeShapeType="1"/>
          </p:cNvSpPr>
          <p:nvPr/>
        </p:nvSpPr>
        <p:spPr bwMode="auto">
          <a:xfrm>
            <a:off x="1476375" y="4221163"/>
            <a:ext cx="3382963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8679" name="Line 10"/>
          <p:cNvSpPr>
            <a:spLocks noChangeShapeType="1"/>
          </p:cNvSpPr>
          <p:nvPr/>
        </p:nvSpPr>
        <p:spPr bwMode="auto">
          <a:xfrm>
            <a:off x="1476375" y="4221163"/>
            <a:ext cx="33115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8680" name="Line 11"/>
          <p:cNvSpPr>
            <a:spLocks noChangeShapeType="1"/>
          </p:cNvSpPr>
          <p:nvPr/>
        </p:nvSpPr>
        <p:spPr bwMode="auto">
          <a:xfrm>
            <a:off x="3348038" y="5013325"/>
            <a:ext cx="14398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800" b="1" smtClean="0"/>
              <a:t>Doplň věty správnými slovy</a:t>
            </a:r>
          </a:p>
        </p:txBody>
      </p:sp>
      <p:sp>
        <p:nvSpPr>
          <p:cNvPr id="29698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400" b="1" smtClean="0"/>
              <a:t>Sovy jsou…………..</a:t>
            </a:r>
          </a:p>
          <a:p>
            <a:pPr eaLnBrk="1" hangingPunct="1"/>
            <a:r>
              <a:rPr lang="cs-CZ" sz="2400" b="1" smtClean="0"/>
              <a:t>Datel se živí…………</a:t>
            </a:r>
          </a:p>
          <a:p>
            <a:pPr eaLnBrk="1" hangingPunct="1"/>
            <a:r>
              <a:rPr lang="cs-CZ" sz="2400" b="1" smtClean="0"/>
              <a:t>Skřivani jsou …………</a:t>
            </a:r>
          </a:p>
          <a:p>
            <a:pPr eaLnBrk="1" hangingPunct="1"/>
            <a:r>
              <a:rPr lang="cs-CZ" sz="2400" b="1" smtClean="0"/>
              <a:t>Vrabci jsou ptáci ……………</a:t>
            </a:r>
          </a:p>
          <a:p>
            <a:pPr eaLnBrk="1" hangingPunct="1"/>
            <a:r>
              <a:rPr lang="cs-CZ" sz="2400" b="1" smtClean="0"/>
              <a:t>Plovací blány mezi prsty má ………..</a:t>
            </a:r>
          </a:p>
          <a:p>
            <a:pPr eaLnBrk="1" hangingPunct="1"/>
            <a:r>
              <a:rPr lang="cs-CZ" sz="2400" b="1" smtClean="0"/>
              <a:t>Je škůdce lesa ………..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400" b="1" smtClean="0"/>
              <a:t>pěvci</a:t>
            </a:r>
          </a:p>
          <a:p>
            <a:pPr eaLnBrk="1" hangingPunct="1"/>
            <a:r>
              <a:rPr lang="cs-CZ" sz="2400" b="1" smtClean="0"/>
              <a:t>dravci</a:t>
            </a:r>
          </a:p>
          <a:p>
            <a:pPr eaLnBrk="1" hangingPunct="1"/>
            <a:r>
              <a:rPr lang="cs-CZ" sz="2400" b="1" smtClean="0"/>
              <a:t>hraboši</a:t>
            </a:r>
          </a:p>
          <a:p>
            <a:pPr eaLnBrk="1" hangingPunct="1"/>
            <a:r>
              <a:rPr lang="cs-CZ" sz="2400" b="1" smtClean="0"/>
              <a:t>hmyzem</a:t>
            </a:r>
          </a:p>
          <a:p>
            <a:pPr eaLnBrk="1" hangingPunct="1"/>
            <a:r>
              <a:rPr lang="cs-CZ" sz="2400" b="1" smtClean="0"/>
              <a:t>stěhovaví</a:t>
            </a:r>
          </a:p>
          <a:p>
            <a:pPr eaLnBrk="1" hangingPunct="1"/>
            <a:r>
              <a:rPr lang="cs-CZ" sz="2400" b="1" smtClean="0"/>
              <a:t>nestěhovaví</a:t>
            </a:r>
          </a:p>
          <a:p>
            <a:pPr eaLnBrk="1" hangingPunct="1"/>
            <a:r>
              <a:rPr lang="cs-CZ" sz="2400" b="1" smtClean="0"/>
              <a:t>kachna domácí</a:t>
            </a:r>
          </a:p>
          <a:p>
            <a:pPr eaLnBrk="1" hangingPunct="1"/>
            <a:r>
              <a:rPr lang="cs-CZ" sz="2400" b="1" smtClean="0"/>
              <a:t>kur domácí</a:t>
            </a:r>
          </a:p>
          <a:p>
            <a:pPr eaLnBrk="1" hangingPunct="1"/>
            <a:r>
              <a:rPr lang="cs-CZ" sz="2400" b="1" smtClean="0"/>
              <a:t>havran polní</a:t>
            </a:r>
          </a:p>
          <a:p>
            <a:pPr eaLnBrk="1" hangingPunct="1"/>
            <a:r>
              <a:rPr lang="cs-CZ" sz="2400" b="1" smtClean="0"/>
              <a:t>vrána obecná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type="body" sz="half" idx="1"/>
          </p:nvPr>
        </p:nvSpPr>
        <p:spPr>
          <a:solidFill>
            <a:srgbClr val="C4DAC7"/>
          </a:solidFill>
        </p:spPr>
        <p:txBody>
          <a:bodyPr/>
          <a:lstStyle/>
          <a:p>
            <a:pPr eaLnBrk="1" hangingPunct="1"/>
            <a:r>
              <a:rPr lang="cs-CZ" sz="2400" b="1" smtClean="0"/>
              <a:t>Sovy jsou…………..</a:t>
            </a:r>
          </a:p>
          <a:p>
            <a:pPr eaLnBrk="1" hangingPunct="1"/>
            <a:r>
              <a:rPr lang="cs-CZ" sz="2400" b="1" smtClean="0"/>
              <a:t>Datel se živí…………</a:t>
            </a:r>
          </a:p>
          <a:p>
            <a:pPr eaLnBrk="1" hangingPunct="1"/>
            <a:r>
              <a:rPr lang="cs-CZ" sz="2400" b="1" smtClean="0"/>
              <a:t>Skřivani jsou …………</a:t>
            </a:r>
          </a:p>
          <a:p>
            <a:pPr eaLnBrk="1" hangingPunct="1"/>
            <a:r>
              <a:rPr lang="cs-CZ" sz="2400" b="1" smtClean="0"/>
              <a:t>Vrabci jsou ptáci ……………</a:t>
            </a:r>
          </a:p>
          <a:p>
            <a:pPr eaLnBrk="1" hangingPunct="1"/>
            <a:r>
              <a:rPr lang="cs-CZ" sz="2400" b="1" smtClean="0"/>
              <a:t>Plovací blány mezi prsty má ………..</a:t>
            </a:r>
          </a:p>
          <a:p>
            <a:pPr eaLnBrk="1" hangingPunct="1"/>
            <a:r>
              <a:rPr lang="cs-CZ" sz="2400" b="1" smtClean="0"/>
              <a:t>Je škůdce lesa ………..</a:t>
            </a:r>
          </a:p>
        </p:txBody>
      </p:sp>
      <p:sp>
        <p:nvSpPr>
          <p:cNvPr id="3072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pěvci</a:t>
            </a:r>
          </a:p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dravci</a:t>
            </a:r>
          </a:p>
          <a:p>
            <a:pPr eaLnBrk="1" hangingPunct="1"/>
            <a:r>
              <a:rPr lang="cs-CZ" sz="2400" b="1" smtClean="0"/>
              <a:t>hraboši</a:t>
            </a:r>
          </a:p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hmyzem</a:t>
            </a:r>
          </a:p>
          <a:p>
            <a:pPr eaLnBrk="1" hangingPunct="1"/>
            <a:r>
              <a:rPr lang="cs-CZ" sz="2400" b="1" smtClean="0"/>
              <a:t>stěhovaví</a:t>
            </a:r>
          </a:p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nestěhovaví</a:t>
            </a:r>
          </a:p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kachna domácí</a:t>
            </a:r>
          </a:p>
          <a:p>
            <a:pPr eaLnBrk="1" hangingPunct="1"/>
            <a:r>
              <a:rPr lang="cs-CZ" sz="2400" b="1" smtClean="0"/>
              <a:t>kur domácí</a:t>
            </a:r>
          </a:p>
          <a:p>
            <a:pPr eaLnBrk="1" hangingPunct="1"/>
            <a:r>
              <a:rPr lang="cs-CZ" sz="2400" b="1" smtClean="0"/>
              <a:t>havran polní</a:t>
            </a:r>
          </a:p>
          <a:p>
            <a:pPr eaLnBrk="1" hangingPunct="1"/>
            <a:r>
              <a:rPr lang="cs-CZ" sz="2400" b="1" smtClean="0">
                <a:solidFill>
                  <a:srgbClr val="008000"/>
                </a:solidFill>
              </a:rPr>
              <a:t>vrána obecná</a:t>
            </a:r>
          </a:p>
        </p:txBody>
      </p:sp>
      <p:sp>
        <p:nvSpPr>
          <p:cNvPr id="30723" name="Line 6"/>
          <p:cNvSpPr>
            <a:spLocks noChangeShapeType="1"/>
          </p:cNvSpPr>
          <p:nvPr/>
        </p:nvSpPr>
        <p:spPr bwMode="auto">
          <a:xfrm>
            <a:off x="2771775" y="1844675"/>
            <a:ext cx="20161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0724" name="Line 7"/>
          <p:cNvSpPr>
            <a:spLocks noChangeShapeType="1"/>
          </p:cNvSpPr>
          <p:nvPr/>
        </p:nvSpPr>
        <p:spPr bwMode="auto">
          <a:xfrm>
            <a:off x="2916238" y="2276475"/>
            <a:ext cx="1943100" cy="865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0725" name="Line 8"/>
          <p:cNvSpPr>
            <a:spLocks noChangeShapeType="1"/>
          </p:cNvSpPr>
          <p:nvPr/>
        </p:nvSpPr>
        <p:spPr bwMode="auto">
          <a:xfrm flipV="1">
            <a:off x="3132138" y="1844675"/>
            <a:ext cx="1655762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0726" name="Line 10"/>
          <p:cNvSpPr>
            <a:spLocks noChangeShapeType="1"/>
          </p:cNvSpPr>
          <p:nvPr/>
        </p:nvSpPr>
        <p:spPr bwMode="auto">
          <a:xfrm>
            <a:off x="2124075" y="3429000"/>
            <a:ext cx="266382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0727" name="Line 11"/>
          <p:cNvSpPr>
            <a:spLocks noChangeShapeType="1"/>
          </p:cNvSpPr>
          <p:nvPr/>
        </p:nvSpPr>
        <p:spPr bwMode="auto">
          <a:xfrm>
            <a:off x="2555875" y="4292600"/>
            <a:ext cx="2232025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30728" name="Line 12"/>
          <p:cNvSpPr>
            <a:spLocks noChangeShapeType="1"/>
          </p:cNvSpPr>
          <p:nvPr/>
        </p:nvSpPr>
        <p:spPr bwMode="auto">
          <a:xfrm>
            <a:off x="3203575" y="4724400"/>
            <a:ext cx="1584325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000" b="1" smtClean="0"/>
              <a:t>Citace a zdroje:</a:t>
            </a:r>
          </a:p>
          <a:p>
            <a:pPr eaLnBrk="1" hangingPunct="1">
              <a:buFontTx/>
              <a:buNone/>
            </a:pPr>
            <a:r>
              <a:rPr lang="cs-CZ" sz="1800" smtClean="0"/>
              <a:t>Ilustrace: www.office.microsoft.com</a:t>
            </a:r>
          </a:p>
          <a:p>
            <a:pPr eaLnBrk="1" hangingPunct="1">
              <a:buFontTx/>
              <a:buNone/>
            </a:pPr>
            <a:r>
              <a:rPr lang="cs-CZ" sz="1600" smtClean="0">
                <a:hlinkClick r:id="rId2"/>
              </a:rPr>
              <a:t>http://upload.wikimedia.org/wikipedia/commons/thumb/6/6f/Corvus_frugilegus_2.jpg/235px-Corvus_frugilegus_2.jpg</a:t>
            </a:r>
            <a:endParaRPr lang="cs-CZ" sz="1600" smtClean="0"/>
          </a:p>
          <a:p>
            <a:pPr eaLnBrk="1" hangingPunct="1">
              <a:buFontTx/>
              <a:buNone/>
            </a:pPr>
            <a:r>
              <a:rPr lang="cs-CZ" sz="1600" smtClean="0">
                <a:hlinkClick r:id="rId3"/>
              </a:rPr>
              <a:t>http://upload.wikimedia.org/wikipedia/commons/thumb/2/2c/Corvus_corone_1_%28Marek_Szczepanek%29.jpg/225px-Corvus_corone_1_%28Marek_Szczepanek%29.jpg</a:t>
            </a:r>
            <a:endParaRPr lang="cs-CZ" sz="1600" smtClean="0"/>
          </a:p>
          <a:p>
            <a:pPr eaLnBrk="1" hangingPunct="1">
              <a:buFontTx/>
              <a:buNone/>
            </a:pPr>
            <a:r>
              <a:rPr lang="cs-CZ" sz="1800" smtClean="0"/>
              <a:t>text</a:t>
            </a:r>
          </a:p>
          <a:p>
            <a:pPr eaLnBrk="1" hangingPunct="1">
              <a:buFontTx/>
              <a:buNone/>
            </a:pPr>
            <a:r>
              <a:rPr lang="cs-CZ" sz="1800" smtClean="0"/>
              <a:t> Kroulíková, Jarmila.,Kroulík, Josef, Přírodopis pro 8. ročník zvláštní školy. Praha:Septima,1995.Zoologie,s.20-28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536</Words>
  <Application>Microsoft Office PowerPoint</Application>
  <PresentationFormat>On-screen Show (4:3)</PresentationFormat>
  <Paragraphs>186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Calibri</vt:lpstr>
      <vt:lpstr>Výchozí návrh</vt:lpstr>
      <vt:lpstr>Snímek 1</vt:lpstr>
      <vt:lpstr>Anotace: Ptáci</vt:lpstr>
      <vt:lpstr>Základní znaky</vt:lpstr>
      <vt:lpstr>Rozmnožování</vt:lpstr>
      <vt:lpstr>Dravci, Sovy</vt:lpstr>
      <vt:lpstr>Šplhavci, Kukačky</vt:lpstr>
      <vt:lpstr>Dlouhokřídlí, Měkkozobí</vt:lpstr>
      <vt:lpstr>Pěvci</vt:lpstr>
      <vt:lpstr>Pěvci</vt:lpstr>
      <vt:lpstr>Největší pěvci</vt:lpstr>
      <vt:lpstr>Hrabaví</vt:lpstr>
      <vt:lpstr>Vrubozobí</vt:lpstr>
      <vt:lpstr>Doplň věty správnými slovy</vt:lpstr>
      <vt:lpstr>Snímek 14</vt:lpstr>
      <vt:lpstr>Doplň věty správnými slovy</vt:lpstr>
      <vt:lpstr>Snímek 16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COMFOR</dc:creator>
  <cp:lastModifiedBy>COMFOR</cp:lastModifiedBy>
  <cp:revision>5</cp:revision>
  <dcterms:created xsi:type="dcterms:W3CDTF">2013-04-29T16:12:40Z</dcterms:created>
  <dcterms:modified xsi:type="dcterms:W3CDTF">2013-05-23T16:35:42Z</dcterms:modified>
</cp:coreProperties>
</file>