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BCE2C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VY_32_Přírodopis_18_Hmyz, ZŠ praktická, 8.r. –</a:t>
          </a:r>
        </a:p>
        <a:p>
          <a:pPr algn="l" rtl="0"/>
          <a:r>
            <a:rPr lang="cs-CZ" sz="1600" dirty="0" smtClean="0"/>
            <a:t>TÉMA: Hmyz žijící v lese, ve vodě, v domácnosti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15.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D13395-8BE6-414D-A202-ECF49425D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F15BD5-E5A3-46DB-B272-159757DB1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22CAE-EA77-4EFB-B9BA-172B4FD72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36F578-1A82-440F-9381-6EFB501298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9534B6-866C-4E09-BC01-48D1BA1F7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81B3AB-ABB3-4441-854A-6CE7F85D80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BA99A9-30D3-4E28-B545-FC5457CA8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8AEFFE-93C5-4FDA-AF13-9FDA519CE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6FB051-98D1-458D-99EF-27F8D6815D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52E08E-76FE-48B7-AB34-B26EBF083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D6822A-C2E5-4D56-8C34-0B4791106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E5EF83-4DCC-4254-83F9-B64D01D0A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590D754B-C7AA-4080-989D-7C6C6A700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d/Mravenist%C4%9B%2C_Hlineck%C3%BD_les%2C_H%C5%99e%C5%A1ihlavsk%C3%A1.jpg/800px-Mravenist%C4%9B%2C_Hlineck%C3%BD_les%2C_H%C5%99e%C5%A1ihlavsk%C3%A1.jpg" TargetMode="External"/><Relationship Id="rId2" Type="http://schemas.openxmlformats.org/officeDocument/2006/relationships/hyperlink" Target="http://upload.wikimedia.org/wikipedia/commons/b/be/Mrowka_rudnica_formica_rufa_small.jpg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1/12/Ips.typographus.jpg" TargetMode="External"/><Relationship Id="rId2" Type="http://schemas.openxmlformats.org/officeDocument/2006/relationships/hyperlink" Target="http://upload.wikimedia.org/wikipedia/commons/thumb/3/31/Lymantria_monacha02.jpg/698px-Lymantria_monacha02.jpg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1/Cimex_lectularius.jpg/800px-Cimex_lectularius.jpg" TargetMode="External"/><Relationship Id="rId2" Type="http://schemas.openxmlformats.org/officeDocument/2006/relationships/hyperlink" Target="http://upload.wikimedia.org/wikipedia/commons/thumb/9/95/Pediculus_humanus_var_capitis_female2.jpg/408px-Pediculus_humanus_var_capitis_female2.jpg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b/b5/Tineola.bisselliella.7218.jpg/800px-Tineola.bisselliella.7218.jpg" TargetMode="External"/><Relationship Id="rId2" Type="http://schemas.openxmlformats.org/officeDocument/2006/relationships/hyperlink" Target="http://upload.wikimedia.org/wikipedia/commons/0/0a/Catflea_small.jpg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a/Catflea_small.jpg" TargetMode="External"/><Relationship Id="rId3" Type="http://schemas.openxmlformats.org/officeDocument/2006/relationships/hyperlink" Target="http://upload.wikimedia.org/wikipedia/commons/thumb/6/6d/Mravenist%C4%9B,_Hlineck%C3%BD_les,_H%C5%99e%C5%A1ihlavsk%C3%A1.jpg/800px-Mravenist%C4%9B,_Hlineck%C3%BD_les,_H%C5%99e%C5%A1ihlavsk%C3%A1.jpg" TargetMode="External"/><Relationship Id="rId7" Type="http://schemas.openxmlformats.org/officeDocument/2006/relationships/hyperlink" Target="http://upload.wikimedia.org/wikipedia/commons/thumb/b/b1/Cimex_lectularius.jpg/800px-Cimex_lectularius.jpg" TargetMode="External"/><Relationship Id="rId2" Type="http://schemas.openxmlformats.org/officeDocument/2006/relationships/hyperlink" Target="http://upload.wikimedia.org/wikipedia/commons/b/be/Mrowka_rudnica_formica_rufa_smal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9/95/Pediculus_humanus_var_capitis_female2.jpg/408px-Pediculus_humanus_var_capitis_female2.jpg" TargetMode="External"/><Relationship Id="rId5" Type="http://schemas.openxmlformats.org/officeDocument/2006/relationships/hyperlink" Target="http://upload.wikimedia.org/wikipedia/commons/1/12/Ips.ty%20ographus.jpg" TargetMode="External"/><Relationship Id="rId4" Type="http://schemas.openxmlformats.org/officeDocument/2006/relationships/hyperlink" Target="http://upload.wikimedia.org/wikipedia/commons/thumb/3/31/Lymantria_monacha02.jpg/698px-Lymantria_monacha02.jpg" TargetMode="External"/><Relationship Id="rId9" Type="http://schemas.openxmlformats.org/officeDocument/2006/relationships/hyperlink" Target="http://upload.wikimedia.org/wikipedia/commons/thumb/b/b5/Tineola.bisselliella.7218.jpg/800px-Tineola.bisselliella.72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Hmyz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nejznámější druhy  - hmyz žijící v lese, ve vodě,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v domácnosti.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úkol, kdy žáci aplikují získané vědomosti a přiřazují správná slova do vět. Úkol je vhodný k využití interaktivní tabule, kdy žáci mohou přiřazovat pomocí šipek, nebo slova dopisovat.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Úkol lze využít jak ke kontrolnímu testování tak ke skupinové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byla využita interaktivní tabule pro skupinovou práci. Zadaný úkol žáci  plnili samostatně, se zaujetím. Pilotáží bylo ověřeno, že samostatné řešení úkolů rozvíjí schopnosti zapamatování si základních informací.</a:t>
            </a:r>
          </a:p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Hmyz žijící v lese</a:t>
            </a:r>
          </a:p>
        </p:txBody>
      </p:sp>
      <p:sp>
        <p:nvSpPr>
          <p:cNvPr id="16386" name="Rectangle 6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C2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800" b="1" smtClean="0"/>
              <a:t>Mravenec lesní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mraveniště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matka - </a:t>
            </a:r>
            <a:r>
              <a:rPr lang="cs-CZ" sz="2000" b="1" smtClean="0"/>
              <a:t>klade vajíčka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dělnice - </a:t>
            </a:r>
            <a:r>
              <a:rPr lang="cs-CZ" sz="2000" b="1" smtClean="0"/>
              <a:t>starají se o potravu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- chrání mraveniště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samečci – </a:t>
            </a:r>
            <a:r>
              <a:rPr lang="cs-CZ" sz="2000" b="1" smtClean="0"/>
              <a:t>oplození matky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potrava – </a:t>
            </a:r>
            <a:r>
              <a:rPr lang="cs-CZ" sz="2400" b="1" smtClean="0"/>
              <a:t>larvy a housenky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užitečný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endParaRPr lang="cs-CZ" sz="2400" b="1" smtClean="0"/>
          </a:p>
        </p:txBody>
      </p:sp>
      <p:sp>
        <p:nvSpPr>
          <p:cNvPr id="16387" name="Rectangle 7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http://upload.wikimedia.org/wikipedia/commons/b/be/Mrowka_rudnica_formica_rufa_small.jpg</a:t>
            </a:r>
            <a:endParaRPr lang="cs-CZ" sz="18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http://upload.wikimedia.org/wikipedia/commons/thumb/6/6d/Mravenist%C4%9B%2C_Hlineck%C3%BD_les%2C_H%C5%99e%C5%A1ihlavsk%C3%A1.jpg/800px-Mravenist%C4%9B%2C_Hlineck%C3%BD_les%2C_H%C5%99e%C5%A1ihlavsk%C3%A1.jpg</a:t>
            </a:r>
            <a:endParaRPr lang="cs-CZ" sz="1400" smtClean="0"/>
          </a:p>
          <a:p>
            <a:pPr eaLnBrk="1" hangingPunct="1"/>
            <a:endParaRPr lang="cs-CZ" sz="1200" smtClean="0"/>
          </a:p>
        </p:txBody>
      </p:sp>
      <p:pic>
        <p:nvPicPr>
          <p:cNvPr id="16388" name="Picture 13" descr="MC900346891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748338" y="4516438"/>
            <a:ext cx="1836737" cy="1031875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7410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C2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Bekyně mniška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noční motýl – </a:t>
            </a:r>
            <a:r>
              <a:rPr lang="cs-CZ" sz="2400" b="1" smtClean="0"/>
              <a:t>můra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housenka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 </a:t>
            </a:r>
            <a:r>
              <a:rPr lang="cs-CZ" sz="2000" b="1" smtClean="0"/>
              <a:t>potrava</a:t>
            </a:r>
            <a:r>
              <a:rPr lang="cs-CZ" sz="2400" b="1" smtClean="0"/>
              <a:t> – jehličí stromů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škůdce lesa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Lýkožrout smrkový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brouk – </a:t>
            </a:r>
            <a:r>
              <a:rPr lang="cs-CZ" sz="2000" b="1" smtClean="0"/>
              <a:t>pod kůrou stromů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potrava – </a:t>
            </a:r>
            <a:r>
              <a:rPr lang="cs-CZ" sz="2400" b="1" smtClean="0"/>
              <a:t>lýko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škůdce jehličnatých lesů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b="1" smtClean="0"/>
          </a:p>
        </p:txBody>
      </p:sp>
      <p:sp>
        <p:nvSpPr>
          <p:cNvPr id="17411" name="Rectangle 6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http://upload.wikimedia.org/wikipedia/commons/thumb/3/31/Lymantria_monacha02.jpg/698px-Lymantria_monacha02.jpg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  <p:sp>
        <p:nvSpPr>
          <p:cNvPr id="17412" name="Rectangle 7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3"/>
              </a:rPr>
              <a:t>http://upload.wikimedia.org/wikipedia/commons/1/12/Ips.typographus.jpg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Hmyz žijící ve vodě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C2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Komár pisklavý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</a:t>
            </a:r>
            <a:r>
              <a:rPr lang="cs-CZ" sz="2000" b="1" smtClean="0"/>
              <a:t>samičky – krev člověka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(cizopasník vnější)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samečci – nektar květů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není užitečný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Ovád hovězí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krev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není užitečný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Vážka obecná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komáři, ovádi, mouchy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je užitečná</a:t>
            </a:r>
          </a:p>
        </p:txBody>
      </p:sp>
      <p:pic>
        <p:nvPicPr>
          <p:cNvPr id="18435" name="Picture 7" descr="MC900438036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573713" y="1600200"/>
            <a:ext cx="2185987" cy="2185988"/>
          </a:xfrm>
        </p:spPr>
      </p:pic>
      <p:pic>
        <p:nvPicPr>
          <p:cNvPr id="18436" name="Picture 8" descr="MP900406966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300663" y="3938588"/>
            <a:ext cx="2733675" cy="218757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Hmyz žijící v domácnosti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C2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Veš dětská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</a:t>
            </a:r>
            <a:r>
              <a:rPr lang="cs-CZ" sz="2400" b="1" smtClean="0"/>
              <a:t>lidská krev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(vnější cizopasník)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samička – lepí vajíčka na vlasy – </a:t>
            </a:r>
            <a:r>
              <a:rPr lang="cs-CZ" sz="2400" b="1" smtClean="0"/>
              <a:t>hnidy</a:t>
            </a:r>
            <a:r>
              <a:rPr lang="cs-CZ" sz="2000" b="1" smtClean="0"/>
              <a:t> – líhnou se </a:t>
            </a:r>
            <a:r>
              <a:rPr lang="cs-CZ" sz="2400" b="1" smtClean="0"/>
              <a:t>larvy</a:t>
            </a:r>
            <a:r>
              <a:rPr lang="cs-CZ" sz="2000" b="1" smtClean="0"/>
              <a:t>- živí se </a:t>
            </a:r>
            <a:r>
              <a:rPr lang="cs-CZ" sz="2400" b="1" smtClean="0"/>
              <a:t>krví</a:t>
            </a:r>
            <a:r>
              <a:rPr lang="cs-CZ" sz="2000" b="1" smtClean="0"/>
              <a:t> – </a:t>
            </a:r>
            <a:r>
              <a:rPr lang="cs-CZ" sz="2400" b="1" smtClean="0"/>
              <a:t>dospělé vši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ochrana  - hygiena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Štěnice domácí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potrava – krev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(vnější cizopasník)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ochrana – čistota domácnosti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http://upload.wikimedia.org/wikipedia/commons/thumb/9/95/Pediculus_humanus_var_capitis_female2.jpg/408px-Pediculus_humanus_var_capitis_female2.jpg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  <p:sp>
        <p:nvSpPr>
          <p:cNvPr id="19460" name="Rectangle 6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3"/>
              </a:rPr>
              <a:t>http://upload.wikimedia.org/wikipedia/commons/thumb/b/b1/Cimex_lectularius.jpg/800px-Cimex_lectularius.jpg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CE2C2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400" b="1" smtClean="0"/>
              <a:t>Moucha domácí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potraviny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ochrana – úklid</a:t>
            </a:r>
          </a:p>
          <a:p>
            <a:pPr algn="ctr" eaLnBrk="1" hangingPunct="1">
              <a:buFontTx/>
              <a:buNone/>
            </a:pPr>
            <a:r>
              <a:rPr lang="cs-CZ" sz="2400" b="1" smtClean="0"/>
              <a:t>Blecha obecná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skáče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lidská i zvířecí krev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ochrana – čistota</a:t>
            </a:r>
          </a:p>
          <a:p>
            <a:pPr algn="ctr" eaLnBrk="1" hangingPunct="1">
              <a:buFontTx/>
              <a:buNone/>
            </a:pPr>
            <a:r>
              <a:rPr lang="cs-CZ" sz="2400" b="1" smtClean="0"/>
              <a:t>Mol šatní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noční motýlek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potrava – </a:t>
            </a:r>
            <a:r>
              <a:rPr lang="cs-CZ" sz="2000" b="1" smtClean="0"/>
              <a:t>látky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ochrana – čistota, větrání</a:t>
            </a:r>
          </a:p>
        </p:txBody>
      </p:sp>
      <p:sp>
        <p:nvSpPr>
          <p:cNvPr id="20482" name="Rectangle 7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http://upload.wikimedia.org/wikipedia/commons/0/0a/Catflea_small.jpg</a:t>
            </a: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http://upload.wikimedia.org/wikipedia/commons/thumb/b/b5/Tineola.bisselliella.7218.jpg/800px-Tineola.bisselliella.7218.jpg</a:t>
            </a:r>
            <a:endParaRPr lang="cs-CZ" sz="1400" smtClean="0"/>
          </a:p>
          <a:p>
            <a:pPr eaLnBrk="1" hangingPunct="1"/>
            <a:endParaRPr lang="cs-CZ" sz="1400" smtClean="0"/>
          </a:p>
        </p:txBody>
      </p:sp>
      <p:pic>
        <p:nvPicPr>
          <p:cNvPr id="20483" name="Picture 8" descr="MC900230286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5194300" y="1600200"/>
            <a:ext cx="2944813" cy="21859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Přiřaď kde žijí a čím se živí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2000" b="1" smtClean="0"/>
              <a:t>žije</a:t>
            </a:r>
            <a:r>
              <a:rPr lang="cs-CZ" sz="2400" b="1" smtClean="0"/>
              <a:t> – les, u vody, v domácnosti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potrava</a:t>
            </a:r>
            <a:r>
              <a:rPr lang="cs-CZ" sz="2400" b="1" smtClean="0"/>
              <a:t> – larvy a housenky, krev, jehličí stromů, lýko stromů, látky, potraviny</a:t>
            </a:r>
          </a:p>
        </p:txBody>
      </p:sp>
      <p:sp>
        <p:nvSpPr>
          <p:cNvPr id="21507" name="Rectangle 4"/>
          <p:cNvSpPr>
            <a:spLocks noChangeArrowheads="1"/>
          </p:cNvSpPr>
          <p:nvPr/>
        </p:nvSpPr>
        <p:spPr bwMode="auto">
          <a:xfrm>
            <a:off x="539750" y="1628775"/>
            <a:ext cx="1223963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mravenec</a:t>
            </a:r>
          </a:p>
          <a:p>
            <a:pPr algn="ctr"/>
            <a:r>
              <a:rPr lang="cs-CZ" sz="1600"/>
              <a:t>lesní</a:t>
            </a:r>
          </a:p>
        </p:txBody>
      </p:sp>
      <p:sp>
        <p:nvSpPr>
          <p:cNvPr id="21508" name="Rectangle 5"/>
          <p:cNvSpPr>
            <a:spLocks noChangeArrowheads="1"/>
          </p:cNvSpPr>
          <p:nvPr/>
        </p:nvSpPr>
        <p:spPr bwMode="auto">
          <a:xfrm>
            <a:off x="1835150" y="1628775"/>
            <a:ext cx="1008063" cy="2427288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lýkožrout</a:t>
            </a:r>
          </a:p>
          <a:p>
            <a:pPr algn="ctr"/>
            <a:r>
              <a:rPr lang="cs-CZ" sz="1600"/>
              <a:t>smrkový </a:t>
            </a:r>
          </a:p>
        </p:txBody>
      </p:sp>
      <p:sp>
        <p:nvSpPr>
          <p:cNvPr id="21509" name="Rectangle 6"/>
          <p:cNvSpPr>
            <a:spLocks noChangeArrowheads="1"/>
          </p:cNvSpPr>
          <p:nvPr/>
        </p:nvSpPr>
        <p:spPr bwMode="auto">
          <a:xfrm>
            <a:off x="2916238" y="1628775"/>
            <a:ext cx="1008062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komár </a:t>
            </a:r>
          </a:p>
          <a:p>
            <a:pPr algn="ctr"/>
            <a:r>
              <a:rPr lang="cs-CZ" sz="1600"/>
              <a:t>pisklavý</a:t>
            </a:r>
          </a:p>
        </p:txBody>
      </p:sp>
      <p:sp>
        <p:nvSpPr>
          <p:cNvPr id="21510" name="Rectangle 7"/>
          <p:cNvSpPr>
            <a:spLocks noChangeArrowheads="1"/>
          </p:cNvSpPr>
          <p:nvPr/>
        </p:nvSpPr>
        <p:spPr bwMode="auto">
          <a:xfrm>
            <a:off x="3995738" y="1628775"/>
            <a:ext cx="1081087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veš </a:t>
            </a:r>
          </a:p>
          <a:p>
            <a:pPr algn="ctr"/>
            <a:r>
              <a:rPr lang="cs-CZ" sz="1600"/>
              <a:t>dětská</a:t>
            </a:r>
          </a:p>
        </p:txBody>
      </p:sp>
      <p:sp>
        <p:nvSpPr>
          <p:cNvPr id="21511" name="Rectangle 8"/>
          <p:cNvSpPr>
            <a:spLocks noChangeArrowheads="1"/>
          </p:cNvSpPr>
          <p:nvPr/>
        </p:nvSpPr>
        <p:spPr bwMode="auto">
          <a:xfrm>
            <a:off x="5148263" y="1628775"/>
            <a:ext cx="1079500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mol </a:t>
            </a:r>
          </a:p>
          <a:p>
            <a:pPr algn="ctr"/>
            <a:r>
              <a:rPr lang="cs-CZ" sz="1600"/>
              <a:t>šatní</a:t>
            </a:r>
          </a:p>
        </p:txBody>
      </p:sp>
      <p:sp>
        <p:nvSpPr>
          <p:cNvPr id="21512" name="Rectangle 9"/>
          <p:cNvSpPr>
            <a:spLocks noChangeArrowheads="1"/>
          </p:cNvSpPr>
          <p:nvPr/>
        </p:nvSpPr>
        <p:spPr bwMode="auto">
          <a:xfrm>
            <a:off x="6300788" y="1628775"/>
            <a:ext cx="1223962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blecha</a:t>
            </a:r>
          </a:p>
          <a:p>
            <a:pPr algn="ctr"/>
            <a:r>
              <a:rPr lang="cs-CZ" sz="1600"/>
              <a:t> obecná</a:t>
            </a:r>
          </a:p>
        </p:txBody>
      </p:sp>
      <p:sp>
        <p:nvSpPr>
          <p:cNvPr id="21513" name="Rectangle 10"/>
          <p:cNvSpPr>
            <a:spLocks noChangeArrowheads="1"/>
          </p:cNvSpPr>
          <p:nvPr/>
        </p:nvSpPr>
        <p:spPr bwMode="auto">
          <a:xfrm>
            <a:off x="7596188" y="1628775"/>
            <a:ext cx="1058862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moucha</a:t>
            </a:r>
          </a:p>
          <a:p>
            <a:pPr algn="ctr"/>
            <a:r>
              <a:rPr lang="cs-CZ" sz="1600"/>
              <a:t> domácí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CE2C2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Přiřaď kde žijí a čím se živí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2000" b="1" smtClean="0"/>
              <a:t>žije</a:t>
            </a:r>
            <a:r>
              <a:rPr lang="cs-CZ" sz="2400" b="1" smtClean="0"/>
              <a:t> – les, u vody, v domácnosti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potrava</a:t>
            </a:r>
            <a:r>
              <a:rPr lang="cs-CZ" sz="2400" b="1" smtClean="0"/>
              <a:t> – larvy a housenky, krev, jehličí stromů, lýko stromů, látky, potraviny</a:t>
            </a:r>
          </a:p>
        </p:txBody>
      </p:sp>
      <p:sp>
        <p:nvSpPr>
          <p:cNvPr id="22531" name="Rectangle 4"/>
          <p:cNvSpPr>
            <a:spLocks noChangeArrowheads="1"/>
          </p:cNvSpPr>
          <p:nvPr/>
        </p:nvSpPr>
        <p:spPr bwMode="auto">
          <a:xfrm>
            <a:off x="539750" y="1628775"/>
            <a:ext cx="1223963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 sz="1600"/>
          </a:p>
          <a:p>
            <a:pPr algn="ctr"/>
            <a:endParaRPr lang="cs-CZ" sz="1600"/>
          </a:p>
          <a:p>
            <a:pPr algn="ctr"/>
            <a:r>
              <a:rPr lang="cs-CZ" sz="1600"/>
              <a:t>mravenec</a:t>
            </a:r>
          </a:p>
          <a:p>
            <a:pPr algn="ctr"/>
            <a:r>
              <a:rPr lang="cs-CZ" sz="1600"/>
              <a:t>lesní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les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larvy a 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housenky</a:t>
            </a:r>
          </a:p>
          <a:p>
            <a:pPr algn="ctr"/>
            <a:endParaRPr lang="cs-CZ" sz="1600"/>
          </a:p>
        </p:txBody>
      </p:sp>
      <p:sp>
        <p:nvSpPr>
          <p:cNvPr id="22532" name="Rectangle 5"/>
          <p:cNvSpPr>
            <a:spLocks noChangeArrowheads="1"/>
          </p:cNvSpPr>
          <p:nvPr/>
        </p:nvSpPr>
        <p:spPr bwMode="auto">
          <a:xfrm>
            <a:off x="1835150" y="1628775"/>
            <a:ext cx="1008063" cy="2427288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lýkožrout</a:t>
            </a:r>
          </a:p>
          <a:p>
            <a:pPr algn="ctr"/>
            <a:r>
              <a:rPr lang="cs-CZ" sz="1600"/>
              <a:t>smrkový</a:t>
            </a:r>
          </a:p>
          <a:p>
            <a:pPr algn="ctr"/>
            <a:r>
              <a:rPr lang="cs-CZ" sz="1600"/>
              <a:t> </a:t>
            </a:r>
            <a:r>
              <a:rPr lang="cs-CZ" sz="2000">
                <a:solidFill>
                  <a:srgbClr val="FF0066"/>
                </a:solidFill>
              </a:rPr>
              <a:t>les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lýko 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stromů</a:t>
            </a:r>
            <a:endParaRPr lang="cs-CZ" sz="1600">
              <a:solidFill>
                <a:srgbClr val="FF0066"/>
              </a:solidFill>
            </a:endParaRPr>
          </a:p>
        </p:txBody>
      </p:sp>
      <p:sp>
        <p:nvSpPr>
          <p:cNvPr id="22533" name="Rectangle 6"/>
          <p:cNvSpPr>
            <a:spLocks noChangeArrowheads="1"/>
          </p:cNvSpPr>
          <p:nvPr/>
        </p:nvSpPr>
        <p:spPr bwMode="auto">
          <a:xfrm>
            <a:off x="2916238" y="1628775"/>
            <a:ext cx="1008062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komár </a:t>
            </a:r>
          </a:p>
          <a:p>
            <a:pPr algn="ctr"/>
            <a:r>
              <a:rPr lang="cs-CZ" sz="1600"/>
              <a:t>pisklavý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u vody</a:t>
            </a:r>
          </a:p>
          <a:p>
            <a:pPr algn="ctr"/>
            <a:r>
              <a:rPr lang="cs-CZ" sz="2000">
                <a:solidFill>
                  <a:srgbClr val="FF0066"/>
                </a:solidFill>
              </a:rPr>
              <a:t>krev</a:t>
            </a:r>
          </a:p>
        </p:txBody>
      </p:sp>
      <p:sp>
        <p:nvSpPr>
          <p:cNvPr id="22534" name="Rectangle 7"/>
          <p:cNvSpPr>
            <a:spLocks noChangeArrowheads="1"/>
          </p:cNvSpPr>
          <p:nvPr/>
        </p:nvSpPr>
        <p:spPr bwMode="auto">
          <a:xfrm>
            <a:off x="3995738" y="1628775"/>
            <a:ext cx="1081087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veš </a:t>
            </a:r>
          </a:p>
          <a:p>
            <a:pPr algn="ctr"/>
            <a:r>
              <a:rPr lang="cs-CZ" sz="1600"/>
              <a:t>dětská</a:t>
            </a:r>
          </a:p>
          <a:p>
            <a:pPr algn="ctr"/>
            <a:r>
              <a:rPr lang="cs-CZ" sz="1800">
                <a:solidFill>
                  <a:srgbClr val="FF0066"/>
                </a:solidFill>
              </a:rPr>
              <a:t>domácnost</a:t>
            </a:r>
          </a:p>
          <a:p>
            <a:pPr algn="ctr"/>
            <a:r>
              <a:rPr lang="cs-CZ" sz="1800">
                <a:solidFill>
                  <a:srgbClr val="FF0066"/>
                </a:solidFill>
              </a:rPr>
              <a:t>krev</a:t>
            </a:r>
          </a:p>
          <a:p>
            <a:pPr algn="ctr"/>
            <a:endParaRPr lang="cs-CZ" sz="1800"/>
          </a:p>
          <a:p>
            <a:pPr algn="ctr"/>
            <a:endParaRPr lang="cs-CZ" sz="1800"/>
          </a:p>
        </p:txBody>
      </p:sp>
      <p:sp>
        <p:nvSpPr>
          <p:cNvPr id="22535" name="Rectangle 8"/>
          <p:cNvSpPr>
            <a:spLocks noChangeArrowheads="1"/>
          </p:cNvSpPr>
          <p:nvPr/>
        </p:nvSpPr>
        <p:spPr bwMode="auto">
          <a:xfrm>
            <a:off x="5148263" y="1628775"/>
            <a:ext cx="1079500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mol </a:t>
            </a:r>
          </a:p>
          <a:p>
            <a:pPr algn="ctr"/>
            <a:r>
              <a:rPr lang="cs-CZ" sz="1600"/>
              <a:t>šatní</a:t>
            </a:r>
          </a:p>
          <a:p>
            <a:pPr algn="ctr"/>
            <a:r>
              <a:rPr lang="cs-CZ" sz="1800">
                <a:solidFill>
                  <a:srgbClr val="FF0066"/>
                </a:solidFill>
              </a:rPr>
              <a:t>domácnost</a:t>
            </a:r>
          </a:p>
          <a:p>
            <a:pPr algn="ctr"/>
            <a:r>
              <a:rPr lang="cs-CZ" sz="1800">
                <a:solidFill>
                  <a:srgbClr val="FF0066"/>
                </a:solidFill>
              </a:rPr>
              <a:t>látky</a:t>
            </a:r>
          </a:p>
        </p:txBody>
      </p:sp>
      <p:sp>
        <p:nvSpPr>
          <p:cNvPr id="22536" name="Rectangle 9"/>
          <p:cNvSpPr>
            <a:spLocks noChangeArrowheads="1"/>
          </p:cNvSpPr>
          <p:nvPr/>
        </p:nvSpPr>
        <p:spPr bwMode="auto">
          <a:xfrm>
            <a:off x="6300788" y="1628775"/>
            <a:ext cx="1223962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blecha</a:t>
            </a:r>
          </a:p>
          <a:p>
            <a:pPr algn="ctr"/>
            <a:r>
              <a:rPr lang="cs-CZ" sz="1600"/>
              <a:t> obecná</a:t>
            </a:r>
          </a:p>
          <a:p>
            <a:pPr algn="ctr"/>
            <a:r>
              <a:rPr lang="cs-CZ" sz="1600">
                <a:solidFill>
                  <a:srgbClr val="FF0066"/>
                </a:solidFill>
              </a:rPr>
              <a:t>domácnost</a:t>
            </a:r>
          </a:p>
          <a:p>
            <a:pPr algn="ctr"/>
            <a:r>
              <a:rPr lang="cs-CZ" sz="1600">
                <a:solidFill>
                  <a:srgbClr val="FF0066"/>
                </a:solidFill>
              </a:rPr>
              <a:t>Krev</a:t>
            </a:r>
          </a:p>
          <a:p>
            <a:pPr algn="ctr"/>
            <a:endParaRPr lang="cs-CZ" sz="1600">
              <a:solidFill>
                <a:srgbClr val="FF0066"/>
              </a:solidFill>
            </a:endParaRPr>
          </a:p>
          <a:p>
            <a:pPr algn="ctr"/>
            <a:endParaRPr lang="cs-CZ" sz="1600">
              <a:solidFill>
                <a:srgbClr val="FF0066"/>
              </a:solidFill>
            </a:endParaRPr>
          </a:p>
        </p:txBody>
      </p:sp>
      <p:sp>
        <p:nvSpPr>
          <p:cNvPr id="22537" name="Rectangle 10"/>
          <p:cNvSpPr>
            <a:spLocks noChangeArrowheads="1"/>
          </p:cNvSpPr>
          <p:nvPr/>
        </p:nvSpPr>
        <p:spPr bwMode="auto">
          <a:xfrm>
            <a:off x="7596188" y="1628775"/>
            <a:ext cx="1058862" cy="2447925"/>
          </a:xfrm>
          <a:prstGeom prst="rect">
            <a:avLst/>
          </a:prstGeom>
          <a:solidFill>
            <a:srgbClr val="BCE2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1600"/>
              <a:t>moucha</a:t>
            </a:r>
          </a:p>
          <a:p>
            <a:pPr algn="ctr"/>
            <a:r>
              <a:rPr lang="cs-CZ" sz="1600"/>
              <a:t> domácí</a:t>
            </a:r>
          </a:p>
          <a:p>
            <a:pPr algn="ctr"/>
            <a:r>
              <a:rPr lang="cs-CZ" sz="1600">
                <a:solidFill>
                  <a:srgbClr val="FF0066"/>
                </a:solidFill>
              </a:rPr>
              <a:t>domácnost</a:t>
            </a:r>
          </a:p>
          <a:p>
            <a:pPr algn="ctr"/>
            <a:r>
              <a:rPr lang="cs-CZ" sz="1600">
                <a:solidFill>
                  <a:srgbClr val="FF0066"/>
                </a:solidFill>
              </a:rPr>
              <a:t>potraviny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200" smtClean="0">
                <a:hlinkClick r:id="rId2"/>
              </a:rPr>
              <a:t>http://upload.wikimedia.org/wikipedia/commons/b/be/Mrowka_rudnica_formica_rufa_small.jpg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3"/>
              </a:rPr>
              <a:t>http://upload.wikimedia.org/wikipedia/commons/thumb/6/6d/Mravenist%C4%9B%2C_Hlineck%C3%BD_les%2C_H%C5%99e%C5%A1ihlavsk%C3%A1.jpg/800px-Mravenist%C4%9B%2C_Hlineck%C3%BD_les%2C_H%C5%99e%C5%A1ihlavsk%C3%A1.jpg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4"/>
              </a:rPr>
              <a:t>http://upload.wikimedia.org/wikipedia/commons/thumb/3/31/Lymantria_monacha02.jpg/698px-Lymantria_monacha02.jpg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5"/>
              </a:rPr>
              <a:t>http://upload.wikimedia.org/wikipedia/commons/1/12/Ips.ty ographus.jpg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6"/>
              </a:rPr>
              <a:t>http://upload.wikimedia.org/wikipedia/commons/thumb/9/95/Pediculus_humanus_var_capitis_female2.jpg/408px-Pediculus_humanus_var_capitis_female2.jpg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7"/>
              </a:rPr>
              <a:t>http://upload.wikimedia.org/wikipedia/commons/thumb/b/b1/Cimex_lectularius.jpg/800px-Cimex_lectularius.jpg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8"/>
              </a:rPr>
              <a:t>http://upload.wikimedia.org/wikipedia/commons/0/0a/Catflea_small.jpg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>
                <a:hlinkClick r:id="rId9"/>
              </a:rPr>
              <a:t>http://upload.wikimedia.org/wikipedia/commons/thumb/b/b5/Tineola.bisselliella.7218.jpg/800px-Tineola.bisselliella.7218.jpg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Sirotková, Eva.,Žižková, Libuše. Přírodopis pro 7.ročník zvláštní školy. </a:t>
            </a:r>
          </a:p>
          <a:p>
            <a:pPr eaLnBrk="1" hangingPunct="1">
              <a:buFontTx/>
              <a:buNone/>
            </a:pPr>
            <a:r>
              <a:rPr lang="cs-CZ" sz="1800" smtClean="0"/>
              <a:t>Ostrava-Hrabůvka:Moravapress s.r.o.,1995. Úvod do zoologie,s.42-48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endParaRPr lang="cs-CZ" sz="12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2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380</Words>
  <Application>Microsoft Office PowerPoint</Application>
  <PresentationFormat>On-screen Show (4:3)</PresentationFormat>
  <Paragraphs>145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Hmyz</vt:lpstr>
      <vt:lpstr>Hmyz žijící v lese</vt:lpstr>
      <vt:lpstr> </vt:lpstr>
      <vt:lpstr>Hmyz žijící ve vodě</vt:lpstr>
      <vt:lpstr>Hmyz žijící v domácnosti</vt:lpstr>
      <vt:lpstr>Snímek 7</vt:lpstr>
      <vt:lpstr>Přiřaď kde žijí a čím se živí</vt:lpstr>
      <vt:lpstr>Přiřaď kde žijí a čím se živí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4</cp:revision>
  <dcterms:created xsi:type="dcterms:W3CDTF">2013-05-02T16:37:12Z</dcterms:created>
  <dcterms:modified xsi:type="dcterms:W3CDTF">2013-05-23T16:39:38Z</dcterms:modified>
</cp:coreProperties>
</file>