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75" r:id="rId4"/>
    <p:sldId id="279" r:id="rId5"/>
    <p:sldId id="268" r:id="rId6"/>
    <p:sldId id="261" r:id="rId7"/>
    <p:sldId id="269" r:id="rId8"/>
    <p:sldId id="280" r:id="rId9"/>
    <p:sldId id="270" r:id="rId10"/>
    <p:sldId id="278" r:id="rId11"/>
    <p:sldId id="273" r:id="rId12"/>
    <p:sldId id="282" r:id="rId13"/>
    <p:sldId id="277" r:id="rId14"/>
    <p:sldId id="276" r:id="rId15"/>
    <p:sldId id="265" r:id="rId16"/>
    <p:sldId id="271" r:id="rId17"/>
    <p:sldId id="272" r:id="rId18"/>
    <p:sldId id="26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0" d="100"/>
          <a:sy n="50" d="100"/>
        </p:scale>
        <p:origin x="-1272" y="-90"/>
      </p:cViewPr>
      <p:guideLst>
        <p:guide orient="horz" pos="2160"/>
        <p:guide pos="292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219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1334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429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560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44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316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624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858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7855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395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150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182F3-1E6B-44E3-A14F-5C0450A9FA54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20782-6682-458F-BC55-E230459EC78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917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slide" Target="sl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.5.2013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VY_32_INOVACE_1C_AJ8_13_Too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2x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jinak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Adjectives and adverbs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too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59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05930"/>
            <a:ext cx="7561212" cy="272690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 významu také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Too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-  ve významu příliš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Věty na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procvičení</a:t>
            </a: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Překlad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8983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331" y="3608075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Čárka </a:t>
            </a:r>
            <a:r>
              <a:rPr lang="cs-CZ" sz="2400" dirty="0"/>
              <a:t>před TOO se však psát </a:t>
            </a:r>
            <a:r>
              <a:rPr lang="cs-CZ" sz="2400" b="1" dirty="0"/>
              <a:t>nemusí</a:t>
            </a:r>
            <a:r>
              <a:rPr lang="cs-CZ" sz="2400" dirty="0"/>
              <a:t>, je ale </a:t>
            </a:r>
            <a:r>
              <a:rPr lang="cs-CZ" sz="2400" b="1" dirty="0"/>
              <a:t>vhodná</a:t>
            </a:r>
            <a:r>
              <a:rPr lang="cs-CZ" sz="2400" dirty="0"/>
              <a:t>, pokud se jedná o složitější </a:t>
            </a:r>
            <a:r>
              <a:rPr lang="cs-CZ" sz="2400" dirty="0" smtClean="0"/>
              <a:t>větu.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9878" y="5661248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Ve </a:t>
            </a:r>
            <a:r>
              <a:rPr lang="cs-CZ" dirty="0">
                <a:solidFill>
                  <a:prstClr val="black"/>
                </a:solidFill>
              </a:rPr>
              <a:t>formálním/literárním stylu je možné použít TOO přímo za podmětem, potom ale toto slovo je čárkou oddělené po </a:t>
            </a:r>
            <a:r>
              <a:rPr lang="cs-CZ" b="1" dirty="0">
                <a:solidFill>
                  <a:prstClr val="black"/>
                </a:solidFill>
              </a:rPr>
              <a:t>obou stranách</a:t>
            </a:r>
            <a:r>
              <a:rPr lang="cs-CZ" dirty="0">
                <a:solidFill>
                  <a:prstClr val="black"/>
                </a:solidFill>
              </a:rPr>
              <a:t>: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I</a:t>
            </a:r>
            <a:r>
              <a:rPr lang="cs-CZ" b="1" dirty="0">
                <a:solidFill>
                  <a:prstClr val="black"/>
                </a:solidFill>
              </a:rPr>
              <a:t>,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too</a:t>
            </a:r>
            <a:r>
              <a:rPr lang="cs-CZ" b="1" dirty="0">
                <a:solidFill>
                  <a:prstClr val="black"/>
                </a:solidFill>
              </a:rPr>
              <a:t>,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enjoy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taking</a:t>
            </a:r>
            <a:r>
              <a:rPr lang="cs-CZ" dirty="0">
                <a:solidFill>
                  <a:prstClr val="black"/>
                </a:solidFill>
              </a:rPr>
              <a:t> long </a:t>
            </a:r>
            <a:r>
              <a:rPr lang="cs-CZ" dirty="0">
                <a:solidFill>
                  <a:prstClr val="black"/>
                </a:solidFill>
              </a:rPr>
              <a:t>walks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744" y="-2"/>
            <a:ext cx="291608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TOO</a:t>
            </a:r>
            <a:r>
              <a:rPr lang="cs-CZ" sz="2800" b="1" dirty="0"/>
              <a:t> </a:t>
            </a:r>
            <a:r>
              <a:rPr lang="cs-CZ" sz="2800" b="1" dirty="0" smtClean="0"/>
              <a:t>  -  2x </a:t>
            </a:r>
            <a:r>
              <a:rPr lang="cs-CZ" sz="2800" b="1" dirty="0"/>
              <a:t>jinak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7331" y="756933"/>
            <a:ext cx="730062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Too</a:t>
            </a:r>
            <a:r>
              <a:rPr lang="cs-CZ" sz="2000" dirty="0" smtClean="0"/>
              <a:t> </a:t>
            </a:r>
            <a:r>
              <a:rPr lang="cs-CZ" sz="2000" dirty="0" smtClean="0"/>
              <a:t> ve významu </a:t>
            </a:r>
            <a:r>
              <a:rPr lang="cs-CZ" sz="2400" b="1" dirty="0" smtClean="0"/>
              <a:t>také</a:t>
            </a:r>
            <a:endParaRPr lang="cs-CZ" sz="2400" dirty="0"/>
          </a:p>
          <a:p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572000" y="1069930"/>
            <a:ext cx="55969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292080" y="400107"/>
            <a:ext cx="38519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I </a:t>
            </a:r>
            <a:r>
              <a:rPr lang="cs-CZ" sz="2400" dirty="0">
                <a:solidFill>
                  <a:prstClr val="black"/>
                </a:solidFill>
              </a:rPr>
              <a:t>love </a:t>
            </a:r>
            <a:r>
              <a:rPr lang="cs-CZ" sz="2400" dirty="0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too</a:t>
            </a:r>
            <a:r>
              <a:rPr lang="cs-CZ" sz="2400" b="1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I live in Prague</a:t>
            </a:r>
            <a:r>
              <a:rPr lang="cs-CZ" sz="2400" b="1" dirty="0">
                <a:solidFill>
                  <a:srgbClr val="FF0000"/>
                </a:solidFill>
              </a:rPr>
              <a:t>,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too</a:t>
            </a:r>
            <a:r>
              <a:rPr lang="cs-CZ" sz="2400" i="1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She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likes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strong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coffee</a:t>
            </a:r>
            <a:r>
              <a:rPr lang="cs-CZ" sz="2400" b="1" dirty="0">
                <a:solidFill>
                  <a:srgbClr val="FF0000"/>
                </a:solidFill>
              </a:rPr>
              <a:t>,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too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6732" y="2915577"/>
            <a:ext cx="3800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Často se odděluje </a:t>
            </a:r>
            <a:r>
              <a:rPr lang="cs-CZ" sz="2400" dirty="0" smtClean="0">
                <a:solidFill>
                  <a:prstClr val="black"/>
                </a:solidFill>
              </a:rPr>
              <a:t>čárkou.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2258288"/>
            <a:ext cx="36724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Píše se na konec věty. </a:t>
            </a:r>
          </a:p>
          <a:p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3131840" y="1628800"/>
            <a:ext cx="5544616" cy="6294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5872867" y="1147574"/>
            <a:ext cx="1313892" cy="177680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974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F3D1F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F3D1F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allAtOnce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/>
              <a:t>to většinou 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4581128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příliš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8640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Slovíčko </a:t>
            </a:r>
            <a:r>
              <a:rPr lang="cs-CZ" sz="3200" b="1" dirty="0">
                <a:solidFill>
                  <a:prstClr val="black"/>
                </a:solidFill>
              </a:rPr>
              <a:t>TOO</a:t>
            </a:r>
            <a:r>
              <a:rPr lang="cs-CZ" sz="2800" dirty="0">
                <a:solidFill>
                  <a:prstClr val="black"/>
                </a:solidFill>
              </a:rPr>
              <a:t> se však může objevit i jinde ve větě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429000"/>
            <a:ext cx="36004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Pak ale  </a:t>
            </a:r>
            <a:r>
              <a:rPr lang="cs-CZ" sz="2800" dirty="0" smtClean="0">
                <a:solidFill>
                  <a:prstClr val="black"/>
                </a:solidFill>
              </a:rPr>
              <a:t>znamená</a:t>
            </a:r>
            <a:endParaRPr lang="cs-CZ" sz="28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1988840"/>
            <a:ext cx="691276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před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přídavným jménem </a:t>
            </a:r>
            <a:r>
              <a:rPr lang="cs-CZ" sz="2800" dirty="0">
                <a:solidFill>
                  <a:prstClr val="black"/>
                </a:solidFill>
              </a:rPr>
              <a:t>nebo </a:t>
            </a:r>
            <a:r>
              <a:rPr lang="cs-CZ" sz="2800" b="1" dirty="0" smtClean="0">
                <a:solidFill>
                  <a:prstClr val="black"/>
                </a:solidFill>
              </a:rPr>
              <a:t>příslovcem.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endParaRPr lang="cs-CZ" sz="28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08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F3D1F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F3D1F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74390" y="1215428"/>
            <a:ext cx="3419326" cy="5698087"/>
            <a:chOff x="5148065" y="95087"/>
            <a:chExt cx="3825432" cy="6799752"/>
          </a:xfrm>
        </p:grpSpPr>
        <p:pic>
          <p:nvPicPr>
            <p:cNvPr id="2054" name="Picture 6" descr="C:\Users\Uživatel\AppData\Local\Microsoft\Windows\Temporary Internet Files\Content.IE5\GLEM2DUA\MC900440528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5" y="774148"/>
              <a:ext cx="3825432" cy="6120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Users\Uživatel\AppData\Local\Microsoft\Windows\Temporary Internet Files\Content.IE5\GLEM2DUA\MC90037877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224844">
              <a:off x="6369723" y="95087"/>
              <a:ext cx="2103688" cy="14976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5566369" y="1477108"/>
            <a:ext cx="3456384" cy="5400961"/>
            <a:chOff x="539552" y="719134"/>
            <a:chExt cx="3733750" cy="6187908"/>
          </a:xfrm>
        </p:grpSpPr>
        <p:pic>
          <p:nvPicPr>
            <p:cNvPr id="2055" name="Picture 7" descr="C:\Users\Uživatel\AppData\Local\Microsoft\Windows\Temporary Internet Files\Content.IE5\GLEM2DUA\MC900440528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843920"/>
              <a:ext cx="3733750" cy="60631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Users\Uživatel\AppData\Local\Microsoft\Windows\Temporary Internet Files\Content.IE5\GLEM2DUA\MC90037877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224844">
              <a:off x="2146611" y="719134"/>
              <a:ext cx="835920" cy="5951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197892" y="570190"/>
            <a:ext cx="3942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 hat is</a:t>
            </a:r>
            <a:r>
              <a:rPr lang="cs-CZ" sz="2400" b="1" dirty="0" smtClean="0"/>
              <a:t> too big</a:t>
            </a:r>
            <a:r>
              <a:rPr lang="cs-CZ" sz="2400" dirty="0" smtClean="0"/>
              <a:t> for him.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77542" y="0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too</a:t>
            </a:r>
            <a:r>
              <a:rPr lang="cs-CZ" sz="2400" b="1" dirty="0" smtClean="0"/>
              <a:t>  </a:t>
            </a:r>
            <a:r>
              <a:rPr lang="cs-CZ" sz="2400" dirty="0" smtClean="0"/>
              <a:t>+  </a:t>
            </a:r>
            <a:r>
              <a:rPr lang="cs-CZ" sz="2400" b="1" dirty="0" smtClean="0">
                <a:solidFill>
                  <a:srgbClr val="FF0000"/>
                </a:solidFill>
              </a:rPr>
              <a:t>adjective</a:t>
            </a:r>
            <a:r>
              <a:rPr lang="cs-CZ" sz="2400" dirty="0" smtClean="0"/>
              <a:t> /  </a:t>
            </a:r>
            <a:r>
              <a:rPr lang="cs-CZ" sz="2400" b="1" dirty="0" smtClean="0">
                <a:solidFill>
                  <a:srgbClr val="FF0000"/>
                </a:solidFill>
              </a:rPr>
              <a:t>adverb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570190"/>
            <a:ext cx="4283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 hat is </a:t>
            </a:r>
            <a:r>
              <a:rPr lang="cs-CZ" sz="2400" b="1" dirty="0" smtClean="0"/>
              <a:t>too small </a:t>
            </a:r>
            <a:r>
              <a:rPr lang="cs-CZ" sz="2400" dirty="0" smtClean="0"/>
              <a:t>for him.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21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AppData\Local\Microsoft\Windows\Temporary Internet Files\Content.IE5\925CB6XO\MC900433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027" y="3403848"/>
            <a:ext cx="2420906" cy="2420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PH3E4SHF\MP90044858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" t="525" r="375" b="7863"/>
          <a:stretch/>
        </p:blipFill>
        <p:spPr bwMode="auto">
          <a:xfrm>
            <a:off x="240409" y="2023973"/>
            <a:ext cx="3395859" cy="468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60648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Remember?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61370" y="873586"/>
            <a:ext cx="5508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The kennel isn’t big </a:t>
            </a:r>
            <a:r>
              <a:rPr lang="cs-CZ" sz="2800" b="1" dirty="0" smtClean="0">
                <a:solidFill>
                  <a:srgbClr val="FF0000"/>
                </a:solidFill>
              </a:rPr>
              <a:t>enough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17008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The kennel is </a:t>
            </a:r>
            <a:r>
              <a:rPr lang="cs-CZ" sz="3200" b="1" dirty="0" smtClean="0"/>
              <a:t>too</a:t>
            </a:r>
            <a:r>
              <a:rPr lang="cs-CZ" sz="3200" dirty="0" smtClean="0"/>
              <a:t> small.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6779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74390" y="1215428"/>
            <a:ext cx="3419326" cy="5698087"/>
            <a:chOff x="5148065" y="95087"/>
            <a:chExt cx="3825432" cy="6799752"/>
          </a:xfrm>
        </p:grpSpPr>
        <p:pic>
          <p:nvPicPr>
            <p:cNvPr id="2054" name="Picture 6" descr="C:\Users\Uživatel\AppData\Local\Microsoft\Windows\Temporary Internet Files\Content.IE5\GLEM2DUA\MC900440528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5" y="774148"/>
              <a:ext cx="3825432" cy="6120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Users\Uživatel\AppData\Local\Microsoft\Windows\Temporary Internet Files\Content.IE5\GLEM2DUA\MC90037877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224844">
              <a:off x="6369723" y="95087"/>
              <a:ext cx="2103688" cy="14976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5566369" y="1477108"/>
            <a:ext cx="3456384" cy="5400961"/>
            <a:chOff x="539552" y="719134"/>
            <a:chExt cx="3733750" cy="6187908"/>
          </a:xfrm>
        </p:grpSpPr>
        <p:pic>
          <p:nvPicPr>
            <p:cNvPr id="2055" name="Picture 7" descr="C:\Users\Uživatel\AppData\Local\Microsoft\Windows\Temporary Internet Files\Content.IE5\GLEM2DUA\MC900440528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843920"/>
              <a:ext cx="3733750" cy="60631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Users\Uživatel\AppData\Local\Microsoft\Windows\Temporary Internet Files\Content.IE5\GLEM2DUA\MC90037877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224844">
              <a:off x="2146611" y="719134"/>
              <a:ext cx="835920" cy="5951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197892" y="570190"/>
            <a:ext cx="3942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 hat is</a:t>
            </a:r>
            <a:r>
              <a:rPr lang="cs-CZ" sz="2400" b="1" dirty="0" smtClean="0"/>
              <a:t> too big</a:t>
            </a:r>
            <a:r>
              <a:rPr lang="cs-CZ" sz="2400" dirty="0" smtClean="0"/>
              <a:t> for him.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77542" y="0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Compare</a:t>
            </a:r>
            <a:r>
              <a:rPr lang="cs-CZ" sz="2400" b="1" dirty="0" smtClean="0"/>
              <a:t> too </a:t>
            </a:r>
            <a:r>
              <a:rPr lang="cs-CZ" sz="2400" dirty="0" smtClean="0"/>
              <a:t>and </a:t>
            </a:r>
            <a:r>
              <a:rPr lang="cs-CZ" sz="2400" b="1" dirty="0" smtClean="0"/>
              <a:t>not enough 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570190"/>
            <a:ext cx="4283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 hat </a:t>
            </a:r>
            <a:r>
              <a:rPr lang="cs-CZ" sz="2400" b="1" dirty="0" smtClean="0"/>
              <a:t>isn’t big enough </a:t>
            </a:r>
            <a:r>
              <a:rPr lang="cs-CZ" sz="2400" dirty="0" smtClean="0"/>
              <a:t>for</a:t>
            </a:r>
            <a:r>
              <a:rPr lang="cs-CZ" sz="2400" dirty="0"/>
              <a:t> </a:t>
            </a:r>
            <a:r>
              <a:rPr lang="cs-CZ" sz="2400" dirty="0" smtClean="0"/>
              <a:t>him.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( = it’s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too small </a:t>
            </a:r>
            <a:r>
              <a:rPr lang="cs-CZ" sz="2400" dirty="0" smtClean="0"/>
              <a:t>)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199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Compare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4320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The house is </a:t>
            </a:r>
            <a:r>
              <a:rPr lang="en-US" sz="3200" b="1" dirty="0"/>
              <a:t>too</a:t>
            </a:r>
            <a:r>
              <a:rPr lang="en-US" sz="3200" dirty="0"/>
              <a:t> </a:t>
            </a:r>
            <a:r>
              <a:rPr lang="en-US" sz="3200" b="1" dirty="0"/>
              <a:t>big</a:t>
            </a:r>
            <a:r>
              <a:rPr lang="en-US" sz="3200" dirty="0"/>
              <a:t>. </a:t>
            </a:r>
            <a:br>
              <a:rPr lang="en-US" sz="3200" dirty="0"/>
            </a:br>
            <a:endParaRPr lang="cs-CZ" sz="3200" dirty="0" smtClean="0"/>
          </a:p>
          <a:p>
            <a:r>
              <a:rPr lang="en-US" sz="3200" dirty="0" smtClean="0"/>
              <a:t>The </a:t>
            </a:r>
            <a:r>
              <a:rPr lang="en-US" sz="3200" dirty="0"/>
              <a:t>house is </a:t>
            </a:r>
            <a:r>
              <a:rPr lang="en-US" sz="3200" b="1" dirty="0" smtClean="0"/>
              <a:t>big</a:t>
            </a:r>
            <a:r>
              <a:rPr lang="cs-CZ" sz="3200" b="1" dirty="0" smtClean="0"/>
              <a:t>,</a:t>
            </a:r>
            <a:r>
              <a:rPr lang="en-US" sz="3200" dirty="0" smtClean="0"/>
              <a:t> </a:t>
            </a:r>
            <a:r>
              <a:rPr lang="en-US" sz="3200" b="1" dirty="0"/>
              <a:t>too</a:t>
            </a:r>
            <a:r>
              <a:rPr lang="en-US" sz="3200" dirty="0"/>
              <a:t>. </a:t>
            </a:r>
            <a:endParaRPr lang="cs-CZ" sz="3200" dirty="0"/>
          </a:p>
          <a:p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203848" y="927884"/>
            <a:ext cx="1332148" cy="9169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220072" y="66627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příliš</a:t>
            </a:r>
            <a:r>
              <a:rPr lang="cs-CZ" sz="2800" dirty="0" smtClean="0"/>
              <a:t> velký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429309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také </a:t>
            </a:r>
            <a:r>
              <a:rPr lang="cs-CZ" sz="2800" dirty="0" smtClean="0"/>
              <a:t>velký</a:t>
            </a:r>
            <a:endParaRPr lang="cs-CZ" sz="28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067944" y="3429000"/>
            <a:ext cx="1152128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557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88640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too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much</a:t>
            </a:r>
            <a:r>
              <a:rPr lang="cs-CZ" sz="3200" dirty="0" smtClean="0"/>
              <a:t>  /  </a:t>
            </a:r>
            <a:r>
              <a:rPr lang="cs-CZ" sz="3200" b="1" dirty="0" smtClean="0">
                <a:solidFill>
                  <a:srgbClr val="FF0000"/>
                </a:solidFill>
              </a:rPr>
              <a:t>many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728" y="1220446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There’s  </a:t>
            </a:r>
            <a:r>
              <a:rPr lang="cs-CZ" sz="2800" b="1" dirty="0" smtClean="0"/>
              <a:t>too much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furniture</a:t>
            </a:r>
            <a:r>
              <a:rPr lang="cs-CZ" sz="2800" dirty="0" smtClean="0"/>
              <a:t> in this room. There’s not enough space.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4966" y="321297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There were </a:t>
            </a:r>
            <a:r>
              <a:rPr lang="cs-CZ" sz="2800" b="1" dirty="0" smtClean="0"/>
              <a:t>too many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people</a:t>
            </a:r>
            <a:r>
              <a:rPr lang="cs-CZ" sz="2800" b="1" dirty="0" smtClean="0"/>
              <a:t> </a:t>
            </a:r>
            <a:r>
              <a:rPr lang="cs-CZ" sz="2800" dirty="0" smtClean="0"/>
              <a:t>and not </a:t>
            </a:r>
            <a:r>
              <a:rPr lang="cs-CZ" sz="2800" b="1" dirty="0" smtClean="0"/>
              <a:t>enough chairs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199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Put in  </a:t>
            </a:r>
            <a:r>
              <a:rPr lang="cs-CZ" sz="2000" b="1" dirty="0" smtClean="0"/>
              <a:t>too</a:t>
            </a:r>
            <a:r>
              <a:rPr lang="cs-CZ" sz="2000" dirty="0" smtClean="0"/>
              <a:t> / </a:t>
            </a:r>
            <a:r>
              <a:rPr lang="cs-CZ" sz="2000" b="1" dirty="0" smtClean="0"/>
              <a:t>too</a:t>
            </a:r>
            <a:r>
              <a:rPr lang="cs-CZ" sz="2000" dirty="0" smtClean="0"/>
              <a:t> </a:t>
            </a:r>
            <a:r>
              <a:rPr lang="cs-CZ" sz="2000" b="1" dirty="0" smtClean="0"/>
              <a:t>much</a:t>
            </a:r>
            <a:r>
              <a:rPr lang="cs-CZ" sz="2000" dirty="0" smtClean="0"/>
              <a:t> / </a:t>
            </a:r>
            <a:r>
              <a:rPr lang="cs-CZ" sz="2000" b="1" dirty="0" smtClean="0"/>
              <a:t>too</a:t>
            </a:r>
            <a:r>
              <a:rPr lang="cs-CZ" sz="2000" dirty="0" smtClean="0"/>
              <a:t> </a:t>
            </a:r>
            <a:r>
              <a:rPr lang="cs-CZ" sz="2000" b="1" dirty="0" smtClean="0"/>
              <a:t>many</a:t>
            </a:r>
            <a:r>
              <a:rPr lang="cs-CZ" sz="2000" dirty="0" smtClean="0"/>
              <a:t> / </a:t>
            </a:r>
            <a:r>
              <a:rPr lang="cs-CZ" sz="2000" b="1" dirty="0" smtClean="0"/>
              <a:t>enough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764704"/>
            <a:ext cx="8712968" cy="6355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>
                <a:solidFill>
                  <a:prstClr val="black"/>
                </a:solidFill>
              </a:rPr>
              <a:t>This shirt is </a:t>
            </a:r>
            <a:r>
              <a:rPr lang="cs-CZ" sz="2000" dirty="0" smtClean="0">
                <a:solidFill>
                  <a:prstClr val="black"/>
                </a:solidFill>
              </a:rPr>
              <a:t>_____  </a:t>
            </a:r>
            <a:r>
              <a:rPr lang="cs-CZ" sz="2000" dirty="0">
                <a:solidFill>
                  <a:prstClr val="black"/>
                </a:solidFill>
              </a:rPr>
              <a:t>big for me. I need a smaller size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You’re always at home. You don’t go out __________ 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I don’t like the weather here. There’s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__________  rain.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I can’t wait for them. I haven’t </a:t>
            </a:r>
            <a:r>
              <a:rPr lang="cs-CZ" sz="2000" dirty="0" smtClean="0">
                <a:solidFill>
                  <a:prstClr val="black"/>
                </a:solidFill>
              </a:rPr>
              <a:t>got</a:t>
            </a:r>
            <a:r>
              <a:rPr lang="cs-CZ" sz="2000" dirty="0" smtClean="0">
                <a:solidFill>
                  <a:prstClr val="black"/>
                </a:solidFill>
              </a:rPr>
              <a:t> ________ </a:t>
            </a:r>
            <a:r>
              <a:rPr lang="cs-CZ" sz="2000" dirty="0" smtClean="0">
                <a:solidFill>
                  <a:prstClr val="black"/>
                </a:solidFill>
              </a:rPr>
              <a:t>time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There was nowhere to sit on the beach.There were  _________ people.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You’re always tired. I think you work ______ hard.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You drink _________  coffee. It’s not good for you.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You don’t eat  _______  vegetables. You should eat more.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I don’t like the weather here. It’s  ____  </a:t>
            </a:r>
            <a:r>
              <a:rPr lang="cs-CZ" sz="2000" dirty="0" smtClean="0">
                <a:solidFill>
                  <a:prstClr val="black"/>
                </a:solidFill>
              </a:rPr>
              <a:t>cold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Would you like some milk in your tea? Yes, but not __________.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Our team didn’t play well. We made ________   mistakes.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/>
              <a:t>I don't want to go there. It's </a:t>
            </a:r>
            <a:r>
              <a:rPr lang="cs-CZ" sz="2000" dirty="0" smtClean="0"/>
              <a:t>______far</a:t>
            </a:r>
            <a:r>
              <a:rPr lang="cs-CZ" sz="2000" dirty="0"/>
              <a:t>. </a:t>
            </a:r>
            <a:r>
              <a:rPr lang="cs-CZ" sz="2000" i="1" dirty="0"/>
              <a:t/>
            </a:r>
            <a:br>
              <a:rPr lang="cs-CZ" sz="2000" i="1" dirty="0"/>
            </a:b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83671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126876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enough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177281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too much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2204864"/>
            <a:ext cx="10441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enough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263691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too many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313167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35696" y="360495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too much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407707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enough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63611" y="4509120"/>
            <a:ext cx="5964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494116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t</a:t>
            </a:r>
            <a:r>
              <a:rPr lang="cs-CZ" sz="2000" dirty="0" smtClean="0"/>
              <a:t>oo much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5435932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oo many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587727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096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6" grpId="0"/>
      <p:bldP spid="18" grpId="0"/>
      <p:bldP spid="3" grpId="0"/>
      <p:bldP spid="13" grpId="0"/>
      <p:bldP spid="14" grpId="0"/>
      <p:bldP spid="15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9894" y="964000"/>
            <a:ext cx="494419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too</a:t>
            </a:r>
            <a:r>
              <a:rPr lang="cs-CZ" sz="3200" dirty="0">
                <a:solidFill>
                  <a:prstClr val="black"/>
                </a:solidFill>
              </a:rPr>
              <a:t> ……….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b="1" dirty="0">
                <a:solidFill>
                  <a:srgbClr val="FF0000"/>
                </a:solidFill>
              </a:rPr>
              <a:t>for</a:t>
            </a:r>
            <a:r>
              <a:rPr lang="cs-CZ" sz="3200" dirty="0">
                <a:solidFill>
                  <a:srgbClr val="FF0000"/>
                </a:solidFill>
              </a:rPr>
              <a:t>  </a:t>
            </a:r>
            <a:r>
              <a:rPr lang="cs-CZ" sz="3200" dirty="0">
                <a:solidFill>
                  <a:prstClr val="black"/>
                </a:solidFill>
              </a:rPr>
              <a:t>( sb / sth )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8832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We</a:t>
            </a:r>
            <a:r>
              <a:rPr lang="cs-CZ" sz="2800" b="1" dirty="0"/>
              <a:t> </a:t>
            </a:r>
            <a:r>
              <a:rPr lang="cs-CZ" sz="2800" b="1" dirty="0" smtClean="0"/>
              <a:t>say :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1862" y="2567226"/>
            <a:ext cx="42484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too</a:t>
            </a:r>
            <a:r>
              <a:rPr lang="cs-CZ" sz="3200" dirty="0">
                <a:solidFill>
                  <a:prstClr val="black"/>
                </a:solidFill>
              </a:rPr>
              <a:t> …..</a:t>
            </a:r>
            <a:r>
              <a:rPr lang="cs-CZ" sz="3200" b="1" dirty="0">
                <a:solidFill>
                  <a:srgbClr val="1F497D">
                    <a:lumMod val="75000"/>
                  </a:srgbClr>
                </a:solidFill>
              </a:rPr>
              <a:t> </a:t>
            </a:r>
            <a:r>
              <a:rPr lang="cs-CZ" sz="3200" b="1" dirty="0">
                <a:solidFill>
                  <a:srgbClr val="FF0000"/>
                </a:solidFill>
              </a:rPr>
              <a:t>to</a:t>
            </a:r>
            <a:r>
              <a:rPr lang="cs-CZ" sz="3200" b="1" dirty="0">
                <a:solidFill>
                  <a:srgbClr val="1F497D">
                    <a:lumMod val="75000"/>
                  </a:srgbClr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(</a:t>
            </a:r>
            <a:r>
              <a:rPr lang="cs-CZ" sz="3200" b="1" dirty="0">
                <a:solidFill>
                  <a:prstClr val="black"/>
                </a:solidFill>
              </a:rPr>
              <a:t>do</a:t>
            </a:r>
            <a:r>
              <a:rPr lang="cs-CZ" sz="3200" dirty="0">
                <a:solidFill>
                  <a:prstClr val="black"/>
                </a:solidFill>
              </a:rPr>
              <a:t> sth)</a:t>
            </a:r>
          </a:p>
          <a:p>
            <a:endParaRPr lang="cs-CZ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5652120" y="764704"/>
            <a:ext cx="1728192" cy="1138773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The example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prava 7">
            <a:hlinkClick r:id="rId3" action="ppaction://hlinksldjump"/>
          </p:cNvPr>
          <p:cNvSpPr/>
          <p:nvPr/>
        </p:nvSpPr>
        <p:spPr>
          <a:xfrm>
            <a:off x="6012160" y="2290227"/>
            <a:ext cx="1728192" cy="1138773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The example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Šipka doprava 8">
            <a:hlinkClick r:id="rId4" action="ppaction://hlinksldjump"/>
          </p:cNvPr>
          <p:cNvSpPr/>
          <p:nvPr/>
        </p:nvSpPr>
        <p:spPr>
          <a:xfrm>
            <a:off x="6551612" y="4090427"/>
            <a:ext cx="1728192" cy="1138773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The example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367426"/>
            <a:ext cx="56886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too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….</a:t>
            </a:r>
            <a:r>
              <a:rPr lang="cs-CZ" sz="3200" b="1" dirty="0" smtClean="0">
                <a:solidFill>
                  <a:srgbClr val="FF0000"/>
                </a:solidFill>
              </a:rPr>
              <a:t> for </a:t>
            </a:r>
            <a:r>
              <a:rPr lang="cs-CZ" sz="3200" dirty="0" smtClean="0">
                <a:solidFill>
                  <a:prstClr val="black"/>
                </a:solidFill>
              </a:rPr>
              <a:t>( sb / sth )</a:t>
            </a:r>
            <a:r>
              <a:rPr lang="cs-CZ" sz="3200" b="1" dirty="0" smtClean="0">
                <a:solidFill>
                  <a:srgbClr val="1F497D">
                    <a:lumMod val="75000"/>
                  </a:srgbClr>
                </a:solidFill>
              </a:rPr>
              <a:t> </a:t>
            </a:r>
            <a:r>
              <a:rPr lang="cs-CZ" sz="3200" b="1" dirty="0">
                <a:solidFill>
                  <a:srgbClr val="FF0000"/>
                </a:solidFill>
              </a:rPr>
              <a:t>to</a:t>
            </a:r>
            <a:r>
              <a:rPr lang="cs-CZ" sz="3200" b="1" dirty="0">
                <a:solidFill>
                  <a:srgbClr val="1F497D">
                    <a:lumMod val="75000"/>
                  </a:srgbClr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(</a:t>
            </a:r>
            <a:r>
              <a:rPr lang="cs-CZ" sz="3200" b="1" dirty="0">
                <a:solidFill>
                  <a:prstClr val="black"/>
                </a:solidFill>
              </a:rPr>
              <a:t>do</a:t>
            </a:r>
            <a:r>
              <a:rPr lang="cs-CZ" sz="3200" dirty="0">
                <a:solidFill>
                  <a:prstClr val="black"/>
                </a:solidFill>
              </a:rPr>
              <a:t> sth)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508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 animBg="1"/>
      <p:bldP spid="8" grpId="0" animBg="1"/>
      <p:bldP spid="9" grpId="0" animBg="1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45365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I’m</a:t>
            </a:r>
            <a:r>
              <a:rPr lang="cs-CZ" sz="2000" dirty="0" smtClean="0"/>
              <a:t> not </a:t>
            </a:r>
            <a:r>
              <a:rPr lang="cs-CZ" sz="2000" dirty="0" smtClean="0"/>
              <a:t>going</a:t>
            </a:r>
            <a:r>
              <a:rPr lang="cs-CZ" sz="2000" dirty="0" smtClean="0"/>
              <a:t> </a:t>
            </a:r>
            <a:r>
              <a:rPr lang="cs-CZ" sz="2000" dirty="0" smtClean="0"/>
              <a:t>out</a:t>
            </a:r>
            <a:r>
              <a:rPr lang="cs-CZ" sz="2000" dirty="0" smtClean="0"/>
              <a:t>  /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could</a:t>
            </a:r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I’m</a:t>
            </a:r>
            <a:r>
              <a:rPr lang="cs-CZ" sz="2000" dirty="0" smtClean="0"/>
              <a:t> not </a:t>
            </a:r>
            <a:r>
              <a:rPr lang="cs-CZ" sz="2000" dirty="0" smtClean="0"/>
              <a:t>going</a:t>
            </a:r>
            <a:r>
              <a:rPr lang="cs-CZ" sz="2000" dirty="0" smtClean="0"/>
              <a:t>  to </a:t>
            </a:r>
            <a:r>
              <a:rPr lang="cs-CZ" sz="2000" dirty="0" smtClean="0"/>
              <a:t>bed</a:t>
            </a:r>
            <a:r>
              <a:rPr lang="cs-CZ" sz="2000" dirty="0" smtClean="0"/>
              <a:t> /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early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/>
              <a:t>t</a:t>
            </a:r>
            <a:r>
              <a:rPr lang="cs-CZ" sz="2000" dirty="0" smtClean="0"/>
              <a:t>hey’re</a:t>
            </a:r>
            <a:r>
              <a:rPr lang="cs-CZ" sz="2000" dirty="0" smtClean="0"/>
              <a:t> not </a:t>
            </a:r>
            <a:r>
              <a:rPr lang="cs-CZ" sz="2000" dirty="0" smtClean="0"/>
              <a:t>getting</a:t>
            </a:r>
            <a:r>
              <a:rPr lang="cs-CZ" sz="2000" dirty="0" smtClean="0"/>
              <a:t> </a:t>
            </a:r>
            <a:r>
              <a:rPr lang="cs-CZ" sz="2000" dirty="0" smtClean="0"/>
              <a:t>married</a:t>
            </a:r>
            <a:r>
              <a:rPr lang="cs-CZ" sz="2000" dirty="0" smtClean="0"/>
              <a:t> /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young</a:t>
            </a:r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nobody</a:t>
            </a:r>
            <a:r>
              <a:rPr lang="cs-CZ" sz="2000" dirty="0" smtClean="0"/>
              <a:t> </a:t>
            </a:r>
            <a:r>
              <a:rPr lang="cs-CZ" sz="2000" dirty="0" smtClean="0"/>
              <a:t>goes</a:t>
            </a:r>
            <a:r>
              <a:rPr lang="cs-CZ" sz="2000" dirty="0" smtClean="0"/>
              <a:t> </a:t>
            </a:r>
            <a:r>
              <a:rPr lang="cs-CZ" sz="2000" dirty="0" smtClean="0"/>
              <a:t>out</a:t>
            </a:r>
            <a:r>
              <a:rPr lang="cs-CZ" sz="2000" dirty="0" smtClean="0"/>
              <a:t> </a:t>
            </a:r>
            <a:r>
              <a:rPr lang="cs-CZ" sz="2000" dirty="0" smtClean="0"/>
              <a:t>at</a:t>
            </a:r>
            <a:r>
              <a:rPr lang="cs-CZ" sz="2000" dirty="0" smtClean="0"/>
              <a:t> night /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dangerous</a:t>
            </a:r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don’t</a:t>
            </a:r>
            <a:r>
              <a:rPr lang="cs-CZ" sz="2000" dirty="0" smtClean="0"/>
              <a:t> </a:t>
            </a:r>
            <a:r>
              <a:rPr lang="cs-CZ" sz="2000" dirty="0" smtClean="0"/>
              <a:t>phone</a:t>
            </a:r>
            <a:r>
              <a:rPr lang="cs-CZ" sz="2000" dirty="0" smtClean="0"/>
              <a:t> Ann </a:t>
            </a:r>
            <a:r>
              <a:rPr lang="cs-CZ" sz="2000" dirty="0" smtClean="0"/>
              <a:t>now</a:t>
            </a:r>
            <a:r>
              <a:rPr lang="cs-CZ" sz="2000" dirty="0" smtClean="0"/>
              <a:t> /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late</a:t>
            </a:r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smtClean="0"/>
              <a:t>didn’t</a:t>
            </a:r>
            <a:r>
              <a:rPr lang="cs-CZ" sz="2000" dirty="0" smtClean="0"/>
              <a:t> </a:t>
            </a:r>
            <a:r>
              <a:rPr lang="cs-CZ" sz="2000" dirty="0" smtClean="0"/>
              <a:t>say</a:t>
            </a:r>
            <a:r>
              <a:rPr lang="cs-CZ" sz="2000" dirty="0" smtClean="0"/>
              <a:t> </a:t>
            </a:r>
            <a:r>
              <a:rPr lang="cs-CZ" sz="2000" dirty="0" smtClean="0"/>
              <a:t>anything</a:t>
            </a:r>
            <a:r>
              <a:rPr lang="cs-CZ" sz="2000" dirty="0" smtClean="0"/>
              <a:t> /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surprised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836712"/>
            <a:ext cx="352839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It’s</a:t>
            </a:r>
            <a:r>
              <a:rPr lang="cs-CZ" sz="2000" dirty="0" smtClean="0"/>
              <a:t> </a:t>
            </a:r>
            <a:r>
              <a:rPr lang="cs-CZ" sz="2000" b="1" dirty="0" smtClean="0"/>
              <a:t>too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cold</a:t>
            </a:r>
            <a:r>
              <a:rPr lang="cs-CZ" sz="2000" dirty="0" smtClean="0"/>
              <a:t> </a:t>
            </a:r>
            <a:r>
              <a:rPr lang="cs-CZ" sz="2000" b="1" dirty="0" smtClean="0"/>
              <a:t>to</a:t>
            </a:r>
            <a:r>
              <a:rPr lang="cs-CZ" sz="2000" dirty="0" smtClean="0"/>
              <a:t> go </a:t>
            </a:r>
            <a:r>
              <a:rPr lang="cs-CZ" sz="2000" dirty="0" smtClean="0"/>
              <a:t>out</a:t>
            </a:r>
            <a:r>
              <a:rPr lang="cs-CZ" sz="2000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It’s</a:t>
            </a:r>
            <a:r>
              <a:rPr lang="cs-CZ" sz="2000" dirty="0" smtClean="0"/>
              <a:t>____________________ 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They’re</a:t>
            </a:r>
            <a:r>
              <a:rPr lang="cs-CZ" sz="2000" dirty="0" smtClean="0"/>
              <a:t> ________________.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It’s</a:t>
            </a:r>
            <a:r>
              <a:rPr lang="cs-CZ" sz="2000" dirty="0" smtClean="0"/>
              <a:t> ____________________.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It’s</a:t>
            </a:r>
            <a:r>
              <a:rPr lang="cs-CZ" sz="2000" dirty="0" smtClean="0"/>
              <a:t> ____________________.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smtClean="0"/>
              <a:t>was</a:t>
            </a:r>
            <a:r>
              <a:rPr lang="cs-CZ" sz="2000" dirty="0" smtClean="0"/>
              <a:t> __________________.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581128"/>
            <a:ext cx="59046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It’s</a:t>
            </a:r>
            <a:r>
              <a:rPr lang="cs-CZ" sz="2000" dirty="0" smtClean="0"/>
              <a:t> </a:t>
            </a:r>
            <a:r>
              <a:rPr lang="cs-CZ" sz="2000" dirty="0" smtClean="0"/>
              <a:t>too</a:t>
            </a:r>
            <a:r>
              <a:rPr lang="cs-CZ" sz="2000" dirty="0" smtClean="0"/>
              <a:t> early to go to </a:t>
            </a:r>
            <a:r>
              <a:rPr lang="cs-CZ" sz="2000" dirty="0" smtClean="0"/>
              <a:t>bed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They’re</a:t>
            </a:r>
            <a:r>
              <a:rPr lang="cs-CZ" sz="2000" dirty="0" smtClean="0"/>
              <a:t> </a:t>
            </a:r>
            <a:r>
              <a:rPr lang="cs-CZ" sz="2000" dirty="0" smtClean="0"/>
              <a:t>too</a:t>
            </a:r>
            <a:r>
              <a:rPr lang="cs-CZ" sz="2000" dirty="0" smtClean="0"/>
              <a:t> </a:t>
            </a:r>
            <a:r>
              <a:rPr lang="cs-CZ" sz="2000" dirty="0" smtClean="0"/>
              <a:t>young</a:t>
            </a:r>
            <a:r>
              <a:rPr lang="cs-CZ" sz="2000" dirty="0" smtClean="0"/>
              <a:t> to </a:t>
            </a:r>
            <a:r>
              <a:rPr lang="cs-CZ" sz="2000" dirty="0" smtClean="0"/>
              <a:t>married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It’s</a:t>
            </a:r>
            <a:r>
              <a:rPr lang="cs-CZ" sz="2000" dirty="0" smtClean="0"/>
              <a:t> </a:t>
            </a:r>
            <a:r>
              <a:rPr lang="cs-CZ" sz="2000" dirty="0" smtClean="0"/>
              <a:t>too</a:t>
            </a:r>
            <a:r>
              <a:rPr lang="cs-CZ" sz="2000" dirty="0" smtClean="0"/>
              <a:t> </a:t>
            </a:r>
            <a:r>
              <a:rPr lang="cs-CZ" sz="2000" dirty="0" smtClean="0"/>
              <a:t>dangerous</a:t>
            </a:r>
            <a:r>
              <a:rPr lang="cs-CZ" sz="2000" dirty="0" smtClean="0"/>
              <a:t> to go </a:t>
            </a:r>
            <a:r>
              <a:rPr lang="cs-CZ" sz="2000" dirty="0" smtClean="0"/>
              <a:t>out</a:t>
            </a:r>
            <a:r>
              <a:rPr lang="cs-CZ" sz="2000" dirty="0" smtClean="0"/>
              <a:t> </a:t>
            </a:r>
            <a:r>
              <a:rPr lang="cs-CZ" sz="2000" dirty="0" smtClean="0"/>
              <a:t>at</a:t>
            </a:r>
            <a:r>
              <a:rPr lang="cs-CZ" sz="2000" dirty="0" smtClean="0"/>
              <a:t> night.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It’s</a:t>
            </a:r>
            <a:r>
              <a:rPr lang="cs-CZ" sz="2000" dirty="0" smtClean="0"/>
              <a:t> </a:t>
            </a:r>
            <a:r>
              <a:rPr lang="cs-CZ" sz="2000" dirty="0" smtClean="0"/>
              <a:t>too</a:t>
            </a:r>
            <a:r>
              <a:rPr lang="cs-CZ" sz="2000" dirty="0" smtClean="0"/>
              <a:t> </a:t>
            </a:r>
            <a:r>
              <a:rPr lang="cs-CZ" sz="2000" dirty="0" smtClean="0"/>
              <a:t>late</a:t>
            </a:r>
            <a:r>
              <a:rPr lang="cs-CZ" sz="2000" dirty="0" smtClean="0"/>
              <a:t> to </a:t>
            </a:r>
            <a:r>
              <a:rPr lang="cs-CZ" sz="2000" dirty="0" smtClean="0"/>
              <a:t>phone</a:t>
            </a:r>
            <a:r>
              <a:rPr lang="cs-CZ" sz="2000" dirty="0" smtClean="0"/>
              <a:t> Ann ( </a:t>
            </a:r>
            <a:r>
              <a:rPr lang="cs-CZ" sz="2000" dirty="0" smtClean="0"/>
              <a:t>now</a:t>
            </a:r>
            <a:r>
              <a:rPr lang="cs-CZ" sz="2000" dirty="0" smtClean="0"/>
              <a:t> ).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smtClean="0"/>
              <a:t>was</a:t>
            </a:r>
            <a:r>
              <a:rPr lang="cs-CZ" sz="2000" dirty="0" smtClean="0"/>
              <a:t> </a:t>
            </a:r>
            <a:r>
              <a:rPr lang="cs-CZ" sz="2000" dirty="0" smtClean="0"/>
              <a:t>too</a:t>
            </a:r>
            <a:r>
              <a:rPr lang="cs-CZ" sz="2000" dirty="0" smtClean="0"/>
              <a:t> </a:t>
            </a:r>
            <a:r>
              <a:rPr lang="cs-CZ" sz="2000" dirty="0" smtClean="0"/>
              <a:t>surprised</a:t>
            </a:r>
            <a:r>
              <a:rPr lang="cs-CZ" sz="2000" dirty="0" smtClean="0"/>
              <a:t> to </a:t>
            </a:r>
            <a:r>
              <a:rPr lang="cs-CZ" sz="2000" dirty="0" smtClean="0"/>
              <a:t>say</a:t>
            </a:r>
            <a:r>
              <a:rPr lang="cs-CZ" sz="2000" dirty="0" smtClean="0"/>
              <a:t> </a:t>
            </a:r>
            <a:r>
              <a:rPr lang="cs-CZ" sz="2000" dirty="0" smtClean="0"/>
              <a:t>anything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Complete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sentences</a:t>
            </a:r>
            <a:r>
              <a:rPr lang="cs-CZ" sz="2400" dirty="0" smtClean="0"/>
              <a:t> . Use  </a:t>
            </a:r>
            <a:r>
              <a:rPr lang="cs-CZ" sz="2400" b="1" dirty="0" smtClean="0"/>
              <a:t>too</a:t>
            </a:r>
            <a:r>
              <a:rPr lang="cs-CZ" sz="2400" dirty="0" smtClean="0"/>
              <a:t>  (+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adjective</a:t>
            </a:r>
            <a:r>
              <a:rPr lang="cs-CZ" sz="2400" dirty="0" smtClean="0"/>
              <a:t>)  + </a:t>
            </a:r>
            <a:r>
              <a:rPr lang="cs-CZ" sz="2400" b="1" dirty="0" smtClean="0"/>
              <a:t> to  </a:t>
            </a:r>
            <a:r>
              <a:rPr lang="cs-CZ" sz="2400" dirty="0" smtClean="0"/>
              <a:t>( do </a:t>
            </a:r>
            <a:r>
              <a:rPr lang="cs-CZ" sz="2400" dirty="0" smtClean="0"/>
              <a:t>something</a:t>
            </a:r>
            <a:r>
              <a:rPr lang="cs-CZ" sz="2400" dirty="0" smtClean="0"/>
              <a:t> 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7890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65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2002" y="792138"/>
            <a:ext cx="770485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.I </a:t>
            </a:r>
            <a:r>
              <a:rPr lang="cs-CZ" sz="2400" dirty="0"/>
              <a:t>think the car is </a:t>
            </a:r>
            <a:r>
              <a:rPr lang="cs-CZ" sz="2400" b="1" dirty="0"/>
              <a:t>too</a:t>
            </a:r>
            <a:r>
              <a:rPr lang="cs-CZ" sz="2400" dirty="0"/>
              <a:t> slow. </a:t>
            </a:r>
            <a:br>
              <a:rPr lang="cs-CZ" sz="2400" dirty="0"/>
            </a:br>
            <a:r>
              <a:rPr lang="cs-CZ" sz="2400" dirty="0" smtClean="0"/>
              <a:t>2.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jacket is </a:t>
            </a:r>
            <a:r>
              <a:rPr lang="cs-CZ" sz="2400" b="1" dirty="0"/>
              <a:t>too</a:t>
            </a:r>
            <a:r>
              <a:rPr lang="cs-CZ" sz="2400" dirty="0"/>
              <a:t> big. Don't buy it.</a:t>
            </a:r>
            <a:br>
              <a:rPr lang="cs-CZ" sz="2400" dirty="0"/>
            </a:br>
            <a:r>
              <a:rPr lang="cs-CZ" sz="2400" dirty="0" smtClean="0"/>
              <a:t>3. I </a:t>
            </a:r>
            <a:r>
              <a:rPr lang="cs-CZ" sz="2400" dirty="0"/>
              <a:t>don't want to go there. It's </a:t>
            </a:r>
            <a:r>
              <a:rPr lang="cs-CZ" sz="2400" b="1" dirty="0"/>
              <a:t>too</a:t>
            </a:r>
            <a:r>
              <a:rPr lang="cs-CZ" sz="2400" dirty="0"/>
              <a:t> far. </a:t>
            </a:r>
            <a:br>
              <a:rPr lang="cs-CZ" sz="2400" dirty="0"/>
            </a:br>
            <a:r>
              <a:rPr lang="cs-CZ" sz="2400" dirty="0" smtClean="0"/>
              <a:t>4.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test was </a:t>
            </a:r>
            <a:r>
              <a:rPr lang="cs-CZ" sz="2400" b="1" dirty="0"/>
              <a:t>too</a:t>
            </a:r>
            <a:r>
              <a:rPr lang="cs-CZ" sz="2400" dirty="0"/>
              <a:t> difficult. I got an F. </a:t>
            </a:r>
            <a:br>
              <a:rPr lang="cs-CZ" sz="2400" dirty="0"/>
            </a:br>
            <a:r>
              <a:rPr lang="cs-CZ" sz="2400" dirty="0" smtClean="0"/>
              <a:t>5. </a:t>
            </a:r>
            <a:r>
              <a:rPr lang="cs-CZ" sz="2400" dirty="0" smtClean="0"/>
              <a:t>Slow</a:t>
            </a:r>
            <a:r>
              <a:rPr lang="cs-CZ" sz="2400" dirty="0" smtClean="0"/>
              <a:t> </a:t>
            </a:r>
            <a:r>
              <a:rPr lang="cs-CZ" sz="2400" dirty="0"/>
              <a:t>down! You're driving </a:t>
            </a:r>
            <a:r>
              <a:rPr lang="cs-CZ" sz="2400" b="1" dirty="0"/>
              <a:t>too</a:t>
            </a:r>
            <a:r>
              <a:rPr lang="cs-CZ" sz="2400" dirty="0"/>
              <a:t> fast.</a:t>
            </a:r>
            <a:br>
              <a:rPr lang="cs-CZ" sz="2400" dirty="0"/>
            </a:br>
            <a:r>
              <a:rPr lang="cs-CZ" sz="2400" dirty="0" smtClean="0"/>
              <a:t>6. </a:t>
            </a:r>
            <a:r>
              <a:rPr lang="cs-CZ" sz="2400" dirty="0" smtClean="0"/>
              <a:t>There</a:t>
            </a:r>
            <a:r>
              <a:rPr lang="cs-CZ" sz="2400" dirty="0" smtClean="0"/>
              <a:t> </a:t>
            </a:r>
            <a:r>
              <a:rPr lang="cs-CZ" sz="2400" dirty="0"/>
              <a:t>are </a:t>
            </a:r>
            <a:r>
              <a:rPr lang="cs-CZ" sz="2400" b="1" dirty="0"/>
              <a:t>too</a:t>
            </a:r>
            <a:r>
              <a:rPr lang="cs-CZ" sz="2400" dirty="0"/>
              <a:t> </a:t>
            </a:r>
            <a:r>
              <a:rPr lang="cs-CZ" sz="2400" b="1" dirty="0"/>
              <a:t>many</a:t>
            </a:r>
            <a:r>
              <a:rPr lang="cs-CZ" sz="2400" dirty="0"/>
              <a:t> people in the shop.</a:t>
            </a:r>
            <a:br>
              <a:rPr lang="cs-CZ" sz="2400" dirty="0"/>
            </a:br>
            <a:r>
              <a:rPr lang="cs-CZ" sz="2400" dirty="0" smtClean="0"/>
              <a:t>7. </a:t>
            </a:r>
            <a:r>
              <a:rPr lang="cs-CZ" sz="2400" dirty="0" smtClean="0"/>
              <a:t>You've</a:t>
            </a:r>
            <a:r>
              <a:rPr lang="cs-CZ" sz="2400" dirty="0" smtClean="0"/>
              <a:t> </a:t>
            </a:r>
            <a:r>
              <a:rPr lang="cs-CZ" sz="2400" dirty="0"/>
              <a:t>put </a:t>
            </a:r>
            <a:r>
              <a:rPr lang="cs-CZ" sz="2400" b="1" dirty="0"/>
              <a:t>too</a:t>
            </a:r>
            <a:r>
              <a:rPr lang="cs-CZ" sz="2400" dirty="0"/>
              <a:t> </a:t>
            </a:r>
            <a:r>
              <a:rPr lang="cs-CZ" sz="2400" b="1" dirty="0"/>
              <a:t>much</a:t>
            </a:r>
            <a:r>
              <a:rPr lang="cs-CZ" sz="2400" dirty="0"/>
              <a:t> salt in the </a:t>
            </a:r>
            <a:r>
              <a:rPr lang="cs-CZ" sz="2400" dirty="0"/>
              <a:t>soup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8. </a:t>
            </a:r>
            <a:r>
              <a:rPr lang="en-US" sz="2400" dirty="0" smtClean="0"/>
              <a:t>He's </a:t>
            </a:r>
            <a:r>
              <a:rPr lang="en-US" sz="2400" b="1" dirty="0"/>
              <a:t>too</a:t>
            </a:r>
            <a:r>
              <a:rPr lang="en-US" sz="2400" dirty="0"/>
              <a:t> lazy </a:t>
            </a:r>
            <a:r>
              <a:rPr lang="en-US" sz="2400" b="1" dirty="0"/>
              <a:t>to </a:t>
            </a:r>
            <a:r>
              <a:rPr lang="en-US" sz="2400" dirty="0"/>
              <a:t>help me.</a:t>
            </a:r>
            <a:br>
              <a:rPr lang="en-US" sz="2400" dirty="0"/>
            </a:br>
            <a:r>
              <a:rPr lang="cs-CZ" sz="2400" dirty="0" smtClean="0"/>
              <a:t>9. </a:t>
            </a:r>
            <a:r>
              <a:rPr lang="en-US" sz="2400" dirty="0" smtClean="0"/>
              <a:t>She's </a:t>
            </a:r>
            <a:r>
              <a:rPr lang="en-US" sz="2400" b="1" dirty="0"/>
              <a:t>too </a:t>
            </a:r>
            <a:r>
              <a:rPr lang="en-US" sz="2400" dirty="0"/>
              <a:t>pretty</a:t>
            </a:r>
            <a:r>
              <a:rPr lang="en-US" sz="2400" b="1" dirty="0"/>
              <a:t> to </a:t>
            </a:r>
            <a:r>
              <a:rPr lang="en-US" sz="2400" dirty="0"/>
              <a:t>go out with a guy like me.</a:t>
            </a:r>
            <a:br>
              <a:rPr lang="en-US" sz="2400" dirty="0"/>
            </a:br>
            <a:r>
              <a:rPr lang="cs-CZ" sz="2400" dirty="0" smtClean="0"/>
              <a:t>10.</a:t>
            </a:r>
            <a:r>
              <a:rPr lang="en-US" sz="2400" dirty="0" smtClean="0"/>
              <a:t>You're </a:t>
            </a:r>
            <a:r>
              <a:rPr lang="en-US" sz="2400" b="1" dirty="0"/>
              <a:t>too </a:t>
            </a:r>
            <a:r>
              <a:rPr lang="en-US" sz="2400" dirty="0"/>
              <a:t>short</a:t>
            </a:r>
            <a:r>
              <a:rPr lang="en-US" sz="2400" b="1" dirty="0"/>
              <a:t> to </a:t>
            </a:r>
            <a:r>
              <a:rPr lang="en-US" sz="2400" dirty="0"/>
              <a:t>play basketball.</a:t>
            </a:r>
            <a:br>
              <a:rPr lang="en-US" sz="2400" dirty="0"/>
            </a:br>
            <a:r>
              <a:rPr lang="cs-CZ" sz="2400" dirty="0" smtClean="0"/>
              <a:t>11.</a:t>
            </a:r>
            <a:r>
              <a:rPr lang="en-US" sz="2400" dirty="0" smtClean="0"/>
              <a:t>It's </a:t>
            </a:r>
            <a:r>
              <a:rPr lang="en-US" sz="2400" b="1" dirty="0"/>
              <a:t>too </a:t>
            </a:r>
            <a:r>
              <a:rPr lang="en-US" sz="2400" dirty="0"/>
              <a:t>late</a:t>
            </a:r>
            <a:r>
              <a:rPr lang="en-US" sz="2400" b="1" dirty="0"/>
              <a:t> to </a:t>
            </a:r>
            <a:r>
              <a:rPr lang="en-US" sz="2400" dirty="0"/>
              <a:t>apologize.</a:t>
            </a:r>
            <a:br>
              <a:rPr lang="en-US" sz="2400" dirty="0"/>
            </a:br>
            <a:r>
              <a:rPr lang="cs-CZ" sz="2400" dirty="0" smtClean="0"/>
              <a:t>12.</a:t>
            </a:r>
            <a:r>
              <a:rPr lang="en-US" sz="2400" dirty="0" smtClean="0"/>
              <a:t>He's </a:t>
            </a:r>
            <a:r>
              <a:rPr lang="en-US" sz="2400" b="1" dirty="0"/>
              <a:t>too </a:t>
            </a:r>
            <a:r>
              <a:rPr lang="en-US" sz="2400" dirty="0"/>
              <a:t>proud</a:t>
            </a:r>
            <a:r>
              <a:rPr lang="en-US" sz="2400" b="1" dirty="0"/>
              <a:t> to </a:t>
            </a:r>
            <a:r>
              <a:rPr lang="en-US" sz="2400" dirty="0"/>
              <a:t>admit he made a </a:t>
            </a:r>
            <a:r>
              <a:rPr lang="en-US" sz="2400" dirty="0" smtClean="0"/>
              <a:t>mistake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13.She</a:t>
            </a:r>
            <a:r>
              <a:rPr lang="cs-CZ" sz="2400" dirty="0" smtClean="0"/>
              <a:t> </a:t>
            </a:r>
            <a:r>
              <a:rPr lang="cs-CZ" sz="2400" dirty="0" smtClean="0"/>
              <a:t>speaks</a:t>
            </a:r>
            <a:r>
              <a:rPr lang="cs-CZ" sz="2400" dirty="0" smtClean="0"/>
              <a:t> </a:t>
            </a:r>
            <a:r>
              <a:rPr lang="cs-CZ" sz="2400" b="1" dirty="0" smtClean="0"/>
              <a:t>too</a:t>
            </a:r>
            <a:r>
              <a:rPr lang="cs-CZ" sz="2400" dirty="0" smtClean="0"/>
              <a:t> fast </a:t>
            </a:r>
            <a:r>
              <a:rPr lang="cs-CZ" sz="2400" b="1" dirty="0" smtClean="0"/>
              <a:t>for</a:t>
            </a:r>
            <a:r>
              <a:rPr lang="cs-CZ" sz="2400" dirty="0" smtClean="0"/>
              <a:t> </a:t>
            </a:r>
            <a:r>
              <a:rPr lang="cs-CZ" sz="2400" dirty="0" smtClean="0"/>
              <a:t>me</a:t>
            </a:r>
            <a:r>
              <a:rPr lang="cs-CZ" sz="2400" dirty="0" smtClean="0"/>
              <a:t> </a:t>
            </a:r>
            <a:r>
              <a:rPr lang="cs-CZ" sz="2400" b="1" dirty="0" smtClean="0"/>
              <a:t>to</a:t>
            </a:r>
            <a:r>
              <a:rPr lang="cs-CZ" sz="2400" dirty="0" smtClean="0"/>
              <a:t> </a:t>
            </a:r>
            <a:r>
              <a:rPr lang="cs-CZ" sz="2400" dirty="0" smtClean="0"/>
              <a:t>understand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14.These</a:t>
            </a:r>
            <a:r>
              <a:rPr lang="cs-CZ" sz="2400" dirty="0" smtClean="0"/>
              <a:t> </a:t>
            </a:r>
            <a:r>
              <a:rPr lang="cs-CZ" sz="2400" dirty="0" smtClean="0"/>
              <a:t>trousers</a:t>
            </a:r>
            <a:r>
              <a:rPr lang="cs-CZ" sz="2400" dirty="0" smtClean="0"/>
              <a:t> are </a:t>
            </a:r>
            <a:r>
              <a:rPr lang="cs-CZ" sz="2400" b="1" dirty="0" smtClean="0"/>
              <a:t>too</a:t>
            </a:r>
            <a:r>
              <a:rPr lang="cs-CZ" sz="2400" dirty="0" smtClean="0"/>
              <a:t> </a:t>
            </a:r>
            <a:r>
              <a:rPr lang="cs-CZ" sz="2400" dirty="0" smtClean="0"/>
              <a:t>small</a:t>
            </a:r>
            <a:r>
              <a:rPr lang="cs-CZ" sz="2400" dirty="0" smtClean="0"/>
              <a:t> </a:t>
            </a:r>
            <a:r>
              <a:rPr lang="cs-CZ" sz="2400" b="1" dirty="0" smtClean="0"/>
              <a:t>for</a:t>
            </a:r>
            <a:r>
              <a:rPr lang="cs-CZ" sz="2400" dirty="0" smtClean="0"/>
              <a:t> </a:t>
            </a:r>
            <a:r>
              <a:rPr lang="cs-CZ" sz="2400" dirty="0" smtClean="0"/>
              <a:t>me</a:t>
            </a:r>
            <a:r>
              <a:rPr lang="cs-CZ" sz="2400" dirty="0" smtClean="0"/>
              <a:t>.</a:t>
            </a:r>
            <a:endParaRPr lang="cs-CZ" sz="2400" dirty="0"/>
          </a:p>
          <a:p>
            <a:r>
              <a:rPr lang="cs-CZ" sz="2400" dirty="0" smtClean="0"/>
              <a:t>15.This</a:t>
            </a:r>
            <a:r>
              <a:rPr lang="cs-CZ" sz="2400" dirty="0" smtClean="0"/>
              <a:t> </a:t>
            </a:r>
            <a:r>
              <a:rPr lang="cs-CZ" sz="2400" dirty="0" smtClean="0"/>
              <a:t>tea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smtClean="0"/>
              <a:t>too</a:t>
            </a:r>
            <a:r>
              <a:rPr lang="cs-CZ" sz="2400" b="1" dirty="0" smtClean="0"/>
              <a:t> </a:t>
            </a:r>
            <a:r>
              <a:rPr lang="cs-CZ" sz="2400" dirty="0" smtClean="0"/>
              <a:t>hot </a:t>
            </a:r>
            <a:r>
              <a:rPr lang="cs-CZ" sz="2400" b="1" dirty="0" smtClean="0"/>
              <a:t>to</a:t>
            </a:r>
            <a:r>
              <a:rPr lang="cs-CZ" sz="2400" dirty="0" smtClean="0"/>
              <a:t> drink.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27397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Translate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30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611560" y="4365104"/>
            <a:ext cx="7344816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558826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TOO </a:t>
            </a:r>
            <a:r>
              <a:rPr lang="cs-CZ" sz="2400" dirty="0" smtClean="0"/>
              <a:t> </a:t>
            </a:r>
            <a:r>
              <a:rPr lang="cs-CZ" sz="2400" b="1" dirty="0"/>
              <a:t>nelze použít v záporných větách</a:t>
            </a:r>
            <a:r>
              <a:rPr lang="cs-CZ" sz="2400" dirty="0"/>
              <a:t>! V těch používáme slovo </a:t>
            </a:r>
            <a:r>
              <a:rPr lang="cs-CZ" sz="2400" dirty="0" smtClean="0"/>
              <a:t>				</a:t>
            </a:r>
            <a:r>
              <a:rPr lang="cs-CZ" sz="2400" b="1" dirty="0" smtClean="0">
                <a:solidFill>
                  <a:srgbClr val="FF0000"/>
                </a:solidFill>
              </a:rPr>
              <a:t>EITHER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5652120" y="6381328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260648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něco navíc: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4757172"/>
            <a:ext cx="64807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kladná věta:</a:t>
            </a:r>
            <a:r>
              <a:rPr lang="cs-CZ" sz="2400" dirty="0"/>
              <a:t> </a:t>
            </a:r>
            <a:r>
              <a:rPr lang="cs-CZ" sz="2400" dirty="0" smtClean="0"/>
              <a:t>    I </a:t>
            </a:r>
            <a:r>
              <a:rPr lang="cs-CZ" sz="2400" dirty="0"/>
              <a:t>like</a:t>
            </a:r>
            <a:r>
              <a:rPr lang="cs-CZ" sz="2400" dirty="0"/>
              <a:t> </a:t>
            </a:r>
            <a:r>
              <a:rPr lang="cs-CZ" sz="2400" dirty="0"/>
              <a:t>apples</a:t>
            </a:r>
            <a:r>
              <a:rPr lang="cs-CZ" sz="2400" dirty="0"/>
              <a:t> </a:t>
            </a:r>
            <a:r>
              <a:rPr lang="cs-CZ" sz="2400" b="1" dirty="0"/>
              <a:t>too</a:t>
            </a:r>
            <a:r>
              <a:rPr lang="cs-CZ" sz="2400" dirty="0"/>
              <a:t>. </a:t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400" b="1" dirty="0" smtClean="0"/>
              <a:t>záporná </a:t>
            </a:r>
            <a:r>
              <a:rPr lang="cs-CZ" sz="2400" b="1" dirty="0"/>
              <a:t>věta:</a:t>
            </a:r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sz="2400" b="1" dirty="0"/>
              <a:t>:</a:t>
            </a:r>
            <a:r>
              <a:rPr lang="cs-CZ" sz="2400" dirty="0"/>
              <a:t> I </a:t>
            </a:r>
            <a:r>
              <a:rPr lang="cs-CZ" sz="2400" dirty="0"/>
              <a:t>don't</a:t>
            </a:r>
            <a:r>
              <a:rPr lang="cs-CZ" sz="2400" dirty="0"/>
              <a:t> </a:t>
            </a:r>
            <a:r>
              <a:rPr lang="cs-CZ" sz="2400" dirty="0"/>
              <a:t>like</a:t>
            </a:r>
            <a:r>
              <a:rPr lang="cs-CZ" sz="2400" dirty="0"/>
              <a:t> </a:t>
            </a:r>
            <a:r>
              <a:rPr lang="cs-CZ" sz="2400" dirty="0"/>
              <a:t>apples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b="1" dirty="0"/>
              <a:t>either</a:t>
            </a:r>
            <a:r>
              <a:rPr lang="cs-CZ" sz="2400" dirty="0"/>
              <a:t>. 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780928"/>
            <a:ext cx="38884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       </a:t>
            </a:r>
            <a:r>
              <a:rPr lang="cs-CZ" sz="2400" dirty="0">
                <a:solidFill>
                  <a:prstClr val="black"/>
                </a:solidFill>
              </a:rPr>
              <a:t>I </a:t>
            </a:r>
            <a:r>
              <a:rPr lang="cs-CZ" sz="2400" dirty="0">
                <a:solidFill>
                  <a:prstClr val="black"/>
                </a:solidFill>
              </a:rPr>
              <a:t>don't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like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either</a:t>
            </a:r>
            <a:r>
              <a:rPr lang="cs-CZ" sz="2400" b="1" dirty="0">
                <a:solidFill>
                  <a:prstClr val="black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278092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I </a:t>
            </a:r>
            <a:r>
              <a:rPr lang="cs-CZ" sz="2400" dirty="0">
                <a:solidFill>
                  <a:prstClr val="black"/>
                </a:solidFill>
              </a:rPr>
              <a:t>don't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like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too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467544" y="2564904"/>
            <a:ext cx="2232248" cy="93291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1560" y="2389823"/>
            <a:ext cx="2088232" cy="110799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050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3" grpId="0"/>
      <p:bldP spid="7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PH3E4SHF\MC900305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34752"/>
            <a:ext cx="1440160" cy="178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GLEM2DUA\MC900355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455" y="2610761"/>
            <a:ext cx="3672408" cy="424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591210" y="1681473"/>
            <a:ext cx="4104456" cy="929288"/>
          </a:xfrm>
          <a:prstGeom prst="wedgeRoundRectCallout">
            <a:avLst>
              <a:gd name="adj1" fmla="val 56212"/>
              <a:gd name="adj2" fmla="val 25212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These shoes are </a:t>
            </a:r>
            <a:r>
              <a:rPr lang="cs-CZ" sz="2800" b="1" dirty="0" smtClean="0">
                <a:solidFill>
                  <a:schemeClr val="tx1"/>
                </a:solidFill>
              </a:rPr>
              <a:t>too</a:t>
            </a:r>
            <a:r>
              <a:rPr lang="cs-CZ" sz="2800" dirty="0" smtClean="0">
                <a:solidFill>
                  <a:schemeClr val="tx1"/>
                </a:solidFill>
              </a:rPr>
              <a:t> big </a:t>
            </a:r>
            <a:r>
              <a:rPr lang="cs-CZ" sz="2800" b="1" dirty="0" smtClean="0">
                <a:solidFill>
                  <a:srgbClr val="FF0000"/>
                </a:solidFill>
              </a:rPr>
              <a:t>for</a:t>
            </a:r>
            <a:r>
              <a:rPr lang="cs-CZ" sz="2800" dirty="0" smtClean="0">
                <a:solidFill>
                  <a:schemeClr val="tx1"/>
                </a:solidFill>
              </a:rPr>
              <a:t> me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62009"/>
            <a:ext cx="432105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too</a:t>
            </a:r>
            <a:r>
              <a:rPr lang="cs-CZ" sz="2800" dirty="0">
                <a:solidFill>
                  <a:prstClr val="black"/>
                </a:solidFill>
              </a:rPr>
              <a:t> ……….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for</a:t>
            </a:r>
            <a:r>
              <a:rPr lang="cs-CZ" sz="2800" dirty="0">
                <a:solidFill>
                  <a:srgbClr val="FF0000"/>
                </a:solidFill>
              </a:rPr>
              <a:t>  </a:t>
            </a:r>
            <a:r>
              <a:rPr lang="cs-CZ" sz="2800" dirty="0">
                <a:solidFill>
                  <a:prstClr val="black"/>
                </a:solidFill>
              </a:rPr>
              <a:t>( sb / sth )</a:t>
            </a:r>
          </a:p>
          <a:p>
            <a:endParaRPr lang="cs-CZ" dirty="0"/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23528" y="5772042"/>
            <a:ext cx="1512168" cy="681294"/>
          </a:xfrm>
          <a:prstGeom prst="roundRect">
            <a:avLst/>
          </a:prstGeom>
          <a:scene3d>
            <a:camera prst="orthographicFront"/>
            <a:lightRig rig="threePt" dir="t"/>
          </a:scene3d>
          <a:sp3d extrusionH="69850">
            <a:bevelT w="177800" h="88900" prst="relaxedInset"/>
            <a:bevelB w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back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760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živatel\AppData\Local\Microsoft\Windows\Temporary Internet Files\Content.IE5\GLEM2DUA\MC9003826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692" y="228228"/>
            <a:ext cx="45720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480" y="2564904"/>
            <a:ext cx="4570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This coffee is </a:t>
            </a:r>
            <a:r>
              <a:rPr lang="cs-CZ" sz="2800" b="1" dirty="0" smtClean="0"/>
              <a:t>too hot </a:t>
            </a:r>
            <a:r>
              <a:rPr lang="cs-CZ" sz="2800" b="1" dirty="0" smtClean="0">
                <a:solidFill>
                  <a:srgbClr val="FF0000"/>
                </a:solidFill>
              </a:rPr>
              <a:t>to</a:t>
            </a:r>
            <a:r>
              <a:rPr lang="cs-CZ" sz="2800" dirty="0" smtClean="0"/>
              <a:t> drink.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272" y="476672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too</a:t>
            </a:r>
            <a:r>
              <a:rPr lang="cs-CZ" sz="3200" dirty="0" smtClean="0"/>
              <a:t> …..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dirty="0" smtClean="0"/>
              <a:t>(</a:t>
            </a:r>
            <a:r>
              <a:rPr lang="cs-CZ" sz="3200" b="1" dirty="0" smtClean="0"/>
              <a:t>do</a:t>
            </a:r>
            <a:r>
              <a:rPr lang="cs-CZ" sz="3200" dirty="0" smtClean="0"/>
              <a:t> sth)</a:t>
            </a:r>
            <a:endParaRPr lang="cs-CZ" sz="32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323528" y="5844050"/>
            <a:ext cx="1512168" cy="681294"/>
          </a:xfrm>
          <a:prstGeom prst="roundRect">
            <a:avLst/>
          </a:prstGeom>
          <a:scene3d>
            <a:camera prst="orthographicFront"/>
            <a:lightRig rig="threePt" dir="t"/>
          </a:scene3d>
          <a:sp3d extrusionH="69850">
            <a:bevelT w="177800" h="88900" prst="relaxedInset"/>
            <a:bevelB w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back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837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Uživatel\AppData\Local\Microsoft\Windows\Temporary Internet Files\Content.IE5\GLEM2DUA\MC9002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146"/>
            <a:ext cx="6840760" cy="541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 always speaks</a:t>
            </a:r>
            <a:r>
              <a:rPr lang="cs-CZ" sz="2800" b="1" dirty="0" smtClean="0"/>
              <a:t> too </a:t>
            </a:r>
            <a:r>
              <a:rPr lang="cs-CZ" sz="2800" dirty="0" smtClean="0"/>
              <a:t>fast </a:t>
            </a:r>
            <a:r>
              <a:rPr lang="cs-CZ" sz="2800" b="1" dirty="0" smtClean="0">
                <a:solidFill>
                  <a:srgbClr val="FF0000"/>
                </a:solidFill>
              </a:rPr>
              <a:t>for</a:t>
            </a:r>
            <a:r>
              <a:rPr lang="cs-CZ" sz="2800" dirty="0" smtClean="0"/>
              <a:t> me </a:t>
            </a:r>
            <a:r>
              <a:rPr lang="cs-CZ" sz="2800" b="1" dirty="0" smtClean="0">
                <a:solidFill>
                  <a:srgbClr val="FF0000"/>
                </a:solidFill>
              </a:rPr>
              <a:t>to</a:t>
            </a:r>
            <a:r>
              <a:rPr lang="cs-CZ" sz="2800" dirty="0" smtClean="0"/>
              <a:t> understand.</a:t>
            </a:r>
            <a:endParaRPr lang="cs-CZ" sz="2800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323528" y="5988066"/>
            <a:ext cx="1512168" cy="681294"/>
          </a:xfrm>
          <a:prstGeom prst="roundRect">
            <a:avLst/>
          </a:prstGeom>
          <a:scene3d>
            <a:camera prst="orthographicFront"/>
            <a:lightRig rig="threePt" dir="t"/>
          </a:scene3d>
          <a:sp3d extrusionH="69850">
            <a:bevelT w="177800" h="88900" prst="relaxedInset"/>
            <a:bevelB w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back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623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PETERS</a:t>
            </a:r>
            <a:r>
              <a:rPr lang="cs-CZ" dirty="0"/>
              <a:t>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2007, ISBN 80-86195-00-7.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SVOZÍLEK, Roman. </a:t>
            </a:r>
            <a:r>
              <a:rPr lang="cs-CZ" i="1" dirty="0"/>
              <a:t>Slovíčko "</a:t>
            </a:r>
            <a:r>
              <a:rPr lang="cs-CZ" i="1" dirty="0"/>
              <a:t>too</a:t>
            </a:r>
            <a:r>
              <a:rPr lang="cs-CZ" i="1" dirty="0"/>
              <a:t>" 2x jinak</a:t>
            </a:r>
            <a:r>
              <a:rPr lang="cs-CZ" dirty="0"/>
              <a:t> [online]. [cit. 23.5.2013]. Dostupný na WWW: www.helpforenglish.cz </a:t>
            </a:r>
            <a:endParaRPr lang="cs-CZ" dirty="0" smtClean="0"/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38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579</TotalTime>
  <Words>746</Words>
  <Application>Microsoft Office PowerPoint</Application>
  <PresentationFormat>Předvádění na obrazovce (4:3)</PresentationFormat>
  <Paragraphs>133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81</cp:revision>
  <dcterms:created xsi:type="dcterms:W3CDTF">2013-05-08T18:31:24Z</dcterms:created>
  <dcterms:modified xsi:type="dcterms:W3CDTF">2013-05-23T18:14:03Z</dcterms:modified>
</cp:coreProperties>
</file>