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6" r:id="rId5"/>
    <p:sldId id="262" r:id="rId6"/>
    <p:sldId id="263" r:id="rId7"/>
    <p:sldId id="267" r:id="rId8"/>
    <p:sldId id="264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9" r:id="rId17"/>
    <p:sldId id="276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30E4"/>
    <a:srgbClr val="6735E3"/>
    <a:srgbClr val="4B1BC3"/>
    <a:srgbClr val="561FDF"/>
    <a:srgbClr val="796AEC"/>
    <a:srgbClr val="003399"/>
    <a:srgbClr val="2424A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CBAA836-7752-4554-9BBB-8121CBE2564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E404A5-3B2A-4984-8791-D2A7154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ark&amp;ex=1#ai:MC900412040|mt:1|" TargetMode="External"/><Relationship Id="rId7" Type="http://schemas.openxmlformats.org/officeDocument/2006/relationships/hyperlink" Target="http://office.microsoft.com/cs-cz/images/results.aspx?qu=pen&amp;ex=1#ai:MC900212041|" TargetMode="External"/><Relationship Id="rId2" Type="http://schemas.openxmlformats.org/officeDocument/2006/relationships/hyperlink" Target="http://office.microsoft.com/cs-cz/images/results.aspx?qu=zoo&amp;ex=1&amp;origin=FX010132103#ai:MC900231352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flower&amp;ex=1#ai:MC900022898|mt:1|" TargetMode="External"/><Relationship Id="rId5" Type="http://schemas.openxmlformats.org/officeDocument/2006/relationships/hyperlink" Target="http://office.microsoft.com/cs-cz/images/results.aspx?qu=teacher&amp;ex=1&amp;origin=FX010132103#ai:MC900434901|" TargetMode="External"/><Relationship Id="rId4" Type="http://schemas.openxmlformats.org/officeDocument/2006/relationships/hyperlink" Target="http://office.microsoft.com/cs-cz/images/results.aspx?qu=umbrella&amp;ex=1&amp;origin=FX010132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95288" y="1484313"/>
            <a:ext cx="8229600" cy="456882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Název školy:	Základní škola Městec Králové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Autor:	Mgr.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 Marcela Kloučková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Název:	VY_32_INOVACE_01_Aj6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Číslo projektu:	CZ.1.07/1.4.00/21.2313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Téma:	</a:t>
            </a:r>
            <a:r>
              <a:rPr lang="cs-CZ" sz="1600" smtClean="0">
                <a:solidFill>
                  <a:schemeClr val="tx2"/>
                </a:solidFill>
                <a:latin typeface="Comic Sans MS" pitchFamily="66" charset="0"/>
              </a:rPr>
              <a:t>Sloveso být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	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Anotace:	Prezentace sloužící k procvičení slovesa být 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/>
                </a:solidFill>
                <a:latin typeface="Comic Sans MS" pitchFamily="66" charset="0"/>
              </a:rPr>
              <a:t>		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v přítomném čase.	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indent="-256032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ct val="68000"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/>
                </a:solidFill>
                <a:latin typeface="Comic Sans MS" pitchFamily="66" charset="0"/>
              </a:rPr>
              <a:t>Datum:	16. 7. 2012</a:t>
            </a:r>
          </a:p>
        </p:txBody>
      </p:sp>
      <p:pic>
        <p:nvPicPr>
          <p:cNvPr id="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23042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Verb </a:t>
            </a:r>
            <a:r>
              <a:rPr lang="cs-CZ" sz="4400" i="1" dirty="0" smtClean="0">
                <a:latin typeface="Comic Sans MS" pitchFamily="66" charset="0"/>
              </a:rPr>
              <a:t>to </a:t>
            </a:r>
            <a:r>
              <a:rPr lang="cs-CZ" sz="4400" i="1" dirty="0" err="1" smtClean="0">
                <a:latin typeface="Comic Sans MS" pitchFamily="66" charset="0"/>
              </a:rPr>
              <a:t>be</a:t>
            </a:r>
            <a:r>
              <a:rPr lang="cs-CZ" sz="4400" i="1" dirty="0" smtClean="0">
                <a:latin typeface="Comic Sans MS" pitchFamily="66" charset="0"/>
              </a:rPr>
              <a:t> </a:t>
            </a:r>
            <a:r>
              <a:rPr lang="cs-CZ" sz="4400" b="0" dirty="0" smtClean="0">
                <a:latin typeface="Comic Sans MS" pitchFamily="66" charset="0"/>
              </a:rPr>
              <a:t>–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b="0" dirty="0" smtClean="0">
                <a:latin typeface="Comic Sans MS" pitchFamily="66" charset="0"/>
              </a:rPr>
              <a:t>sloveso </a:t>
            </a:r>
            <a:r>
              <a:rPr lang="cs-CZ" sz="4400" b="0" i="1" dirty="0" smtClean="0">
                <a:latin typeface="Comic Sans MS" pitchFamily="66" charset="0"/>
              </a:rPr>
              <a:t>být</a:t>
            </a:r>
            <a:br>
              <a:rPr lang="cs-CZ" sz="4400" b="0" i="1" dirty="0" smtClean="0">
                <a:latin typeface="Comic Sans MS" pitchFamily="66" charset="0"/>
              </a:rPr>
            </a:br>
            <a:r>
              <a:rPr lang="cs-CZ" sz="4400" b="0" dirty="0" smtClean="0">
                <a:latin typeface="Comic Sans MS" pitchFamily="66" charset="0"/>
              </a:rPr>
              <a:t>(</a:t>
            </a:r>
            <a:r>
              <a:rPr lang="cs-CZ" sz="4400" b="0" dirty="0" err="1" smtClean="0">
                <a:latin typeface="Comic Sans MS" pitchFamily="66" charset="0"/>
              </a:rPr>
              <a:t>Present</a:t>
            </a:r>
            <a:r>
              <a:rPr lang="cs-CZ" sz="4400" b="0" smtClean="0">
                <a:latin typeface="Comic Sans MS" pitchFamily="66" charset="0"/>
              </a:rPr>
              <a:t> Tense</a:t>
            </a:r>
            <a:r>
              <a:rPr lang="cs-CZ" sz="4400" b="0" dirty="0" smtClean="0">
                <a:latin typeface="Comic Sans MS" pitchFamily="66" charset="0"/>
              </a:rPr>
              <a:t>) </a:t>
            </a:r>
            <a:r>
              <a:rPr lang="cs-CZ" sz="4400" b="0" dirty="0" smtClean="0"/>
              <a:t/>
            </a:r>
            <a:br>
              <a:rPr lang="cs-CZ" sz="4400" b="0" dirty="0" smtClean="0"/>
            </a:br>
            <a:endParaRPr lang="cs-CZ" sz="44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53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 the table.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</a:t>
            </a:r>
            <a:r>
              <a:rPr lang="cs-CZ" sz="3400" dirty="0" err="1" smtClean="0">
                <a:latin typeface="Comic Sans MS" pitchFamily="66" charset="0"/>
              </a:rPr>
              <a:t>affirmative</a:t>
            </a:r>
            <a:r>
              <a:rPr lang="cs-CZ" sz="3000" dirty="0" smtClean="0">
                <a:latin typeface="Comic Sans MS" pitchFamily="66" charset="0"/>
              </a:rPr>
              <a:t/>
            </a:r>
            <a:br>
              <a:rPr lang="cs-CZ" sz="3000" dirty="0" smtClean="0">
                <a:latin typeface="Comic Sans MS" pitchFamily="66" charset="0"/>
              </a:rPr>
            </a:br>
            <a:r>
              <a:rPr lang="cs-CZ" sz="3000" b="0" dirty="0" smtClean="0">
                <a:latin typeface="Comic Sans MS" pitchFamily="66" charset="0"/>
              </a:rPr>
              <a:t>(kladné oznamovací věty)</a:t>
            </a:r>
            <a:endParaRPr lang="cs-CZ" sz="3000" b="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988842"/>
          <a:ext cx="7992888" cy="4581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845766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baseline="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long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short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my jsme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53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 the table.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</a:t>
            </a:r>
            <a:r>
              <a:rPr lang="cs-CZ" sz="3400" dirty="0" err="1" smtClean="0">
                <a:latin typeface="Comic Sans MS" pitchFamily="66" charset="0"/>
              </a:rPr>
              <a:t>affirmative</a:t>
            </a:r>
            <a:r>
              <a:rPr lang="cs-CZ" sz="3000" dirty="0" smtClean="0">
                <a:latin typeface="Comic Sans MS" pitchFamily="66" charset="0"/>
              </a:rPr>
              <a:t/>
            </a:r>
            <a:br>
              <a:rPr lang="cs-CZ" sz="3000" dirty="0" smtClean="0">
                <a:latin typeface="Comic Sans MS" pitchFamily="66" charset="0"/>
              </a:rPr>
            </a:br>
            <a:r>
              <a:rPr lang="cs-CZ" sz="3000" b="0" dirty="0" smtClean="0">
                <a:latin typeface="Comic Sans MS" pitchFamily="66" charset="0"/>
              </a:rPr>
              <a:t>(kladné oznamovací věty)</a:t>
            </a:r>
            <a:endParaRPr lang="cs-CZ" sz="3000" b="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988842"/>
          <a:ext cx="7992888" cy="4581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845766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baseline="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long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short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 </a:t>
                      </a:r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am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I‘m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já jsem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ty jsi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 </a:t>
                      </a:r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 je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ona je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ono je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my jsme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vy jste</a:t>
                      </a:r>
                    </a:p>
                  </a:txBody>
                  <a:tcPr/>
                </a:tc>
              </a:tr>
              <a:tr h="466920"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endParaRPr kumimoji="0" lang="cs-CZ" sz="2400" b="1" i="0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i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oni jsou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 the table.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negative</a:t>
            </a:r>
            <a:r>
              <a:rPr lang="cs-CZ" sz="3000" dirty="0" smtClean="0">
                <a:latin typeface="Comic Sans MS" pitchFamily="66" charset="0"/>
              </a:rPr>
              <a:t> </a:t>
            </a:r>
            <a:r>
              <a:rPr lang="cs-CZ" sz="3000" b="0" dirty="0" smtClean="0">
                <a:latin typeface="Comic Sans MS" pitchFamily="66" charset="0"/>
              </a:rPr>
              <a:t>(zápor)</a:t>
            </a:r>
            <a:endParaRPr lang="cs-CZ" sz="3000" b="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2060848"/>
          <a:ext cx="8640960" cy="4599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be</a:t>
                      </a:r>
                      <a:endParaRPr lang="cs-CZ" sz="2400" b="1" dirty="0" smtClean="0">
                        <a:latin typeface="Comic Sans MS" pitchFamily="66" charset="0"/>
                      </a:endParaRPr>
                    </a:p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long</a:t>
                      </a:r>
                      <a:r>
                        <a:rPr lang="cs-CZ" sz="24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be</a:t>
                      </a:r>
                      <a:endParaRPr lang="cs-CZ" sz="2400" b="1" dirty="0" smtClean="0">
                        <a:latin typeface="Comic Sans MS" pitchFamily="66" charset="0"/>
                      </a:endParaRPr>
                    </a:p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short</a:t>
                      </a:r>
                      <a:r>
                        <a:rPr lang="cs-CZ" sz="24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Czech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já nejsem</a:t>
                      </a: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 the table.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negative</a:t>
            </a:r>
            <a:r>
              <a:rPr lang="cs-CZ" sz="3000" dirty="0" smtClean="0">
                <a:latin typeface="Comic Sans MS" pitchFamily="66" charset="0"/>
              </a:rPr>
              <a:t> </a:t>
            </a:r>
            <a:r>
              <a:rPr lang="cs-CZ" sz="3000" b="0" dirty="0" smtClean="0">
                <a:latin typeface="Comic Sans MS" pitchFamily="66" charset="0"/>
              </a:rPr>
              <a:t>(zápor)</a:t>
            </a:r>
            <a:endParaRPr lang="cs-CZ" sz="3000" b="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2060848"/>
          <a:ext cx="8640960" cy="4599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be</a:t>
                      </a:r>
                      <a:endParaRPr lang="cs-CZ" sz="2400" b="1" dirty="0" smtClean="0">
                        <a:latin typeface="Comic Sans MS" pitchFamily="66" charset="0"/>
                      </a:endParaRPr>
                    </a:p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long</a:t>
                      </a:r>
                      <a:r>
                        <a:rPr lang="cs-CZ" sz="24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be</a:t>
                      </a:r>
                      <a:endParaRPr lang="cs-CZ" sz="2400" b="1" dirty="0" smtClean="0">
                        <a:latin typeface="Comic Sans MS" pitchFamily="66" charset="0"/>
                      </a:endParaRPr>
                    </a:p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short</a:t>
                      </a:r>
                      <a:r>
                        <a:rPr lang="cs-CZ" sz="24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latin typeface="Comic Sans MS" pitchFamily="66" charset="0"/>
                        </a:rPr>
                        <a:t>Czech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I‘m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já nejsem</a:t>
                      </a: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are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ty nejsi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he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is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he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isn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 není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she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she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isn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ona není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ono není</a:t>
                      </a: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are not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aren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my nejsme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are not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vy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nejste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they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they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aren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oni nejsou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sz="2500" b="1" dirty="0" smtClean="0">
              <a:solidFill>
                <a:srgbClr val="4B1BC3"/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</a:t>
            </a:r>
            <a:r>
              <a:rPr lang="cs-CZ" sz="3400" dirty="0" err="1" smtClean="0">
                <a:latin typeface="Comic Sans MS" pitchFamily="66" charset="0"/>
              </a:rPr>
              <a:t>questions</a:t>
            </a:r>
            <a:r>
              <a:rPr lang="cs-CZ" sz="3400" dirty="0" smtClean="0">
                <a:latin typeface="Comic Sans MS" pitchFamily="66" charset="0"/>
              </a:rPr>
              <a:t> </a:t>
            </a:r>
            <a:r>
              <a:rPr lang="cs-CZ" sz="3000" b="0" dirty="0" smtClean="0">
                <a:latin typeface="Comic Sans MS" pitchFamily="66" charset="0"/>
              </a:rPr>
              <a:t>(otázky)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9" y="2060848"/>
          <a:ext cx="7488828" cy="41764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6"/>
                <a:gridCol w="2496276"/>
                <a:gridCol w="2496276"/>
              </a:tblGrid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Am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ona?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Jsme my?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sz="2500" b="1" dirty="0" smtClean="0">
              <a:solidFill>
                <a:srgbClr val="4B1BC3"/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TO BE – </a:t>
            </a:r>
            <a:r>
              <a:rPr lang="cs-CZ" sz="3400" dirty="0" err="1" smtClean="0">
                <a:latin typeface="Comic Sans MS" pitchFamily="66" charset="0"/>
              </a:rPr>
              <a:t>questions</a:t>
            </a:r>
            <a:r>
              <a:rPr lang="cs-CZ" sz="3400" dirty="0" smtClean="0">
                <a:latin typeface="Comic Sans MS" pitchFamily="66" charset="0"/>
              </a:rPr>
              <a:t> </a:t>
            </a:r>
            <a:r>
              <a:rPr lang="cs-CZ" sz="3000" b="0" dirty="0" smtClean="0">
                <a:latin typeface="Comic Sans MS" pitchFamily="66" charset="0"/>
              </a:rPr>
              <a:t>(otázky)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9" y="2060848"/>
          <a:ext cx="7488828" cy="41764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6"/>
                <a:gridCol w="2496276"/>
                <a:gridCol w="2496276"/>
              </a:tblGrid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be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Am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Jsem já?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Jsi ty?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on?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ona?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endParaRPr kumimoji="0" lang="cs-CZ" sz="2400" b="1" kern="1200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ono?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Jsme my?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Jste vy?</a:t>
                      </a:r>
                    </a:p>
                  </a:txBody>
                  <a:tcPr/>
                </a:tc>
              </a:tr>
              <a:tr h="464051"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Jsou oni?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988840"/>
          <a:ext cx="8445624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206588"/>
                <a:gridCol w="2111406"/>
                <a:gridCol w="2111406"/>
              </a:tblGrid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Affirmative</a:t>
                      </a:r>
                      <a:endParaRPr kumimoji="0" lang="cs-CZ" sz="24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Negative</a:t>
                      </a:r>
                      <a:endParaRPr kumimoji="0" lang="cs-CZ" sz="24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4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I </a:t>
                      </a:r>
                      <a:r>
                        <a:rPr kumimoji="0" lang="cs-CZ" sz="24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am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jsem.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I‘m</a:t>
                      </a:r>
                      <a:r>
                        <a:rPr kumimoji="0" lang="cs-CZ" sz="2400" b="1" kern="12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nejsem.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nejsi.</a:t>
                      </a:r>
                      <a:endParaRPr kumimoji="0" lang="cs-CZ" sz="2400" b="1" kern="1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2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(on)</a:t>
                      </a:r>
                      <a:endParaRPr kumimoji="0" lang="cs-CZ" sz="2200" b="0" kern="1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2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2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nejsme.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nejste.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jsou.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nejsou.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400" dirty="0" smtClean="0">
                <a:latin typeface="Comic Sans MS" pitchFamily="66" charset="0"/>
              </a:rPr>
              <a:t>TO BE </a:t>
            </a:r>
            <a:r>
              <a:rPr lang="cs-CZ" dirty="0" smtClean="0"/>
              <a:t>– </a:t>
            </a:r>
            <a:r>
              <a:rPr lang="cs-CZ" sz="3400" dirty="0" err="1" smtClean="0">
                <a:latin typeface="Comic Sans MS" pitchFamily="66" charset="0"/>
              </a:rPr>
              <a:t>short</a:t>
            </a:r>
            <a:r>
              <a:rPr lang="cs-CZ" dirty="0" smtClean="0"/>
              <a:t> </a:t>
            </a:r>
            <a:r>
              <a:rPr lang="cs-CZ" sz="3400" dirty="0" err="1" smtClean="0">
                <a:latin typeface="Comic Sans MS" pitchFamily="66" charset="0"/>
              </a:rPr>
              <a:t>answers</a:t>
            </a:r>
            <a:r>
              <a:rPr lang="cs-CZ" sz="3400" dirty="0" smtClean="0">
                <a:latin typeface="Comic Sans MS" pitchFamily="66" charset="0"/>
              </a:rPr>
              <a:t> </a:t>
            </a:r>
            <a:r>
              <a:rPr lang="cs-CZ" sz="3300" b="0" dirty="0" smtClean="0">
                <a:latin typeface="Comic Sans MS" pitchFamily="66" charset="0"/>
              </a:rPr>
              <a:t>(krátké odpovědi)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340768"/>
            <a:ext cx="633670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 the table.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916832"/>
          <a:ext cx="8784976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2016224"/>
                <a:gridCol w="2486676"/>
                <a:gridCol w="2049828"/>
              </a:tblGrid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Affirmative</a:t>
                      </a:r>
                      <a:endParaRPr kumimoji="0" lang="cs-CZ" sz="21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1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Negative</a:t>
                      </a:r>
                      <a:endParaRPr kumimoji="0" lang="cs-CZ" sz="2100" b="1" kern="1200" dirty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1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I </a:t>
                      </a:r>
                      <a:r>
                        <a:rPr kumimoji="0" lang="cs-CZ" sz="2100" b="1" kern="1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am</a:t>
                      </a:r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jsem.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I‘m</a:t>
                      </a:r>
                      <a:r>
                        <a:rPr kumimoji="0" lang="cs-CZ" sz="2100" b="1" kern="12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nejsem.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1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nejsi.</a:t>
                      </a:r>
                      <a:endParaRPr kumimoji="0" lang="cs-CZ" sz="2100" b="1" kern="1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he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1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(on)</a:t>
                      </a:r>
                      <a:endParaRPr kumimoji="0" lang="cs-CZ" sz="2100" b="0" kern="1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he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1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je. </a:t>
                      </a:r>
                      <a:r>
                        <a:rPr kumimoji="0" lang="cs-CZ" sz="2100" b="0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isn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není.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nejsme.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are.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nejste.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1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jsou.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aren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1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1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1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100" b="1" kern="1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nejsou.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400" dirty="0" smtClean="0">
                <a:latin typeface="Comic Sans MS" pitchFamily="66" charset="0"/>
              </a:rPr>
              <a:t>TO BE </a:t>
            </a:r>
            <a:r>
              <a:rPr lang="cs-CZ" dirty="0" smtClean="0"/>
              <a:t>– </a:t>
            </a:r>
            <a:r>
              <a:rPr lang="cs-CZ" sz="3400" dirty="0" err="1" smtClean="0">
                <a:latin typeface="Comic Sans MS" pitchFamily="66" charset="0"/>
              </a:rPr>
              <a:t>short</a:t>
            </a:r>
            <a:r>
              <a:rPr lang="cs-CZ" dirty="0" smtClean="0"/>
              <a:t> </a:t>
            </a:r>
            <a:r>
              <a:rPr lang="cs-CZ" sz="3400" dirty="0" err="1" smtClean="0">
                <a:latin typeface="Comic Sans MS" pitchFamily="66" charset="0"/>
              </a:rPr>
              <a:t>answers</a:t>
            </a:r>
            <a:r>
              <a:rPr lang="cs-CZ" sz="3400" dirty="0" smtClean="0">
                <a:latin typeface="Comic Sans MS" pitchFamily="66" charset="0"/>
              </a:rPr>
              <a:t> </a:t>
            </a:r>
            <a:r>
              <a:rPr lang="cs-CZ" sz="3300" b="0" dirty="0" smtClean="0">
                <a:latin typeface="Comic Sans MS" pitchFamily="66" charset="0"/>
              </a:rPr>
              <a:t>(krátké odpovědi)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1340768"/>
            <a:ext cx="64087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table.</a:t>
            </a:r>
            <a:endParaRPr lang="cs-CZ" sz="2500" b="1" dirty="0" err="1" smtClean="0">
              <a:solidFill>
                <a:srgbClr val="4B1BC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Choose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correct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form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of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verb to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be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–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am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/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is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/are.</a:t>
            </a:r>
          </a:p>
          <a:p>
            <a:pPr>
              <a:buNone/>
            </a:pPr>
            <a:endParaRPr lang="cs-CZ" sz="28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1. My </a:t>
            </a:r>
            <a:r>
              <a:rPr lang="cs-CZ" sz="2400" dirty="0" err="1" smtClean="0">
                <a:latin typeface="Comic Sans MS" pitchFamily="66" charset="0"/>
              </a:rPr>
              <a:t>name</a:t>
            </a:r>
            <a:r>
              <a:rPr lang="cs-CZ" sz="2400" dirty="0" smtClean="0">
                <a:latin typeface="Comic Sans MS" pitchFamily="66" charset="0"/>
              </a:rPr>
              <a:t> ____ Mary.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2. He ____ </a:t>
            </a:r>
            <a:r>
              <a:rPr lang="cs-CZ" sz="2400" dirty="0" err="1" smtClean="0">
                <a:latin typeface="Comic Sans MS" pitchFamily="66" charset="0"/>
              </a:rPr>
              <a:t>an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English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teacher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3. 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____ </a:t>
            </a:r>
            <a:r>
              <a:rPr lang="cs-CZ" sz="2400" dirty="0" err="1" smtClean="0">
                <a:latin typeface="Comic Sans MS" pitchFamily="66" charset="0"/>
              </a:rPr>
              <a:t>from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Czech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Republic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4. </a:t>
            </a:r>
            <a:r>
              <a:rPr lang="cs-CZ" sz="2400" dirty="0" err="1" smtClean="0">
                <a:latin typeface="Comic Sans MS" pitchFamily="66" charset="0"/>
              </a:rPr>
              <a:t>How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old</a:t>
            </a:r>
            <a:r>
              <a:rPr lang="cs-CZ" sz="2400" dirty="0" smtClean="0">
                <a:latin typeface="Comic Sans MS" pitchFamily="66" charset="0"/>
              </a:rPr>
              <a:t> ____ 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? I ____ </a:t>
            </a:r>
            <a:r>
              <a:rPr lang="cs-CZ" sz="2400" dirty="0" err="1" smtClean="0">
                <a:latin typeface="Comic Sans MS" pitchFamily="66" charset="0"/>
              </a:rPr>
              <a:t>twelve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5.  My </a:t>
            </a:r>
            <a:r>
              <a:rPr lang="cs-CZ" sz="2400" dirty="0" err="1" smtClean="0">
                <a:latin typeface="Comic Sans MS" pitchFamily="66" charset="0"/>
              </a:rPr>
              <a:t>parents</a:t>
            </a:r>
            <a:r>
              <a:rPr lang="cs-CZ" sz="2400" dirty="0" smtClean="0">
                <a:latin typeface="Comic Sans MS" pitchFamily="66" charset="0"/>
              </a:rPr>
              <a:t> ____ in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garden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6. ____ </a:t>
            </a:r>
            <a:r>
              <a:rPr lang="cs-CZ" sz="2400" dirty="0" err="1" smtClean="0">
                <a:latin typeface="Comic Sans MS" pitchFamily="66" charset="0"/>
              </a:rPr>
              <a:t>Mr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Taylor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at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home</a:t>
            </a:r>
            <a:r>
              <a:rPr lang="cs-CZ" sz="2400" dirty="0" smtClean="0">
                <a:latin typeface="Comic Sans MS" pitchFamily="66" charset="0"/>
              </a:rPr>
              <a:t>? </a:t>
            </a:r>
            <a:r>
              <a:rPr lang="cs-CZ" sz="2400" dirty="0" err="1" smtClean="0">
                <a:latin typeface="Comic Sans MS" pitchFamily="66" charset="0"/>
              </a:rPr>
              <a:t>Yes</a:t>
            </a:r>
            <a:r>
              <a:rPr lang="cs-CZ" sz="2400" dirty="0" smtClean="0">
                <a:latin typeface="Comic Sans MS" pitchFamily="66" charset="0"/>
              </a:rPr>
              <a:t>, he ____.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7. ____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hungry</a:t>
            </a:r>
            <a:r>
              <a:rPr lang="cs-CZ" sz="2400" dirty="0" smtClean="0">
                <a:latin typeface="Comic Sans MS" pitchFamily="66" charset="0"/>
              </a:rPr>
              <a:t>? </a:t>
            </a:r>
            <a:r>
              <a:rPr lang="cs-CZ" sz="2400" dirty="0" err="1" smtClean="0">
                <a:latin typeface="Comic Sans MS" pitchFamily="66" charset="0"/>
              </a:rPr>
              <a:t>Yes</a:t>
            </a:r>
            <a:r>
              <a:rPr lang="cs-CZ" sz="2400" dirty="0" smtClean="0">
                <a:latin typeface="Comic Sans MS" pitchFamily="66" charset="0"/>
              </a:rPr>
              <a:t>,  I </a:t>
            </a:r>
            <a:r>
              <a:rPr lang="cs-CZ" sz="2400" i="1" dirty="0" smtClean="0">
                <a:latin typeface="Comic Sans MS" pitchFamily="66" charset="0"/>
              </a:rPr>
              <a:t>___</a:t>
            </a:r>
            <a:r>
              <a:rPr lang="cs-CZ" sz="2400" dirty="0" smtClean="0">
                <a:latin typeface="Comic Sans MS" pitchFamily="66" charset="0"/>
              </a:rPr>
              <a:t>_.</a:t>
            </a:r>
          </a:p>
          <a:p>
            <a:pPr marL="624078" indent="-514350">
              <a:buAutoNum type="arabicPeriod"/>
            </a:pPr>
            <a:endParaRPr lang="cs-CZ" sz="24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624078" indent="-514350">
              <a:buAutoNum type="arabicPeriod"/>
            </a:pPr>
            <a:endParaRPr lang="cs-CZ" sz="2800" dirty="0" smtClean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162880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0608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56048" y="249289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are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92494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are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7944" y="292494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am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328498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are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71703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14908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am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14908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Are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717033"/>
            <a:ext cx="94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363272" cy="56026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Make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negative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sentences</a:t>
            </a:r>
            <a:r>
              <a:rPr lang="cs-CZ" sz="2800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 marL="624078" indent="-514350">
              <a:buNone/>
            </a:pPr>
            <a:r>
              <a:rPr lang="cs-CZ" sz="2400" dirty="0" smtClean="0">
                <a:latin typeface="Comic Sans MS" pitchFamily="66" charset="0"/>
              </a:rPr>
              <a:t>1. His </a:t>
            </a:r>
            <a:r>
              <a:rPr lang="cs-CZ" sz="2400" dirty="0" err="1" smtClean="0">
                <a:latin typeface="Comic Sans MS" pitchFamily="66" charset="0"/>
              </a:rPr>
              <a:t>father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doctor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 His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father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a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doctor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dirty="0" smtClean="0">
                <a:latin typeface="Comic Sans MS" pitchFamily="66" charset="0"/>
              </a:rPr>
              <a:t>2. </a:t>
            </a:r>
            <a:r>
              <a:rPr lang="cs-CZ" sz="2400" dirty="0" err="1" smtClean="0">
                <a:latin typeface="Comic Sans MS" pitchFamily="66" charset="0"/>
              </a:rPr>
              <a:t>They</a:t>
            </a:r>
            <a:r>
              <a:rPr lang="cs-CZ" sz="2400" dirty="0" smtClean="0">
                <a:latin typeface="Comic Sans MS" pitchFamily="66" charset="0"/>
              </a:rPr>
              <a:t> are happy.</a:t>
            </a:r>
          </a:p>
          <a:p>
            <a:pPr marL="624078" indent="-51435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aren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happy.</a:t>
            </a:r>
          </a:p>
          <a:p>
            <a:pPr marL="624078" indent="-514350">
              <a:buNone/>
            </a:pPr>
            <a:r>
              <a:rPr lang="cs-CZ" sz="2400" dirty="0" smtClean="0">
                <a:latin typeface="Comic Sans MS" pitchFamily="66" charset="0"/>
              </a:rPr>
              <a:t>3. Peter </a:t>
            </a:r>
            <a:r>
              <a:rPr lang="cs-CZ" sz="2400" dirty="0" err="1" smtClean="0">
                <a:latin typeface="Comic Sans MS" pitchFamily="66" charset="0"/>
              </a:rPr>
              <a:t>and</a:t>
            </a:r>
            <a:r>
              <a:rPr lang="cs-CZ" sz="2400" dirty="0" smtClean="0">
                <a:latin typeface="Comic Sans MS" pitchFamily="66" charset="0"/>
              </a:rPr>
              <a:t> Paul are on </a:t>
            </a:r>
            <a:r>
              <a:rPr lang="cs-CZ" sz="2400" dirty="0" err="1" smtClean="0">
                <a:latin typeface="Comic Sans MS" pitchFamily="66" charset="0"/>
              </a:rPr>
              <a:t>holiday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 Peter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and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Paul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aren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on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holiday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dirty="0" smtClean="0">
                <a:latin typeface="Comic Sans MS" pitchFamily="66" charset="0"/>
              </a:rPr>
              <a:t>4. I </a:t>
            </a:r>
            <a:r>
              <a:rPr lang="cs-CZ" sz="2400" dirty="0" err="1" smtClean="0">
                <a:latin typeface="Comic Sans MS" pitchFamily="66" charset="0"/>
              </a:rPr>
              <a:t>am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tall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 I‘m not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tall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dirty="0" smtClean="0">
                <a:latin typeface="Comic Sans MS" pitchFamily="66" charset="0"/>
              </a:rPr>
              <a:t>5. Her </a:t>
            </a:r>
            <a:r>
              <a:rPr lang="cs-CZ" sz="2400" dirty="0" err="1" smtClean="0">
                <a:latin typeface="Comic Sans MS" pitchFamily="66" charset="0"/>
              </a:rPr>
              <a:t>eyes</a:t>
            </a:r>
            <a:r>
              <a:rPr lang="cs-CZ" sz="2400" dirty="0" smtClean="0">
                <a:latin typeface="Comic Sans MS" pitchFamily="66" charset="0"/>
              </a:rPr>
              <a:t> are </a:t>
            </a:r>
            <a:r>
              <a:rPr lang="cs-CZ" sz="2400" dirty="0" err="1" smtClean="0">
                <a:latin typeface="Comic Sans MS" pitchFamily="66" charset="0"/>
              </a:rPr>
              <a:t>brown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 Her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eyes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aren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brown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  <a:endParaRPr lang="cs-CZ" sz="2400" i="1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620688"/>
            <a:ext cx="8291264" cy="53866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Put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words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in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correct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order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1.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tired</a:t>
            </a:r>
            <a:r>
              <a:rPr lang="cs-CZ" sz="2400" dirty="0" smtClean="0">
                <a:latin typeface="Comic Sans MS" pitchFamily="66" charset="0"/>
              </a:rPr>
              <a:t> / are /?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Are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tired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2.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/ not /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/ . / </a:t>
            </a:r>
            <a:r>
              <a:rPr lang="cs-CZ" sz="2400" dirty="0" err="1" smtClean="0">
                <a:latin typeface="Comic Sans MS" pitchFamily="66" charset="0"/>
              </a:rPr>
              <a:t>hungry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She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not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hungry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3. </a:t>
            </a:r>
            <a:r>
              <a:rPr lang="cs-CZ" sz="2400" dirty="0" err="1" smtClean="0">
                <a:latin typeface="Comic Sans MS" pitchFamily="66" charset="0"/>
              </a:rPr>
              <a:t>old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/ are / ? / </a:t>
            </a:r>
            <a:r>
              <a:rPr lang="cs-CZ" sz="2400" dirty="0" err="1" smtClean="0">
                <a:latin typeface="Comic Sans MS" pitchFamily="66" charset="0"/>
              </a:rPr>
              <a:t>how</a:t>
            </a:r>
            <a:r>
              <a:rPr lang="cs-CZ" sz="2400" dirty="0" smtClean="0">
                <a:latin typeface="Comic Sans MS" pitchFamily="66" charset="0"/>
              </a:rPr>
              <a:t> /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How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old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are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4.  </a:t>
            </a:r>
            <a:r>
              <a:rPr lang="cs-CZ" sz="2400" dirty="0" err="1" smtClean="0">
                <a:latin typeface="Comic Sans MS" pitchFamily="66" charset="0"/>
              </a:rPr>
              <a:t>your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when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/ ? / </a:t>
            </a:r>
            <a:r>
              <a:rPr lang="cs-CZ" sz="2400" dirty="0" err="1" smtClean="0">
                <a:latin typeface="Comic Sans MS" pitchFamily="66" charset="0"/>
              </a:rPr>
              <a:t>birthday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When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your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birthday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5.  John‘s / car / </a:t>
            </a:r>
            <a:r>
              <a:rPr lang="cs-CZ" sz="2400" dirty="0" err="1" smtClean="0">
                <a:latin typeface="Comic Sans MS" pitchFamily="66" charset="0"/>
              </a:rPr>
              <a:t>new</a:t>
            </a:r>
            <a:r>
              <a:rPr lang="cs-CZ" sz="2400" dirty="0" smtClean="0">
                <a:latin typeface="Comic Sans MS" pitchFamily="66" charset="0"/>
              </a:rPr>
              <a:t> / . /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John‘s car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new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rgbClr val="4B1BC3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548680"/>
            <a:ext cx="8712968" cy="55446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Use </a:t>
            </a:r>
            <a:r>
              <a:rPr lang="cs-CZ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4B1BC3"/>
                </a:solidFill>
                <a:latin typeface="Comic Sans MS" pitchFamily="66" charset="0"/>
              </a:rPr>
              <a:t>pictures</a:t>
            </a: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 to </a:t>
            </a:r>
            <a:r>
              <a:rPr lang="cs-CZ" b="1" dirty="0" err="1" smtClean="0">
                <a:solidFill>
                  <a:srgbClr val="4B1BC3"/>
                </a:solidFill>
                <a:latin typeface="Comic Sans MS" pitchFamily="66" charset="0"/>
              </a:rPr>
              <a:t>answer</a:t>
            </a: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4B1BC3"/>
                </a:solidFill>
                <a:latin typeface="Comic Sans MS" pitchFamily="66" charset="0"/>
              </a:rPr>
              <a:t>questions</a:t>
            </a:r>
            <a:r>
              <a:rPr lang="cs-CZ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>
              <a:buNone/>
              <a:tabLst>
                <a:tab pos="539750" algn="l"/>
              </a:tabLst>
            </a:pPr>
            <a:r>
              <a:rPr lang="cs-CZ" sz="2600" dirty="0" err="1" smtClean="0">
                <a:latin typeface="Comic Sans MS" pitchFamily="66" charset="0"/>
              </a:rPr>
              <a:t>Where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err="1" smtClean="0">
                <a:latin typeface="Comic Sans MS" pitchFamily="66" charset="0"/>
              </a:rPr>
              <a:t>is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err="1" smtClean="0">
                <a:latin typeface="Comic Sans MS" pitchFamily="66" charset="0"/>
              </a:rPr>
              <a:t>Lucy</a:t>
            </a:r>
            <a:r>
              <a:rPr lang="cs-CZ" sz="2600" dirty="0" smtClean="0">
                <a:latin typeface="Comic Sans MS" pitchFamily="66" charset="0"/>
              </a:rPr>
              <a:t>?		  </a:t>
            </a:r>
            <a:r>
              <a:rPr lang="cs-CZ" sz="2600" dirty="0" err="1" smtClean="0">
                <a:latin typeface="Comic Sans MS" pitchFamily="66" charset="0"/>
              </a:rPr>
              <a:t>Where</a:t>
            </a:r>
            <a:r>
              <a:rPr lang="cs-CZ" sz="2600" dirty="0" smtClean="0">
                <a:latin typeface="Comic Sans MS" pitchFamily="66" charset="0"/>
              </a:rPr>
              <a:t> are </a:t>
            </a:r>
            <a:r>
              <a:rPr lang="cs-CZ" sz="2600" dirty="0" err="1" smtClean="0">
                <a:latin typeface="Comic Sans MS" pitchFamily="66" charset="0"/>
              </a:rPr>
              <a:t>they</a:t>
            </a:r>
            <a:r>
              <a:rPr lang="cs-CZ" sz="26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  <a:p>
            <a:pPr>
              <a:buNone/>
            </a:pP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600" i="1" dirty="0" smtClean="0">
                <a:solidFill>
                  <a:srgbClr val="4530E4"/>
                </a:solidFill>
                <a:latin typeface="Comic Sans MS" pitchFamily="66" charset="0"/>
              </a:rPr>
              <a:t>						</a:t>
            </a:r>
          </a:p>
          <a:p>
            <a:pPr>
              <a:buNone/>
            </a:pP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23135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8753" y="1772816"/>
            <a:ext cx="3713168" cy="38540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5157193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5085184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[2]</a:t>
            </a:r>
            <a:endParaRPr lang="cs-CZ" sz="1400" dirty="0">
              <a:latin typeface="Comic Sans MS" pitchFamily="66" charset="0"/>
            </a:endParaRPr>
          </a:p>
        </p:txBody>
      </p:sp>
      <p:pic>
        <p:nvPicPr>
          <p:cNvPr id="8" name="Obrázek 7" descr="MC90041204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1844824"/>
            <a:ext cx="4487501" cy="343579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 flipV="1">
            <a:off x="395536" y="603058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73325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She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‘s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zoo.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573325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‘re in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park.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5688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4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err="1" smtClean="0">
                <a:latin typeface="Comic Sans MS" pitchFamily="66" charset="0"/>
              </a:rPr>
              <a:t>What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?				</a:t>
            </a:r>
            <a:r>
              <a:rPr lang="cs-CZ" sz="2400" dirty="0" err="1" smtClean="0">
                <a:latin typeface="Comic Sans MS" pitchFamily="66" charset="0"/>
              </a:rPr>
              <a:t>Who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?			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		</a:t>
            </a:r>
          </a:p>
          <a:p>
            <a:pPr>
              <a:buNone/>
            </a:pPr>
            <a:endParaRPr lang="cs-CZ" sz="2400" i="1" dirty="0" smtClean="0">
              <a:solidFill>
                <a:srgbClr val="4530E4"/>
              </a:solidFill>
              <a:latin typeface="Comic Sans MS" pitchFamily="66" charset="0"/>
            </a:endParaRPr>
          </a:p>
        </p:txBody>
      </p:sp>
      <p:pic>
        <p:nvPicPr>
          <p:cNvPr id="3" name="Obrázek 2" descr="MP9004485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988840"/>
            <a:ext cx="3456384" cy="34563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508518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[3]</a:t>
            </a:r>
            <a:endParaRPr lang="cs-CZ" sz="1400" dirty="0">
              <a:latin typeface="Comic Sans MS" pitchFamily="66" charset="0"/>
            </a:endParaRPr>
          </a:p>
        </p:txBody>
      </p:sp>
      <p:pic>
        <p:nvPicPr>
          <p:cNvPr id="6" name="Obrázek 5" descr="MC90043490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772816"/>
            <a:ext cx="3600400" cy="36004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4048" y="5085185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[4]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73325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‘s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umbrella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73325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‘s a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teacher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832648"/>
          </a:xfrm>
        </p:spPr>
        <p:txBody>
          <a:bodyPr/>
          <a:lstStyle/>
          <a:p>
            <a:pPr>
              <a:buNone/>
            </a:pP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400" b="1" dirty="0" smtClean="0">
              <a:solidFill>
                <a:srgbClr val="4B1BC3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flower</a:t>
            </a:r>
            <a:r>
              <a:rPr lang="cs-CZ" sz="2400" dirty="0" smtClean="0">
                <a:latin typeface="Comic Sans MS" pitchFamily="66" charset="0"/>
              </a:rPr>
              <a:t>? 			   </a:t>
            </a:r>
            <a:r>
              <a:rPr lang="cs-CZ" sz="2400" dirty="0" err="1" smtClean="0"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ruler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			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C90002289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3" y="1844824"/>
            <a:ext cx="2755639" cy="37444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5229201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[5]</a:t>
            </a:r>
            <a:endParaRPr lang="cs-CZ" sz="1400" dirty="0">
              <a:latin typeface="Comic Sans MS" pitchFamily="66" charset="0"/>
            </a:endParaRPr>
          </a:p>
        </p:txBody>
      </p:sp>
      <p:pic>
        <p:nvPicPr>
          <p:cNvPr id="6" name="Obrázek 5" descr="MC90021204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7" y="1914240"/>
            <a:ext cx="3327125" cy="338696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355976" y="5157192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[6]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573325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Yes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,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 	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44008" y="5733256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No,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‘s a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pen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 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54586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rgbClr val="4B1BC3"/>
                </a:solidFill>
                <a:latin typeface="Comic Sans MS" pitchFamily="66" charset="0"/>
              </a:rPr>
              <a:t>Translate</a:t>
            </a:r>
            <a:r>
              <a:rPr lang="cs-CZ" sz="2500" b="1" dirty="0" smtClean="0">
                <a:solidFill>
                  <a:srgbClr val="4B1BC3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1. Kolik ti je let? Je mi dvanáct.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How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old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are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? I‘m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twelve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  <a:endParaRPr lang="cs-CZ" sz="2400" i="1" dirty="0" err="1" smtClean="0">
              <a:solidFill>
                <a:srgbClr val="4530E4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smtClean="0">
                <a:latin typeface="Comic Sans MS" pitchFamily="66" charset="0"/>
              </a:rPr>
              <a:t>2</a:t>
            </a:r>
            <a:r>
              <a:rPr lang="cs-CZ" sz="2800" b="1" smtClean="0">
                <a:latin typeface="Comic Sans MS" pitchFamily="66" charset="0"/>
              </a:rPr>
              <a:t>.</a:t>
            </a:r>
            <a:r>
              <a:rPr lang="cs-CZ" sz="2800" b="1" dirty="0" smtClean="0">
                <a:solidFill>
                  <a:srgbClr val="4B1BC3"/>
                </a:solidFill>
                <a:latin typeface="Comic Sans MS" pitchFamily="66" charset="0"/>
              </a:rPr>
              <a:t> </a:t>
            </a:r>
            <a:r>
              <a:rPr lang="cs-CZ" sz="2400" smtClean="0">
                <a:latin typeface="Comic Sans MS" pitchFamily="66" charset="0"/>
              </a:rPr>
              <a:t>Kde </a:t>
            </a:r>
            <a:r>
              <a:rPr lang="cs-CZ" sz="2400" dirty="0" smtClean="0">
                <a:latin typeface="Comic Sans MS" pitchFamily="66" charset="0"/>
              </a:rPr>
              <a:t>jsou Kate a Henry? Jsou na zahradě.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Where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are Kate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and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Henry?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‘re in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the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garden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3. Tom není v Praze. Je v Londýně.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Tom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in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Prague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 He‘s in London.</a:t>
            </a: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4. Je angličtina </a:t>
            </a:r>
            <a:r>
              <a:rPr lang="cs-CZ" sz="2400" dirty="0" err="1" smtClean="0">
                <a:latin typeface="Comic Sans MS" pitchFamily="66" charset="0"/>
              </a:rPr>
              <a:t>težká</a:t>
            </a:r>
            <a:r>
              <a:rPr lang="cs-CZ" sz="2400" dirty="0" smtClean="0">
                <a:latin typeface="Comic Sans MS" pitchFamily="66" charset="0"/>
              </a:rPr>
              <a:t>? Ne, není. </a:t>
            </a:r>
            <a:r>
              <a:rPr lang="cs-CZ" sz="2400" dirty="0" smtClean="0">
                <a:latin typeface="Comic Sans MS" pitchFamily="66" charset="0"/>
                <a:sym typeface="Wingdings" pitchFamily="2" charset="2"/>
              </a:rPr>
              <a:t>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	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English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difficult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? No,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isn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5. Mí rodiče nejsou  dnes v práci. 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 My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parents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aren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at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work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4530E4"/>
                </a:solidFill>
                <a:latin typeface="Comic Sans MS" pitchFamily="66" charset="0"/>
              </a:rPr>
              <a:t>today</a:t>
            </a:r>
            <a:r>
              <a:rPr lang="cs-CZ" sz="2400" i="1" dirty="0" smtClean="0">
                <a:solidFill>
                  <a:srgbClr val="4530E4"/>
                </a:solidFill>
                <a:latin typeface="Comic Sans MS" pitchFamily="66" charset="0"/>
              </a:rPr>
              <a:t>.</a:t>
            </a:r>
            <a:endParaRPr lang="cs-CZ" sz="24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496944" cy="5544616"/>
          </a:xfrm>
        </p:spPr>
        <p:txBody>
          <a:bodyPr/>
          <a:lstStyle/>
          <a:p>
            <a:pPr algn="ctr">
              <a:buNone/>
            </a:pPr>
            <a:r>
              <a:rPr lang="cs-CZ" sz="34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Zdroje</a:t>
            </a: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[1] Zoo.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Dostupné z: </a:t>
            </a:r>
            <a:r>
              <a:rPr lang="cs-CZ" sz="1600" dirty="0" smtClean="0">
                <a:latin typeface="Comic Sans MS"/>
                <a:hlinkClick r:id="rId2"/>
              </a:rPr>
              <a:t>http://office.</a:t>
            </a:r>
            <a:r>
              <a:rPr lang="cs-CZ" sz="1600" dirty="0" err="1" smtClean="0">
                <a:latin typeface="Comic Sans MS"/>
                <a:hlinkClick r:id="rId2"/>
              </a:rPr>
              <a:t>microsoft.com</a:t>
            </a:r>
            <a:r>
              <a:rPr lang="cs-CZ" sz="1600" dirty="0" smtClean="0">
                <a:latin typeface="Comic Sans MS"/>
                <a:hlinkClick r:id="rId2"/>
              </a:rPr>
              <a:t>/</a:t>
            </a:r>
            <a:r>
              <a:rPr lang="cs-CZ" sz="1600" dirty="0" err="1" smtClean="0">
                <a:latin typeface="Comic Sans MS"/>
                <a:hlinkClick r:id="rId2"/>
              </a:rPr>
              <a:t>cs</a:t>
            </a:r>
            <a:r>
              <a:rPr lang="cs-CZ" sz="1600" dirty="0" smtClean="0">
                <a:latin typeface="Comic Sans MS"/>
                <a:hlinkClick r:id="rId2"/>
              </a:rPr>
              <a:t>-</a:t>
            </a:r>
            <a:r>
              <a:rPr lang="cs-CZ" sz="1600" dirty="0" err="1" smtClean="0">
                <a:latin typeface="Comic Sans MS"/>
                <a:hlinkClick r:id="rId2"/>
              </a:rPr>
              <a:t>cz</a:t>
            </a:r>
            <a:r>
              <a:rPr lang="cs-CZ" sz="1600" dirty="0" smtClean="0">
                <a:latin typeface="Comic Sans MS"/>
                <a:hlinkClick r:id="rId2"/>
              </a:rPr>
              <a:t>/</a:t>
            </a:r>
            <a:r>
              <a:rPr lang="cs-CZ" sz="1600" dirty="0" err="1" smtClean="0">
                <a:latin typeface="Comic Sans MS"/>
                <a:hlinkClick r:id="rId2"/>
              </a:rPr>
              <a:t>images</a:t>
            </a:r>
            <a:r>
              <a:rPr lang="cs-CZ" sz="1600" dirty="0" smtClean="0">
                <a:latin typeface="Comic Sans MS"/>
                <a:hlinkClick r:id="rId2"/>
              </a:rPr>
              <a:t>/</a:t>
            </a:r>
            <a:r>
              <a:rPr lang="cs-CZ" sz="1600" dirty="0" err="1" smtClean="0">
                <a:latin typeface="Comic Sans MS"/>
                <a:hlinkClick r:id="rId2"/>
              </a:rPr>
              <a:t>results.aspx</a:t>
            </a:r>
            <a:r>
              <a:rPr lang="cs-CZ" sz="1600" dirty="0" smtClean="0">
                <a:latin typeface="Comic Sans MS"/>
                <a:hlinkClick r:id="rId2"/>
              </a:rPr>
              <a:t>?</a:t>
            </a:r>
            <a:r>
              <a:rPr lang="cs-CZ" sz="1600" dirty="0" err="1" smtClean="0">
                <a:latin typeface="Comic Sans MS"/>
                <a:hlinkClick r:id="rId2"/>
              </a:rPr>
              <a:t>qu</a:t>
            </a:r>
            <a:r>
              <a:rPr lang="cs-CZ" sz="1600" dirty="0" smtClean="0">
                <a:latin typeface="Comic Sans MS"/>
                <a:hlinkClick r:id="rId2"/>
              </a:rPr>
              <a:t>=zoo&amp;ex=1&amp;</a:t>
            </a:r>
            <a:r>
              <a:rPr lang="cs-CZ" sz="1600" dirty="0" err="1" smtClean="0">
                <a:latin typeface="Comic Sans MS"/>
                <a:hlinkClick r:id="rId2"/>
              </a:rPr>
              <a:t>origin</a:t>
            </a:r>
            <a:r>
              <a:rPr lang="cs-CZ" sz="1600" dirty="0" smtClean="0">
                <a:latin typeface="Comic Sans MS"/>
                <a:hlinkClick r:id="rId2"/>
              </a:rPr>
              <a:t>=FX010132103#</a:t>
            </a:r>
            <a:r>
              <a:rPr lang="cs-CZ" sz="1600" dirty="0" err="1" smtClean="0">
                <a:latin typeface="Comic Sans MS"/>
                <a:hlinkClick r:id="rId2"/>
              </a:rPr>
              <a:t>ai</a:t>
            </a:r>
            <a:r>
              <a:rPr lang="cs-CZ" sz="1600" dirty="0" smtClean="0">
                <a:latin typeface="Comic Sans MS"/>
                <a:hlinkClick r:id="rId2"/>
              </a:rPr>
              <a:t>:MC900231352|</a:t>
            </a:r>
            <a:endParaRPr lang="cs-CZ" sz="1600" dirty="0" smtClean="0">
              <a:latin typeface="Comic Sans MS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[2] Park.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Dostupné z: </a:t>
            </a:r>
            <a:r>
              <a:rPr lang="cs-CZ" sz="1600" dirty="0" smtClean="0">
                <a:latin typeface="Comic Sans MS" pitchFamily="66" charset="0"/>
                <a:hlinkClick r:id="rId3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3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3"/>
              </a:rPr>
              <a:t>=park&amp;ex=1#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3"/>
              </a:rPr>
              <a:t>:MC900412040|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3"/>
              </a:rPr>
              <a:t>:1|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[3] </a:t>
            </a:r>
            <a:r>
              <a:rPr lang="cs-CZ" sz="1600" dirty="0" err="1" smtClean="0">
                <a:latin typeface="Comic Sans MS" pitchFamily="66" charset="0"/>
              </a:rPr>
              <a:t>Umbrella</a:t>
            </a:r>
            <a:r>
              <a:rPr lang="cs-CZ" sz="1600" dirty="0" smtClean="0">
                <a:latin typeface="Comic Sans MS" pitchFamily="66" charset="0"/>
              </a:rPr>
              <a:t>. Park.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Dostupné z: </a:t>
            </a:r>
            <a:r>
              <a:rPr lang="cs-CZ" sz="16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4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umbrella</a:t>
            </a:r>
            <a:r>
              <a:rPr lang="cs-CZ" sz="1600" dirty="0" smtClean="0">
                <a:latin typeface="Comic Sans MS" pitchFamily="66" charset="0"/>
                <a:hlinkClick r:id="rId4"/>
              </a:rPr>
              <a:t>&amp;ex=1&amp;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=FX010132103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[4] </a:t>
            </a:r>
            <a:r>
              <a:rPr lang="cs-CZ" sz="1600" dirty="0" err="1" smtClean="0">
                <a:latin typeface="Comic Sans MS" pitchFamily="66" charset="0"/>
              </a:rPr>
              <a:t>Teacher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Dostupné z: </a:t>
            </a:r>
            <a:r>
              <a:rPr lang="cs-CZ" sz="1600" dirty="0" smtClean="0">
                <a:latin typeface="Comic Sans MS" pitchFamily="66" charset="0"/>
                <a:hlinkClick r:id="rId5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5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5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5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teacher</a:t>
            </a:r>
            <a:r>
              <a:rPr lang="cs-CZ" sz="1600" dirty="0" smtClean="0">
                <a:latin typeface="Comic Sans MS" pitchFamily="66" charset="0"/>
                <a:hlinkClick r:id="rId5"/>
              </a:rPr>
              <a:t>&amp;ex=1&amp;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5"/>
              </a:rPr>
              <a:t>=FX010132103#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5"/>
              </a:rPr>
              <a:t>:MC900434901|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[5] </a:t>
            </a:r>
            <a:r>
              <a:rPr lang="cs-CZ" sz="1600" dirty="0" err="1" smtClean="0">
                <a:latin typeface="Comic Sans MS" pitchFamily="66" charset="0"/>
              </a:rPr>
              <a:t>Flower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Dostupné z: </a:t>
            </a:r>
            <a:r>
              <a:rPr lang="cs-CZ" sz="1600" dirty="0" smtClean="0">
                <a:latin typeface="Comic Sans MS" pitchFamily="66" charset="0"/>
                <a:hlinkClick r:id="rId6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6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6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6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flower</a:t>
            </a:r>
            <a:r>
              <a:rPr lang="cs-CZ" sz="1600" dirty="0" smtClean="0">
                <a:latin typeface="Comic Sans MS" pitchFamily="66" charset="0"/>
                <a:hlinkClick r:id="rId6"/>
              </a:rPr>
              <a:t>&amp;ex=1#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6"/>
              </a:rPr>
              <a:t>:MC900022898|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6"/>
              </a:rPr>
              <a:t>:1|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[6] </a:t>
            </a:r>
            <a:r>
              <a:rPr lang="cs-CZ" sz="1600" dirty="0" err="1" smtClean="0">
                <a:latin typeface="Comic Sans MS" pitchFamily="66" charset="0"/>
              </a:rPr>
              <a:t>Pen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2012-09-04]. </a:t>
            </a:r>
            <a:r>
              <a:rPr lang="cs-CZ" sz="1600" smtClean="0">
                <a:latin typeface="Comic Sans MS" pitchFamily="66" charset="0"/>
              </a:rPr>
              <a:t>Dostupné z</a:t>
            </a:r>
            <a:r>
              <a:rPr lang="cs-CZ" sz="1600" dirty="0" smtClean="0">
                <a:latin typeface="Comic Sans MS" pitchFamily="66" charset="0"/>
              </a:rPr>
              <a:t>: </a:t>
            </a:r>
            <a:r>
              <a:rPr lang="cs-CZ" sz="16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7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7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7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pen</a:t>
            </a:r>
            <a:r>
              <a:rPr lang="cs-CZ" sz="1600" dirty="0" smtClean="0">
                <a:latin typeface="Comic Sans MS" pitchFamily="66" charset="0"/>
                <a:hlinkClick r:id="rId7"/>
              </a:rPr>
              <a:t>&amp;ex=1#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7"/>
              </a:rPr>
              <a:t>:MC900212041|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sz="1600" dirty="0" smtClean="0">
              <a:latin typeface="Comic Sans MS"/>
            </a:endParaRPr>
          </a:p>
          <a:p>
            <a:pPr>
              <a:buNone/>
            </a:pPr>
            <a:endParaRPr lang="cs-CZ" dirty="0" smtClean="0">
              <a:latin typeface="Comic Sans MS"/>
            </a:endParaRPr>
          </a:p>
          <a:p>
            <a:pPr>
              <a:buNone/>
            </a:pPr>
            <a:endParaRPr lang="cs-CZ" dirty="0" smtClean="0">
              <a:latin typeface="Comic Sans MS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1036</TotalTime>
  <Words>996</Words>
  <Application>Microsoft Office PowerPoint</Application>
  <PresentationFormat>Předvádění na obrazovce (4:3)</PresentationFormat>
  <Paragraphs>357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   Verb to be – sloveso být (Present Tense)  </vt:lpstr>
      <vt:lpstr>TO BE – affirmative (kladné oznamovací věty)</vt:lpstr>
      <vt:lpstr>TO BE – affirmative (kladné oznamovací věty)</vt:lpstr>
      <vt:lpstr>TO BE – negative (zápor)</vt:lpstr>
      <vt:lpstr>TO BE – negative (zápor)</vt:lpstr>
      <vt:lpstr>TO BE – questions (otázky)</vt:lpstr>
      <vt:lpstr>TO BE – questions (otázky)</vt:lpstr>
      <vt:lpstr>TO BE – short answers (krátké odpovědi)</vt:lpstr>
      <vt:lpstr>TO BE – short answers (krátké odpovědi)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141</cp:revision>
  <dcterms:created xsi:type="dcterms:W3CDTF">2012-07-16T15:02:36Z</dcterms:created>
  <dcterms:modified xsi:type="dcterms:W3CDTF">2013-05-23T16:45:57Z</dcterms:modified>
</cp:coreProperties>
</file>