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5" r:id="rId9"/>
    <p:sldId id="266" r:id="rId10"/>
    <p:sldId id="268" r:id="rId11"/>
    <p:sldId id="269" r:id="rId12"/>
    <p:sldId id="270" r:id="rId13"/>
    <p:sldId id="271" r:id="rId14"/>
    <p:sldId id="273" r:id="rId15"/>
    <p:sldId id="274" r:id="rId16"/>
    <p:sldId id="275" r:id="rId17"/>
    <p:sldId id="276" r:id="rId18"/>
    <p:sldId id="272" r:id="rId19"/>
    <p:sldId id="27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E9CBD67-7895-4F91-96B8-392F16D464F4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B41528B-773B-4921-A005-B823CCE9B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/results.aspx?qu=rabbit&amp;ex=1&amp;origin=FX010132103#ai:MP900448471|" TargetMode="External"/><Relationship Id="rId2" Type="http://schemas.openxmlformats.org/officeDocument/2006/relationships/hyperlink" Target="http://office.microsoft.com/cs-cz/images/results.aspx?qu=books&amp;ex=1&amp;origin=FX010132103#ai:MP900439527|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.microsoft.com/cs-cz/images/results.aspx?qu=CDs&amp;ex=1&amp;origin=FX010132103#ai:MP900315495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395288" y="1484313"/>
            <a:ext cx="8229600" cy="4568825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Název školy:	Základní škola Městec Králové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Autor:	Mgr.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 Marcela Kloučková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Název:	VY_32_INOVACE_02_Aj6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Číslo projektu:	CZ.1.07/1.4.00/21.2313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Téma:	</a:t>
            </a:r>
            <a:r>
              <a:rPr lang="cs-CZ" sz="1600" smtClean="0">
                <a:solidFill>
                  <a:schemeClr val="tx2"/>
                </a:solidFill>
                <a:latin typeface="Comic Sans MS" pitchFamily="66" charset="0"/>
              </a:rPr>
              <a:t>Sloveso mít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Comic Sans MS" pitchFamily="66" charset="0"/>
              </a:rPr>
              <a:t>Anotace:	Prezentace sloužící k procvičení slovesa mít.</a:t>
            </a: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Comic Sans MS" pitchFamily="66" charset="0"/>
            </a:endParaRPr>
          </a:p>
          <a:p>
            <a:pPr marL="365760" marR="0" lvl="0" indent="-256032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Tx/>
              <a:buNone/>
              <a:tabLst>
                <a:tab pos="2332038" algn="l"/>
              </a:tabLst>
              <a:defRPr/>
            </a:pPr>
            <a:r>
              <a:rPr lang="cs-CZ" sz="1600" dirty="0" smtClean="0">
                <a:solidFill>
                  <a:schemeClr val="tx2"/>
                </a:solidFill>
                <a:latin typeface="Comic Sans MS" pitchFamily="66" charset="0"/>
                <a:ea typeface="+mn-ea"/>
                <a:cs typeface="+mn-cs"/>
              </a:rPr>
              <a:t>Datum:	21. 7. 2012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5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755650" y="274638"/>
            <a:ext cx="7489825" cy="1143000"/>
          </a:xfrm>
          <a:noFill/>
          <a:ln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Verb </a:t>
            </a:r>
            <a:r>
              <a:rPr lang="cs-CZ" sz="4000" i="1" dirty="0" smtClean="0">
                <a:latin typeface="Comic Sans MS" pitchFamily="66" charset="0"/>
              </a:rPr>
              <a:t>to </a:t>
            </a:r>
            <a:r>
              <a:rPr lang="cs-CZ" sz="4000" i="1" dirty="0" err="1" smtClean="0">
                <a:latin typeface="Comic Sans MS" pitchFamily="66" charset="0"/>
              </a:rPr>
              <a:t>have</a:t>
            </a:r>
            <a:r>
              <a:rPr lang="cs-CZ" sz="4000" i="1" dirty="0" smtClean="0">
                <a:latin typeface="Comic Sans MS" pitchFamily="66" charset="0"/>
              </a:rPr>
              <a:t> </a:t>
            </a:r>
            <a:r>
              <a:rPr lang="cs-CZ" sz="4000" i="1" dirty="0" err="1" smtClean="0">
                <a:latin typeface="Comic Sans MS" pitchFamily="66" charset="0"/>
              </a:rPr>
              <a:t>got</a:t>
            </a:r>
            <a:r>
              <a:rPr lang="cs-CZ" sz="4000" i="1" dirty="0" smtClean="0">
                <a:latin typeface="Comic Sans MS" pitchFamily="66" charset="0"/>
              </a:rPr>
              <a:t> </a:t>
            </a:r>
            <a:r>
              <a:rPr lang="cs-CZ" sz="4000" b="0" dirty="0" smtClean="0">
                <a:latin typeface="Comic Sans MS" pitchFamily="66" charset="0"/>
              </a:rPr>
              <a:t>– sloveso </a:t>
            </a:r>
            <a:r>
              <a:rPr lang="cs-CZ" sz="4000" b="0" i="1" dirty="0" smtClean="0">
                <a:latin typeface="Comic Sans MS" pitchFamily="66" charset="0"/>
              </a:rPr>
              <a:t>mít</a:t>
            </a:r>
            <a:endParaRPr lang="cs-CZ" sz="4000" b="0" i="1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1328"/>
            <a:ext cx="8363272" cy="4525963"/>
          </a:xfrm>
        </p:spPr>
        <p:txBody>
          <a:bodyPr/>
          <a:lstStyle/>
          <a:p>
            <a:pPr>
              <a:buNone/>
            </a:pP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table.</a:t>
            </a:r>
          </a:p>
          <a:p>
            <a:pPr>
              <a:buNone/>
            </a:pPr>
            <a:endParaRPr lang="cs-CZ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TO HAVE GOT – </a:t>
            </a:r>
            <a:r>
              <a:rPr lang="cs-CZ" sz="3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affirmative</a:t>
            </a:r>
            <a:r>
              <a:rPr lang="cs-CZ" sz="3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/>
            </a:r>
            <a:br>
              <a:rPr lang="cs-CZ" sz="3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</a:br>
            <a:r>
              <a:rPr lang="cs-CZ" sz="3000" b="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(kladné oznamovací věty)</a:t>
            </a:r>
            <a:endParaRPr lang="cs-CZ" sz="3000" b="0" dirty="0">
              <a:solidFill>
                <a:schemeClr val="tx1">
                  <a:lumMod val="95000"/>
                  <a:lumOff val="5000"/>
                </a:schemeClr>
              </a:solidFill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2060849"/>
          <a:ext cx="8208912" cy="46085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2228"/>
                <a:gridCol w="2052228"/>
                <a:gridCol w="2052228"/>
                <a:gridCol w="2052228"/>
              </a:tblGrid>
              <a:tr h="777565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latin typeface="Comic Sans MS" pitchFamily="66" charset="0"/>
                        </a:rPr>
                        <a:t>pronoun</a:t>
                      </a:r>
                      <a:endParaRPr lang="cs-CZ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omic Sans MS" pitchFamily="66" charset="0"/>
                        </a:rPr>
                        <a:t>to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have</a:t>
                      </a:r>
                      <a:r>
                        <a:rPr lang="cs-CZ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got</a:t>
                      </a:r>
                      <a:r>
                        <a:rPr lang="cs-CZ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long</a:t>
                      </a:r>
                      <a:r>
                        <a:rPr lang="cs-CZ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form</a:t>
                      </a:r>
                      <a:endParaRPr lang="cs-CZ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omic Sans MS" pitchFamily="66" charset="0"/>
                        </a:rPr>
                        <a:t>to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have</a:t>
                      </a:r>
                      <a:r>
                        <a:rPr lang="cs-CZ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got</a:t>
                      </a:r>
                      <a:r>
                        <a:rPr lang="cs-CZ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short</a:t>
                      </a:r>
                      <a:r>
                        <a:rPr lang="cs-CZ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aseline="0" dirty="0" err="1" smtClean="0">
                          <a:latin typeface="Comic Sans MS" pitchFamily="66" charset="0"/>
                        </a:rPr>
                        <a:t>form</a:t>
                      </a:r>
                      <a:endParaRPr lang="cs-CZ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latin typeface="Comic Sans MS" pitchFamily="66" charset="0"/>
                        </a:rPr>
                        <a:t>Czech</a:t>
                      </a:r>
                      <a:endParaRPr lang="cs-CZ" sz="20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I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you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have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he‘s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she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‘s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it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‘s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my máme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you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have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they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1328"/>
            <a:ext cx="836327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table.</a:t>
            </a:r>
          </a:p>
          <a:p>
            <a:pPr>
              <a:buNone/>
            </a:pPr>
            <a:endParaRPr lang="cs-CZ" sz="2500" dirty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TO HAVE GOT – </a:t>
            </a:r>
            <a:r>
              <a:rPr lang="cs-CZ" sz="3400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affirmative</a:t>
            </a:r>
            <a:r>
              <a:rPr lang="cs-CZ" sz="3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/>
            </a:r>
            <a:br>
              <a:rPr lang="cs-CZ" sz="3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</a:br>
            <a:r>
              <a:rPr lang="cs-CZ" sz="3000" b="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(kladné oznamovací věty)</a:t>
            </a:r>
            <a:endParaRPr lang="cs-CZ" sz="3000" b="0" dirty="0">
              <a:solidFill>
                <a:schemeClr val="tx1">
                  <a:lumMod val="95000"/>
                  <a:lumOff val="5000"/>
                </a:schemeClr>
              </a:solidFill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539552" y="2060849"/>
          <a:ext cx="8208912" cy="46085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2228"/>
                <a:gridCol w="2052228"/>
                <a:gridCol w="2052228"/>
                <a:gridCol w="2052228"/>
              </a:tblGrid>
              <a:tr h="777565"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latin typeface="Comic Sans MS" pitchFamily="66" charset="0"/>
                        </a:rPr>
                        <a:t>pronoun</a:t>
                      </a:r>
                      <a:endParaRPr lang="cs-CZ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omic Sans MS" pitchFamily="66" charset="0"/>
                        </a:rPr>
                        <a:t>to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have</a:t>
                      </a:r>
                      <a:r>
                        <a:rPr lang="cs-CZ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got</a:t>
                      </a:r>
                      <a:r>
                        <a:rPr lang="cs-CZ" sz="2000" dirty="0" smtClean="0">
                          <a:latin typeface="Comic Sans MS" pitchFamily="66" charset="0"/>
                        </a:rPr>
                        <a:t>-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long</a:t>
                      </a:r>
                      <a:r>
                        <a:rPr lang="cs-CZ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form</a:t>
                      </a:r>
                      <a:endParaRPr lang="cs-CZ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omic Sans MS" pitchFamily="66" charset="0"/>
                        </a:rPr>
                        <a:t>to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have</a:t>
                      </a:r>
                      <a:r>
                        <a:rPr lang="cs-CZ" sz="200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got</a:t>
                      </a:r>
                      <a:r>
                        <a:rPr lang="cs-CZ" sz="2000" dirty="0" smtClean="0">
                          <a:latin typeface="Comic Sans MS" pitchFamily="66" charset="0"/>
                        </a:rPr>
                        <a:t>– </a:t>
                      </a:r>
                      <a:r>
                        <a:rPr lang="cs-CZ" sz="2000" dirty="0" err="1" smtClean="0">
                          <a:latin typeface="Comic Sans MS" pitchFamily="66" charset="0"/>
                        </a:rPr>
                        <a:t>short</a:t>
                      </a:r>
                      <a:r>
                        <a:rPr lang="cs-CZ" sz="2000" baseline="0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aseline="0" dirty="0" err="1" smtClean="0">
                          <a:latin typeface="Comic Sans MS" pitchFamily="66" charset="0"/>
                        </a:rPr>
                        <a:t>form</a:t>
                      </a:r>
                      <a:endParaRPr lang="cs-CZ" sz="2000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>
                          <a:latin typeface="Comic Sans MS" pitchFamily="66" charset="0"/>
                        </a:rPr>
                        <a:t>Czech</a:t>
                      </a:r>
                      <a:endParaRPr lang="cs-CZ" sz="2000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I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ve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I‘ve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já mám</a:t>
                      </a: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you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have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‘ve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ty máš</a:t>
                      </a: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 has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he‘s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on má</a:t>
                      </a: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has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she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‘s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ona má</a:t>
                      </a: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has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it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‘s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ono má</a:t>
                      </a: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‘ve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my máme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you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have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‘ve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vy máte</a:t>
                      </a:r>
                    </a:p>
                  </a:txBody>
                  <a:tcPr/>
                </a:tc>
              </a:tr>
              <a:tr h="478868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they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‘ve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baseline="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l" rtl="0" eaLnBrk="1" latinLnBrk="0" hangingPunct="1"/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oni mají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1328"/>
            <a:ext cx="8435280" cy="4525963"/>
          </a:xfrm>
        </p:spPr>
        <p:txBody>
          <a:bodyPr/>
          <a:lstStyle/>
          <a:p>
            <a:pPr>
              <a:buNone/>
            </a:pP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table.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TO HAVE GOT – NEGATIVE </a:t>
            </a:r>
            <a:r>
              <a:rPr lang="cs-CZ" sz="3000" b="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(zápor)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3528" y="2066520"/>
          <a:ext cx="8496944" cy="457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16224"/>
                <a:gridCol w="2520280"/>
                <a:gridCol w="2016224"/>
                <a:gridCol w="1944216"/>
              </a:tblGrid>
              <a:tr h="662903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pronoun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to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short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form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to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long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form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já nemám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you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he has not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she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has not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it</a:t>
                      </a:r>
                      <a:r>
                        <a:rPr lang="cs-CZ" sz="2000" b="1" baseline="0" dirty="0" smtClean="0">
                          <a:latin typeface="Comic Sans MS" pitchFamily="66" charset="0"/>
                        </a:rPr>
                        <a:t> has not </a:t>
                      </a:r>
                      <a:r>
                        <a:rPr lang="cs-CZ" sz="2000" b="1" baseline="0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we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haven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‘t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you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endParaRPr lang="cs-CZ" sz="2000" b="1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they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have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not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1328"/>
            <a:ext cx="8435280" cy="4525963"/>
          </a:xfrm>
        </p:spPr>
        <p:txBody>
          <a:bodyPr/>
          <a:lstStyle/>
          <a:p>
            <a:pPr>
              <a:buNone/>
            </a:pP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table.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TO HAVE GOT – NEGATIVE </a:t>
            </a:r>
            <a:r>
              <a:rPr lang="cs-CZ" sz="3000" b="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(zápor)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323528" y="2066520"/>
          <a:ext cx="8640960" cy="457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4216"/>
                <a:gridCol w="2520280"/>
                <a:gridCol w="2304256"/>
                <a:gridCol w="1872208"/>
              </a:tblGrid>
              <a:tr h="662903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pronoun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to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short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form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to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long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form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ve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not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haven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‘t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já nemám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you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you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have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not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you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haven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‘t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ty nemáš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latin typeface="Comic Sans MS" pitchFamily="66" charset="0"/>
                        </a:rPr>
                        <a:t>he has not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he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hasn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‘t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on nemá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she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she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has not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she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hasn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‘t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ona nemá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it</a:t>
                      </a:r>
                      <a:r>
                        <a:rPr lang="cs-CZ" sz="2000" b="1" baseline="0" dirty="0" smtClean="0">
                          <a:latin typeface="Comic Sans MS" pitchFamily="66" charset="0"/>
                        </a:rPr>
                        <a:t> has not </a:t>
                      </a:r>
                      <a:r>
                        <a:rPr lang="cs-CZ" sz="2000" b="1" baseline="0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it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hasn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‘t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ono nemá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we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we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have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not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we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haven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‘t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my nemáme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you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you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have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not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you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haven</a:t>
                      </a:r>
                      <a:r>
                        <a:rPr lang="cs-CZ" sz="2000" b="1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‘t </a:t>
                      </a:r>
                      <a:r>
                        <a:rPr lang="cs-CZ" sz="2000" b="1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vy nemáte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  <a:tr h="484200"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they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latin typeface="Comic Sans MS" pitchFamily="66" charset="0"/>
                        </a:rPr>
                        <a:t>they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have</a:t>
                      </a:r>
                      <a:r>
                        <a:rPr lang="cs-CZ" sz="2000" b="1" dirty="0" smtClean="0">
                          <a:latin typeface="Comic Sans MS" pitchFamily="66" charset="0"/>
                        </a:rPr>
                        <a:t> not </a:t>
                      </a:r>
                      <a:r>
                        <a:rPr lang="cs-CZ" sz="2000" b="1" dirty="0" err="1" smtClean="0"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they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haven</a:t>
                      </a:r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‘t </a:t>
                      </a:r>
                      <a:r>
                        <a:rPr lang="cs-CZ" sz="2000" b="1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got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0000"/>
                          </a:solidFill>
                          <a:latin typeface="Comic Sans MS" pitchFamily="66" charset="0"/>
                        </a:rPr>
                        <a:t>oni nemají</a:t>
                      </a:r>
                      <a:endParaRPr lang="cs-CZ" sz="2000" b="1" dirty="0">
                        <a:solidFill>
                          <a:srgbClr val="FF0000"/>
                        </a:solidFill>
                        <a:latin typeface="Comic Sans MS" pitchFamily="66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1328"/>
            <a:ext cx="8568952" cy="4525963"/>
          </a:xfrm>
        </p:spPr>
        <p:txBody>
          <a:bodyPr/>
          <a:lstStyle/>
          <a:p>
            <a:pPr>
              <a:buNone/>
            </a:pP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table.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Autofit/>
          </a:bodyPr>
          <a:lstStyle/>
          <a:p>
            <a:pPr algn="ctr"/>
            <a:r>
              <a:rPr lang="cs-CZ" sz="3400" dirty="0" smtClean="0">
                <a:solidFill>
                  <a:schemeClr val="tx1"/>
                </a:solidFill>
                <a:latin typeface="Comic Sans MS" pitchFamily="66" charset="0"/>
              </a:rPr>
              <a:t>TO HAVE GOT – QUESTIONS </a:t>
            </a:r>
            <a:r>
              <a:rPr lang="cs-CZ" sz="3000" b="0" dirty="0" smtClean="0">
                <a:solidFill>
                  <a:schemeClr val="tx1"/>
                </a:solidFill>
                <a:latin typeface="Comic Sans MS" pitchFamily="66" charset="0"/>
              </a:rPr>
              <a:t>(otázky)</a:t>
            </a:r>
            <a:endParaRPr lang="cs-CZ" sz="3000" b="0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2132856"/>
          <a:ext cx="8280920" cy="44644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/ has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pronoun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endParaRPr kumimoji="0" lang="cs-CZ" sz="2000" b="1" kern="1200" dirty="0" smtClean="0">
                        <a:solidFill>
                          <a:schemeClr val="dk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Mám já?</a:t>
                      </a: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1328"/>
            <a:ext cx="8568952" cy="4525963"/>
          </a:xfrm>
        </p:spPr>
        <p:txBody>
          <a:bodyPr/>
          <a:lstStyle/>
          <a:p>
            <a:pPr>
              <a:buNone/>
            </a:pP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table.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Autofit/>
          </a:bodyPr>
          <a:lstStyle/>
          <a:p>
            <a:r>
              <a:rPr lang="cs-CZ" sz="3400" dirty="0" smtClean="0">
                <a:solidFill>
                  <a:schemeClr val="tx1"/>
                </a:solidFill>
                <a:latin typeface="Comic Sans MS" pitchFamily="66" charset="0"/>
              </a:rPr>
              <a:t>TO HAVE GOT – QUESTIONS </a:t>
            </a:r>
            <a:r>
              <a:rPr lang="cs-CZ" sz="3000" b="0" dirty="0" smtClean="0">
                <a:solidFill>
                  <a:schemeClr val="tx1"/>
                </a:solidFill>
                <a:latin typeface="Comic Sans MS" pitchFamily="66" charset="0"/>
              </a:rPr>
              <a:t>(otázky)</a:t>
            </a:r>
            <a:endParaRPr lang="cs-CZ" sz="3000" b="0" dirty="0">
              <a:solidFill>
                <a:schemeClr val="tx1"/>
              </a:solidFill>
              <a:latin typeface="Comic Sans MS" pitchFamily="66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67544" y="2132856"/>
          <a:ext cx="8280920" cy="44644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0230"/>
                <a:gridCol w="2070230"/>
                <a:gridCol w="2070230"/>
                <a:gridCol w="2070230"/>
              </a:tblGrid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/ has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pronoun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endParaRPr kumimoji="0" lang="cs-CZ" sz="2000" b="1" kern="1200" dirty="0" smtClean="0">
                        <a:solidFill>
                          <a:schemeClr val="dk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Mám já?</a:t>
                      </a: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endParaRPr kumimoji="0" lang="cs-CZ" sz="20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endParaRPr kumimoji="0" lang="cs-CZ" sz="20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Máš ty?</a:t>
                      </a:r>
                      <a:endParaRPr kumimoji="0" lang="cs-CZ" sz="2000" b="1" kern="1200" dirty="0" err="1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Má on?</a:t>
                      </a:r>
                      <a:endParaRPr kumimoji="0" lang="cs-CZ" sz="2000" b="1" kern="1200" dirty="0" err="1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endParaRPr kumimoji="0" lang="cs-CZ" sz="20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Má ona?</a:t>
                      </a:r>
                      <a:endParaRPr kumimoji="0" lang="cs-CZ" sz="2000" b="1" kern="1200" dirty="0" err="1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endParaRPr kumimoji="0" lang="cs-CZ" sz="20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Má ono?</a:t>
                      </a: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endParaRPr kumimoji="0" lang="cs-CZ" sz="20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endParaRPr kumimoji="0" lang="cs-CZ" sz="20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Máme my?</a:t>
                      </a: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endParaRPr kumimoji="0" lang="cs-CZ" sz="20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endParaRPr kumimoji="0" lang="cs-CZ" sz="20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Máte vy?</a:t>
                      </a: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endParaRPr kumimoji="0" lang="cs-CZ" sz="20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endParaRPr kumimoji="0" lang="cs-CZ" sz="2000" b="1" kern="1200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got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Mají oni?</a:t>
                      </a: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1328"/>
            <a:ext cx="8435280" cy="5376672"/>
          </a:xfrm>
        </p:spPr>
        <p:txBody>
          <a:bodyPr/>
          <a:lstStyle/>
          <a:p>
            <a:pPr>
              <a:buNone/>
            </a:pP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table.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  <a:latin typeface="Comic Sans MS" pitchFamily="66" charset="0"/>
              </a:rPr>
              <a:t>TO HAVE GOT – SHORT ANSWERS</a:t>
            </a:r>
            <a:br>
              <a:rPr lang="cs-CZ" sz="3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3300" b="0" dirty="0" smtClean="0">
                <a:solidFill>
                  <a:schemeClr val="tx1"/>
                </a:solidFill>
                <a:latin typeface="Comic Sans MS" pitchFamily="66" charset="0"/>
              </a:rPr>
              <a:t>(krátké odpovědi)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2132856"/>
          <a:ext cx="8352928" cy="44644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2"/>
                <a:gridCol w="2088232"/>
                <a:gridCol w="2088232"/>
                <a:gridCol w="2088232"/>
              </a:tblGrid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Affirmative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Negative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I </a:t>
                      </a:r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chemeClr val="dk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mám.</a:t>
                      </a:r>
                      <a:endParaRPr kumimoji="0" lang="cs-CZ" sz="2000" b="1" kern="1200" dirty="0">
                        <a:solidFill>
                          <a:schemeClr val="dk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I </a:t>
                      </a:r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haven</a:t>
                      </a:r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chemeClr val="dk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nemám.</a:t>
                      </a:r>
                      <a:endParaRPr kumimoji="0" lang="cs-CZ" sz="2000" b="1" kern="1200" dirty="0">
                        <a:solidFill>
                          <a:schemeClr val="dk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Vodorovný svitek 8"/>
          <p:cNvSpPr/>
          <p:nvPr/>
        </p:nvSpPr>
        <p:spPr>
          <a:xfrm>
            <a:off x="6228184" y="764704"/>
            <a:ext cx="2736304" cy="1296144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1052736"/>
            <a:ext cx="2520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omic Sans MS" pitchFamily="66" charset="0"/>
              </a:rPr>
              <a:t>Jen tvary </a:t>
            </a:r>
            <a:r>
              <a:rPr lang="cs-CZ" b="1" dirty="0" err="1" smtClean="0">
                <a:latin typeface="Comic Sans MS" pitchFamily="66" charset="0"/>
              </a:rPr>
              <a:t>have</a:t>
            </a:r>
            <a:r>
              <a:rPr lang="cs-CZ" b="1" dirty="0" smtClean="0">
                <a:latin typeface="Comic Sans MS" pitchFamily="66" charset="0"/>
              </a:rPr>
              <a:t>/has (bez GOT)!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481328"/>
            <a:ext cx="8435280" cy="5376672"/>
          </a:xfrm>
        </p:spPr>
        <p:txBody>
          <a:bodyPr/>
          <a:lstStyle/>
          <a:p>
            <a:pPr>
              <a:buNone/>
            </a:pP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Complete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table.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800" dirty="0" smtClean="0">
                <a:solidFill>
                  <a:schemeClr val="tx1"/>
                </a:solidFill>
                <a:latin typeface="Comic Sans MS" pitchFamily="66" charset="0"/>
              </a:rPr>
              <a:t>TO HAVE GOT – SHORT ANSWERS</a:t>
            </a:r>
            <a:br>
              <a:rPr lang="cs-CZ" sz="3800" dirty="0" smtClean="0">
                <a:solidFill>
                  <a:schemeClr val="tx1"/>
                </a:solidFill>
                <a:latin typeface="Comic Sans MS" pitchFamily="66" charset="0"/>
              </a:rPr>
            </a:br>
            <a:r>
              <a:rPr lang="cs-CZ" sz="3300" b="0" dirty="0" smtClean="0">
                <a:solidFill>
                  <a:schemeClr val="tx1"/>
                </a:solidFill>
                <a:latin typeface="Comic Sans MS" pitchFamily="66" charset="0"/>
              </a:rPr>
              <a:t>(krátké odpovědi)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520" y="2132856"/>
          <a:ext cx="8712968" cy="446449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0240"/>
                <a:gridCol w="1944216"/>
                <a:gridCol w="2448272"/>
                <a:gridCol w="2160240"/>
              </a:tblGrid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Affirmative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Negative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lt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Czech</a:t>
                      </a:r>
                      <a:endParaRPr kumimoji="0" lang="cs-CZ" sz="2000" b="1" kern="1200" dirty="0" smtClean="0">
                        <a:solidFill>
                          <a:schemeClr val="lt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I </a:t>
                      </a:r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chemeClr val="dk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mám.</a:t>
                      </a:r>
                      <a:endParaRPr kumimoji="0" lang="cs-CZ" sz="2000" b="1" kern="1200" dirty="0">
                        <a:solidFill>
                          <a:schemeClr val="dk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I </a:t>
                      </a:r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haven</a:t>
                      </a:r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000" b="1" kern="1200" dirty="0" err="1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chemeClr val="dk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chemeClr val="dk1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nemám.</a:t>
                      </a:r>
                      <a:endParaRPr kumimoji="0" lang="cs-CZ" sz="2000" b="1" kern="1200" dirty="0">
                        <a:solidFill>
                          <a:schemeClr val="dk1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máš.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haven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nemáš.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he has.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má. </a:t>
                      </a:r>
                      <a:r>
                        <a:rPr kumimoji="0" lang="cs-CZ" sz="1800" b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(on)</a:t>
                      </a:r>
                      <a:endParaRPr kumimoji="0" lang="cs-CZ" sz="1800" b="0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he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hasn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nemá. </a:t>
                      </a:r>
                      <a:r>
                        <a:rPr kumimoji="0" lang="cs-CZ" sz="1800" b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(on)</a:t>
                      </a:r>
                      <a:endParaRPr kumimoji="0" lang="cs-CZ" sz="1800" b="0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has.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má. </a:t>
                      </a:r>
                      <a:r>
                        <a:rPr kumimoji="0" lang="cs-CZ" sz="1800" b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(ona)</a:t>
                      </a:r>
                      <a:endParaRPr kumimoji="0" lang="cs-CZ" sz="1800" b="0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she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hasn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nemá. </a:t>
                      </a:r>
                      <a:r>
                        <a:rPr kumimoji="0" lang="cs-CZ" sz="1800" b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(ona)</a:t>
                      </a:r>
                      <a:endParaRPr kumimoji="0" lang="cs-CZ" sz="1800" b="0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has.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má. </a:t>
                      </a:r>
                      <a:r>
                        <a:rPr kumimoji="0" lang="cs-CZ" sz="1800" b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(ono)</a:t>
                      </a:r>
                      <a:endParaRPr kumimoji="0" lang="cs-CZ" sz="1800" b="0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it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hasn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000" b="1" kern="1200" baseline="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000" b="1" kern="1200" baseline="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nemá. </a:t>
                      </a:r>
                      <a:r>
                        <a:rPr kumimoji="0" lang="cs-CZ" sz="1800" b="0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(ono)</a:t>
                      </a:r>
                      <a:endParaRPr kumimoji="0" lang="cs-CZ" sz="1800" b="0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máme.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we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haven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nemáme.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máte.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you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haven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nemáte.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496055">
                <a:tc>
                  <a:txBody>
                    <a:bodyPr/>
                    <a:lstStyle/>
                    <a:p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Yes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,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Ano, mají.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No,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they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 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haven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‘</a:t>
                      </a:r>
                      <a:r>
                        <a:rPr kumimoji="0" lang="cs-CZ" sz="2000" b="1" kern="1200" dirty="0" err="1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t</a:t>
                      </a:r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Comic Sans MS" pitchFamily="66" charset="0"/>
                          <a:ea typeface="+mn-ea"/>
                          <a:cs typeface="+mn-cs"/>
                        </a:rPr>
                        <a:t>Ne, nemají.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Comic Sans MS" pitchFamily="66" charset="0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404664"/>
            <a:ext cx="8280920" cy="56026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Choose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correct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form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of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verb to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500" b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1. </a:t>
            </a: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 _________ </a:t>
            </a:r>
            <a:r>
              <a:rPr lang="cs-CZ" sz="2400" dirty="0" err="1" smtClean="0">
                <a:latin typeface="Comic Sans MS" pitchFamily="66" charset="0"/>
              </a:rPr>
              <a:t>two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hamsters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2. </a:t>
            </a:r>
            <a:r>
              <a:rPr lang="cs-CZ" sz="2400" dirty="0" err="1" smtClean="0">
                <a:latin typeface="Comic Sans MS" pitchFamily="66" charset="0"/>
              </a:rPr>
              <a:t>We</a:t>
            </a:r>
            <a:r>
              <a:rPr lang="cs-CZ" sz="2400" dirty="0" smtClean="0">
                <a:latin typeface="Comic Sans MS" pitchFamily="66" charset="0"/>
              </a:rPr>
              <a:t> _________ a </a:t>
            </a:r>
            <a:r>
              <a:rPr lang="cs-CZ" sz="2400" dirty="0" err="1" smtClean="0">
                <a:latin typeface="Comic Sans MS" pitchFamily="66" charset="0"/>
              </a:rPr>
              <a:t>washing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machine</a:t>
            </a:r>
            <a:r>
              <a:rPr lang="cs-CZ" sz="2400" dirty="0" smtClean="0">
                <a:latin typeface="Comic Sans MS" pitchFamily="66" charset="0"/>
              </a:rPr>
              <a:t> in </a:t>
            </a:r>
            <a:r>
              <a:rPr lang="cs-CZ" sz="2400" dirty="0" err="1" smtClean="0">
                <a:latin typeface="Comic Sans MS" pitchFamily="66" charset="0"/>
              </a:rPr>
              <a:t>the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kitchen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3. I _________ </a:t>
            </a:r>
            <a:r>
              <a:rPr lang="cs-CZ" sz="2400" dirty="0" err="1" smtClean="0">
                <a:latin typeface="Comic Sans MS" pitchFamily="66" charset="0"/>
              </a:rPr>
              <a:t>new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shoes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4. My </a:t>
            </a:r>
            <a:r>
              <a:rPr lang="cs-CZ" sz="2400" dirty="0" err="1" smtClean="0">
                <a:latin typeface="Comic Sans MS" pitchFamily="66" charset="0"/>
              </a:rPr>
              <a:t>parents</a:t>
            </a:r>
            <a:r>
              <a:rPr lang="cs-CZ" sz="2400" dirty="0" smtClean="0">
                <a:latin typeface="Comic Sans MS" pitchFamily="66" charset="0"/>
              </a:rPr>
              <a:t> _________ a </a:t>
            </a:r>
            <a:r>
              <a:rPr lang="cs-CZ" sz="2400" dirty="0" err="1" smtClean="0">
                <a:latin typeface="Comic Sans MS" pitchFamily="66" charset="0"/>
              </a:rPr>
              <a:t>big</a:t>
            </a:r>
            <a:r>
              <a:rPr lang="cs-CZ" sz="2400" dirty="0" smtClean="0">
                <a:latin typeface="Comic Sans MS" pitchFamily="66" charset="0"/>
              </a:rPr>
              <a:t> house.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5. Henry _________ </a:t>
            </a:r>
            <a:r>
              <a:rPr lang="cs-CZ" sz="2400" dirty="0" err="1" smtClean="0">
                <a:latin typeface="Comic Sans MS" pitchFamily="66" charset="0"/>
              </a:rPr>
              <a:t>two</a:t>
            </a:r>
            <a:r>
              <a:rPr lang="cs-CZ" sz="2400" dirty="0" smtClean="0">
                <a:latin typeface="Comic Sans MS" pitchFamily="66" charset="0"/>
              </a:rPr>
              <a:t> pens </a:t>
            </a:r>
            <a:r>
              <a:rPr lang="cs-CZ" sz="2400" dirty="0" err="1" smtClean="0">
                <a:latin typeface="Comic Sans MS" pitchFamily="66" charset="0"/>
              </a:rPr>
              <a:t>and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one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pencil</a:t>
            </a:r>
            <a:r>
              <a:rPr lang="cs-CZ" sz="2400" dirty="0" smtClean="0">
                <a:latin typeface="Comic Sans MS" pitchFamily="66" charset="0"/>
              </a:rPr>
              <a:t> in his </a:t>
            </a:r>
            <a:r>
              <a:rPr lang="cs-CZ" sz="2400" dirty="0" err="1" smtClean="0">
                <a:latin typeface="Comic Sans MS" pitchFamily="66" charset="0"/>
              </a:rPr>
              <a:t>pencil</a:t>
            </a:r>
            <a:r>
              <a:rPr lang="cs-CZ" sz="2400" dirty="0" smtClean="0">
                <a:latin typeface="Comic Sans MS" pitchFamily="66" charset="0"/>
              </a:rPr>
              <a:t> case.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6. A </a:t>
            </a:r>
            <a:r>
              <a:rPr lang="cs-CZ" sz="2400" dirty="0" err="1" smtClean="0">
                <a:latin typeface="Comic Sans MS" pitchFamily="66" charset="0"/>
              </a:rPr>
              <a:t>girraffe</a:t>
            </a:r>
            <a:r>
              <a:rPr lang="cs-CZ" sz="2400" dirty="0" smtClean="0">
                <a:latin typeface="Comic Sans MS" pitchFamily="66" charset="0"/>
              </a:rPr>
              <a:t> _________ a </a:t>
            </a:r>
            <a:r>
              <a:rPr lang="cs-CZ" sz="2400" dirty="0" err="1" smtClean="0">
                <a:latin typeface="Comic Sans MS" pitchFamily="66" charset="0"/>
              </a:rPr>
              <a:t>long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neck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 marL="566928" indent="-457200">
              <a:buAutoNum type="arabicPeriod"/>
            </a:pPr>
            <a:endParaRPr lang="cs-CZ" sz="2400" dirty="0" smtClean="0">
              <a:latin typeface="Comic Sans MS" pitchFamily="66" charset="0"/>
            </a:endParaRPr>
          </a:p>
          <a:p>
            <a:pPr marL="566928" indent="-457200">
              <a:buAutoNum type="arabicPeriod"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b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75656" y="126876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has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endParaRPr lang="cs-CZ" sz="2400" i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170080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endParaRPr lang="cs-CZ" sz="2400" i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206084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endParaRPr lang="cs-CZ" sz="2400" i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55776" y="249289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endParaRPr lang="cs-CZ" sz="2400" i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292494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has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endParaRPr lang="cs-CZ" sz="2400" i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83768" y="3717032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has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endParaRPr lang="cs-CZ" sz="2400" i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476672"/>
            <a:ext cx="8363272" cy="55306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Make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negative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sentences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500" b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1. </a:t>
            </a:r>
            <a:r>
              <a:rPr lang="cs-CZ" sz="2400" dirty="0" err="1" smtClean="0">
                <a:latin typeface="Comic Sans MS" pitchFamily="66" charset="0"/>
              </a:rPr>
              <a:t>Bill</a:t>
            </a:r>
            <a:r>
              <a:rPr lang="cs-CZ" sz="2400" dirty="0" smtClean="0">
                <a:latin typeface="Comic Sans MS" pitchFamily="66" charset="0"/>
              </a:rPr>
              <a:t> has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two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brothers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Bill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hasn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two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brothers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2. Emily </a:t>
            </a:r>
            <a:r>
              <a:rPr lang="cs-CZ" sz="2400" dirty="0" err="1" smtClean="0">
                <a:latin typeface="Comic Sans MS" pitchFamily="66" charset="0"/>
              </a:rPr>
              <a:t>and</a:t>
            </a:r>
            <a:r>
              <a:rPr lang="cs-CZ" sz="2400" dirty="0" smtClean="0">
                <a:latin typeface="Comic Sans MS" pitchFamily="66" charset="0"/>
              </a:rPr>
              <a:t> Peter </a:t>
            </a:r>
            <a:r>
              <a:rPr lang="cs-CZ" sz="2400" dirty="0" err="1" smtClean="0">
                <a:latin typeface="Comic Sans MS" pitchFamily="66" charset="0"/>
              </a:rPr>
              <a:t>have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a </a:t>
            </a:r>
            <a:r>
              <a:rPr lang="cs-CZ" sz="2400" dirty="0" err="1" smtClean="0">
                <a:latin typeface="Comic Sans MS" pitchFamily="66" charset="0"/>
              </a:rPr>
              <a:t>camera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Emily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and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Peter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camera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3. My </a:t>
            </a:r>
            <a:r>
              <a:rPr lang="cs-CZ" sz="2400" dirty="0" err="1" smtClean="0">
                <a:latin typeface="Comic Sans MS" pitchFamily="66" charset="0"/>
              </a:rPr>
              <a:t>friends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have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brown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hair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My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friends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brown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hair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4. </a:t>
            </a: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 has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a </a:t>
            </a:r>
            <a:r>
              <a:rPr lang="cs-CZ" sz="2400" dirty="0" err="1" smtClean="0">
                <a:latin typeface="Comic Sans MS" pitchFamily="66" charset="0"/>
              </a:rPr>
              <a:t>new</a:t>
            </a:r>
            <a:r>
              <a:rPr lang="cs-CZ" sz="2400" dirty="0" smtClean="0">
                <a:latin typeface="Comic Sans MS" pitchFamily="66" charset="0"/>
              </a:rPr>
              <a:t> mobile </a:t>
            </a:r>
            <a:r>
              <a:rPr lang="cs-CZ" sz="2400" dirty="0" err="1" smtClean="0">
                <a:latin typeface="Comic Sans MS" pitchFamily="66" charset="0"/>
              </a:rPr>
              <a:t>phone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She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hasn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a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new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mobile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phone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5. My cousin has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an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interesting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book</a:t>
            </a:r>
            <a:r>
              <a:rPr lang="cs-CZ" sz="2400" dirty="0" smtClean="0"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My cousin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hasn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an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interesting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book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404664"/>
            <a:ext cx="8435280" cy="56026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Put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words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in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correct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order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500" b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1.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/ </a:t>
            </a:r>
            <a:r>
              <a:rPr lang="cs-CZ" sz="2400" dirty="0" err="1" smtClean="0">
                <a:latin typeface="Comic Sans MS" pitchFamily="66" charset="0"/>
              </a:rPr>
              <a:t>have</a:t>
            </a:r>
            <a:r>
              <a:rPr lang="cs-CZ" sz="2400" dirty="0" smtClean="0">
                <a:latin typeface="Comic Sans MS" pitchFamily="66" charset="0"/>
              </a:rPr>
              <a:t> / a /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/ </a:t>
            </a:r>
            <a:r>
              <a:rPr lang="cs-CZ" sz="2400" dirty="0" err="1" smtClean="0">
                <a:latin typeface="Comic Sans MS" pitchFamily="66" charset="0"/>
              </a:rPr>
              <a:t>bike</a:t>
            </a:r>
            <a:r>
              <a:rPr lang="cs-CZ" sz="2400" dirty="0" smtClean="0">
                <a:latin typeface="Comic Sans MS" pitchFamily="66" charset="0"/>
              </a:rPr>
              <a:t> / ?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you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bike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?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2. not/ has/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/ her </a:t>
            </a:r>
            <a:r>
              <a:rPr lang="cs-CZ" sz="2400" dirty="0" err="1" smtClean="0">
                <a:latin typeface="Comic Sans MS" pitchFamily="66" charset="0"/>
              </a:rPr>
              <a:t>brother</a:t>
            </a:r>
            <a:r>
              <a:rPr lang="cs-CZ" sz="2400" dirty="0" smtClean="0">
                <a:latin typeface="Comic Sans MS" pitchFamily="66" charset="0"/>
              </a:rPr>
              <a:t>/a / . /</a:t>
            </a:r>
            <a:r>
              <a:rPr lang="cs-CZ" sz="2400" dirty="0" err="1" smtClean="0">
                <a:latin typeface="Comic Sans MS" pitchFamily="66" charset="0"/>
              </a:rPr>
              <a:t>new</a:t>
            </a:r>
            <a:r>
              <a:rPr lang="cs-CZ" sz="2400" dirty="0" smtClean="0">
                <a:latin typeface="Comic Sans MS" pitchFamily="66" charset="0"/>
              </a:rPr>
              <a:t> / motor </a:t>
            </a:r>
            <a:r>
              <a:rPr lang="cs-CZ" sz="2400" dirty="0" err="1" smtClean="0">
                <a:latin typeface="Comic Sans MS" pitchFamily="66" charset="0"/>
              </a:rPr>
              <a:t>bike</a:t>
            </a:r>
            <a:endParaRPr lang="cs-CZ" sz="2400" dirty="0" smtClean="0">
              <a:latin typeface="Comic Sans MS" pitchFamily="66" charset="0"/>
            </a:endParaRP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Her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brother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has not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new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motor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bike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3. has / </a:t>
            </a:r>
            <a:r>
              <a:rPr lang="cs-CZ" sz="2400" dirty="0" err="1" smtClean="0">
                <a:latin typeface="Comic Sans MS" pitchFamily="66" charset="0"/>
              </a:rPr>
              <a:t>what</a:t>
            </a:r>
            <a:r>
              <a:rPr lang="cs-CZ" sz="2400" dirty="0" smtClean="0">
                <a:latin typeface="Comic Sans MS" pitchFamily="66" charset="0"/>
              </a:rPr>
              <a:t> /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/ in/ ?/ </a:t>
            </a: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/ her bag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What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has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she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in her bag?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4. has / Paul /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 / on / a </a:t>
            </a:r>
            <a:r>
              <a:rPr lang="cs-CZ" sz="2400" dirty="0" err="1" smtClean="0">
                <a:latin typeface="Comic Sans MS" pitchFamily="66" charset="0"/>
              </a:rPr>
              <a:t>ruler</a:t>
            </a:r>
            <a:r>
              <a:rPr lang="cs-CZ" sz="2400" dirty="0" smtClean="0">
                <a:latin typeface="Comic Sans MS" pitchFamily="66" charset="0"/>
              </a:rPr>
              <a:t>/ . / his </a:t>
            </a:r>
            <a:r>
              <a:rPr lang="cs-CZ" sz="2400" dirty="0" err="1" smtClean="0">
                <a:latin typeface="Comic Sans MS" pitchFamily="66" charset="0"/>
              </a:rPr>
              <a:t>desk</a:t>
            </a:r>
            <a:endParaRPr lang="cs-CZ" sz="2400" dirty="0" smtClean="0">
              <a:latin typeface="Comic Sans MS" pitchFamily="66" charset="0"/>
            </a:endParaRP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Paul has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ruler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on his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desk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5. has / my </a:t>
            </a:r>
            <a:r>
              <a:rPr lang="cs-CZ" sz="2400" dirty="0" err="1" smtClean="0">
                <a:latin typeface="Comic Sans MS" pitchFamily="66" charset="0"/>
              </a:rPr>
              <a:t>aunt</a:t>
            </a:r>
            <a:r>
              <a:rPr lang="cs-CZ" sz="2400" dirty="0" smtClean="0">
                <a:latin typeface="Comic Sans MS" pitchFamily="66" charset="0"/>
              </a:rPr>
              <a:t> /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/ </a:t>
            </a:r>
            <a:r>
              <a:rPr lang="cs-CZ" sz="2400" dirty="0" err="1" smtClean="0">
                <a:latin typeface="Comic Sans MS" pitchFamily="66" charset="0"/>
              </a:rPr>
              <a:t>eyes</a:t>
            </a:r>
            <a:r>
              <a:rPr lang="cs-CZ" sz="2400" dirty="0" smtClean="0">
                <a:latin typeface="Comic Sans MS" pitchFamily="66" charset="0"/>
              </a:rPr>
              <a:t> / not/. / </a:t>
            </a:r>
            <a:r>
              <a:rPr lang="cs-CZ" sz="2400" dirty="0" err="1" smtClean="0">
                <a:latin typeface="Comic Sans MS" pitchFamily="66" charset="0"/>
              </a:rPr>
              <a:t>blue</a:t>
            </a:r>
            <a:endParaRPr lang="cs-CZ" sz="2400" dirty="0" smtClean="0">
              <a:latin typeface="Comic Sans MS" pitchFamily="66" charset="0"/>
            </a:endParaRP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My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aunt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has not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blue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eyes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endParaRPr lang="cs-CZ" sz="2400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404664"/>
            <a:ext cx="8363272" cy="6120680"/>
          </a:xfrm>
        </p:spPr>
        <p:txBody>
          <a:bodyPr/>
          <a:lstStyle/>
          <a:p>
            <a:pPr>
              <a:buNone/>
            </a:pP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Use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pictures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to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answer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questions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algn="ctr">
              <a:buNone/>
            </a:pPr>
            <a:r>
              <a:rPr lang="cs-CZ" sz="2400" dirty="0" err="1" smtClean="0">
                <a:latin typeface="Comic Sans MS" pitchFamily="66" charset="0"/>
              </a:rPr>
              <a:t>What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have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you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in </a:t>
            </a:r>
            <a:r>
              <a:rPr lang="cs-CZ" sz="2400" dirty="0" err="1" smtClean="0">
                <a:latin typeface="Comic Sans MS" pitchFamily="66" charset="0"/>
              </a:rPr>
              <a:t>your</a:t>
            </a:r>
            <a:r>
              <a:rPr lang="cs-CZ" sz="2400" dirty="0" smtClean="0">
                <a:latin typeface="Comic Sans MS" pitchFamily="66" charset="0"/>
              </a:rPr>
              <a:t> bag?</a:t>
            </a: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i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algn="ctr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I‘ve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books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in my bag.</a:t>
            </a:r>
          </a:p>
        </p:txBody>
      </p:sp>
      <p:pic>
        <p:nvPicPr>
          <p:cNvPr id="3" name="Obrázek 2" descr="book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1844824"/>
            <a:ext cx="2917079" cy="388696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267744" y="5301208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[1]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476672"/>
            <a:ext cx="8363272" cy="6048672"/>
          </a:xfrm>
        </p:spPr>
        <p:txBody>
          <a:bodyPr/>
          <a:lstStyle/>
          <a:p>
            <a:pPr>
              <a:buNone/>
            </a:pP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Use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pictures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to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answer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questions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500" b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				</a:t>
            </a:r>
            <a:r>
              <a:rPr lang="cs-CZ" sz="2400" dirty="0" err="1" smtClean="0">
                <a:latin typeface="Comic Sans MS" pitchFamily="66" charset="0"/>
              </a:rPr>
              <a:t>What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pet</a:t>
            </a:r>
            <a:r>
              <a:rPr lang="cs-CZ" sz="2400" dirty="0" smtClean="0">
                <a:latin typeface="Comic Sans MS" pitchFamily="66" charset="0"/>
              </a:rPr>
              <a:t> has </a:t>
            </a:r>
            <a:r>
              <a:rPr lang="cs-CZ" sz="2400" dirty="0" err="1" smtClean="0">
                <a:latin typeface="Comic Sans MS" pitchFamily="66" charset="0"/>
              </a:rPr>
              <a:t>she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?</a:t>
            </a:r>
          </a:p>
          <a:p>
            <a:pPr>
              <a:buNone/>
            </a:pPr>
            <a:endParaRPr lang="cs-CZ" sz="3200" b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sz="2400" i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		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She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‘s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rabbit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</p:txBody>
      </p:sp>
      <p:pic>
        <p:nvPicPr>
          <p:cNvPr id="3" name="Obrázek 2" descr="rabbit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347864" y="1844824"/>
            <a:ext cx="2754674" cy="396044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131840" y="5517232"/>
            <a:ext cx="5760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[2]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76672"/>
            <a:ext cx="8291264" cy="60486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Use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pictures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to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answer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questions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algn="ctr">
              <a:buNone/>
            </a:pPr>
            <a:endParaRPr lang="cs-CZ" sz="2800" b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algn="ctr">
              <a:buNone/>
            </a:pPr>
            <a:r>
              <a:rPr lang="cs-CZ" sz="2400" dirty="0" err="1" smtClean="0">
                <a:latin typeface="Comic Sans MS" pitchFamily="66" charset="0"/>
              </a:rPr>
              <a:t>Have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they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a </a:t>
            </a:r>
            <a:r>
              <a:rPr lang="cs-CZ" sz="2400" dirty="0" err="1" smtClean="0">
                <a:latin typeface="Comic Sans MS" pitchFamily="66" charset="0"/>
              </a:rPr>
              <a:t>red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pen</a:t>
            </a:r>
            <a:r>
              <a:rPr lang="cs-CZ" sz="2400" dirty="0" smtClean="0">
                <a:latin typeface="Comic Sans MS" pitchFamily="66" charset="0"/>
              </a:rPr>
              <a:t> on </a:t>
            </a:r>
            <a:r>
              <a:rPr lang="cs-CZ" sz="2400" dirty="0" err="1" smtClean="0">
                <a:latin typeface="Comic Sans MS" pitchFamily="66" charset="0"/>
              </a:rPr>
              <a:t>their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desk</a:t>
            </a:r>
            <a:r>
              <a:rPr lang="cs-CZ" sz="2400" dirty="0" smtClean="0">
                <a:latin typeface="Comic Sans MS" pitchFamily="66" charset="0"/>
              </a:rPr>
              <a:t>?</a:t>
            </a: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No,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they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‘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They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‘ve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black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pen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on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their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desk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</p:txBody>
      </p:sp>
      <p:pic>
        <p:nvPicPr>
          <p:cNvPr id="3" name="Obrázek 2" descr="pen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411760" y="1916832"/>
            <a:ext cx="4176464" cy="353923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619672" y="4941169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[3]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548680"/>
            <a:ext cx="8291264" cy="597666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Use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pictures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to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answer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questions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3200" b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dirty="0" smtClean="0">
                <a:latin typeface="Comic Sans MS" pitchFamily="66" charset="0"/>
              </a:rPr>
              <a:t>			Has he </a:t>
            </a:r>
            <a:r>
              <a:rPr lang="cs-CZ" sz="2400" dirty="0" err="1" smtClean="0">
                <a:latin typeface="Comic Sans MS" pitchFamily="66" charset="0"/>
              </a:rPr>
              <a:t>got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three</a:t>
            </a:r>
            <a:r>
              <a:rPr lang="cs-CZ" sz="2400" dirty="0" smtClean="0">
                <a:latin typeface="Comic Sans MS" pitchFamily="66" charset="0"/>
              </a:rPr>
              <a:t> </a:t>
            </a:r>
            <a:r>
              <a:rPr lang="cs-CZ" sz="2400" dirty="0" err="1" smtClean="0">
                <a:latin typeface="Comic Sans MS" pitchFamily="66" charset="0"/>
              </a:rPr>
              <a:t>CDs</a:t>
            </a:r>
            <a:r>
              <a:rPr lang="cs-CZ" sz="2400" dirty="0" smtClean="0">
                <a:latin typeface="Comic Sans MS" pitchFamily="66" charset="0"/>
              </a:rPr>
              <a:t>?</a:t>
            </a: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dirty="0" smtClean="0">
              <a:latin typeface="Comic Sans MS" pitchFamily="66" charset="0"/>
            </a:endParaRPr>
          </a:p>
          <a:p>
            <a:pPr>
              <a:buNone/>
            </a:pPr>
            <a:endParaRPr lang="cs-CZ" sz="2400" i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endParaRPr lang="cs-CZ" sz="2400" i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endParaRPr lang="cs-CZ" sz="2400" i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				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Yes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, he has.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pic>
        <p:nvPicPr>
          <p:cNvPr id="3" name="Obrázek 2" descr="CD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3" y="2132855"/>
            <a:ext cx="5880406" cy="3812463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5373216"/>
            <a:ext cx="4320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latin typeface="Comic Sans MS" pitchFamily="66" charset="0"/>
              </a:rPr>
              <a:t>[4]</a:t>
            </a:r>
            <a:endParaRPr lang="cs-CZ" sz="14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476672"/>
            <a:ext cx="8291264" cy="553061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500" b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Translate</a:t>
            </a:r>
            <a:r>
              <a:rPr lang="cs-CZ" sz="2500" b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cs-CZ" sz="2500" b="1" dirty="0" smtClean="0">
              <a:solidFill>
                <a:schemeClr val="accent1">
                  <a:lumMod val="75000"/>
                </a:schemeClr>
              </a:solidFill>
              <a:latin typeface="Comic Sans MS" pitchFamily="66" charset="0"/>
            </a:endParaRP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1. Andy má nové kolo.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Andy has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new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bike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2. Mary a Jane nemají velkou zahradu.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Mary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and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Jane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big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garden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 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3. Mají kočku? Ano, mají.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they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a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cat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?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Yes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,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they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4. Co máš v penálu?</a:t>
            </a:r>
          </a:p>
          <a:p>
            <a:pPr marL="566928" indent="-457200">
              <a:buNone/>
            </a:pP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What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have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you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in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your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pencil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case?</a:t>
            </a:r>
          </a:p>
          <a:p>
            <a:pPr marL="566928" indent="-457200">
              <a:buNone/>
            </a:pPr>
            <a:r>
              <a:rPr lang="cs-CZ" sz="2400" dirty="0" smtClean="0">
                <a:latin typeface="Comic Sans MS" pitchFamily="66" charset="0"/>
              </a:rPr>
              <a:t>5. Jack nemá dlouhé vlasy.</a:t>
            </a:r>
          </a:p>
          <a:p>
            <a:pPr marL="566928" indent="-457200">
              <a:buNone/>
            </a:pPr>
            <a:r>
              <a:rPr lang="cs-CZ" sz="2400" i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  Jack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hasn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‘t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got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long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 </a:t>
            </a:r>
            <a:r>
              <a:rPr lang="cs-CZ" sz="2400" i="1" dirty="0" err="1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hair</a:t>
            </a:r>
            <a:r>
              <a:rPr lang="cs-CZ" sz="2400" i="1" dirty="0" smtClean="0">
                <a:solidFill>
                  <a:schemeClr val="accent1">
                    <a:lumMod val="75000"/>
                  </a:schemeClr>
                </a:solidFill>
                <a:latin typeface="Comic Sans MS" pitchFamily="66" charset="0"/>
              </a:rPr>
              <a:t>.</a:t>
            </a:r>
          </a:p>
          <a:p>
            <a:pPr marL="566928" indent="-457200">
              <a:buNone/>
            </a:pPr>
            <a:endParaRPr lang="cs-CZ" sz="2400" dirty="0" smtClean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1481328"/>
            <a:ext cx="8568952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[ 1] </a:t>
            </a:r>
            <a:r>
              <a:rPr lang="cs-CZ" sz="1600" dirty="0" err="1" smtClean="0">
                <a:latin typeface="Comic Sans MS" pitchFamily="66" charset="0"/>
              </a:rPr>
              <a:t>Books</a:t>
            </a:r>
            <a:r>
              <a:rPr lang="cs-CZ" sz="1600" dirty="0" smtClean="0">
                <a:latin typeface="Comic Sans MS" pitchFamily="66" charset="0"/>
              </a:rPr>
              <a:t>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2012-09-09]. Dostupné z:</a:t>
            </a:r>
          </a:p>
          <a:p>
            <a:pPr marL="365125" indent="-4763">
              <a:buNone/>
            </a:pPr>
            <a:r>
              <a:rPr lang="cs-CZ" sz="1600" u="sng" dirty="0" smtClean="0">
                <a:latin typeface="Comic Sans MS" pitchFamily="66" charset="0"/>
                <a:hlinkClick r:id="rId2"/>
              </a:rPr>
              <a:t>	</a:t>
            </a:r>
            <a:r>
              <a:rPr lang="cs-CZ" sz="1600" dirty="0" smtClean="0">
                <a:latin typeface="Comic Sans MS" pitchFamily="66" charset="0"/>
                <a:hlinkClick r:id="rId2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2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2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2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2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2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2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2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2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2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2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2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2"/>
              </a:rPr>
              <a:t>=</a:t>
            </a:r>
            <a:r>
              <a:rPr lang="cs-CZ" sz="1600" dirty="0" err="1" smtClean="0">
                <a:latin typeface="Comic Sans MS" pitchFamily="66" charset="0"/>
                <a:hlinkClick r:id="rId2"/>
              </a:rPr>
              <a:t>books</a:t>
            </a:r>
            <a:r>
              <a:rPr lang="cs-CZ" sz="1600" dirty="0" smtClean="0">
                <a:latin typeface="Comic Sans MS" pitchFamily="66" charset="0"/>
                <a:hlinkClick r:id="rId2"/>
              </a:rPr>
              <a:t>&amp;ex=1&amp;</a:t>
            </a:r>
            <a:r>
              <a:rPr lang="cs-CZ" sz="1600" dirty="0" err="1" smtClean="0">
                <a:latin typeface="Comic Sans MS" pitchFamily="66" charset="0"/>
                <a:hlinkClick r:id="rId2"/>
              </a:rPr>
              <a:t>origin</a:t>
            </a:r>
            <a:r>
              <a:rPr lang="cs-CZ" sz="1600" dirty="0" smtClean="0">
                <a:latin typeface="Comic Sans MS" pitchFamily="66" charset="0"/>
                <a:hlinkClick r:id="rId2"/>
              </a:rPr>
              <a:t>=FX010132103#</a:t>
            </a:r>
            <a:r>
              <a:rPr lang="cs-CZ" sz="1600" dirty="0" err="1" smtClean="0">
                <a:latin typeface="Comic Sans MS" pitchFamily="66" charset="0"/>
                <a:hlinkClick r:id="rId2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2"/>
              </a:rPr>
              <a:t>:MP900439527|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[2] </a:t>
            </a:r>
            <a:r>
              <a:rPr lang="cs-CZ" sz="1600" dirty="0" err="1" smtClean="0">
                <a:latin typeface="Comic Sans MS" pitchFamily="66" charset="0"/>
              </a:rPr>
              <a:t>Rabbit</a:t>
            </a:r>
            <a:r>
              <a:rPr lang="cs-CZ" sz="1600" dirty="0" smtClean="0">
                <a:latin typeface="Comic Sans MS" pitchFamily="66" charset="0"/>
              </a:rPr>
              <a:t>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2012-09-09]. Dostupné z: </a:t>
            </a:r>
            <a:r>
              <a:rPr lang="cs-CZ" sz="1600" dirty="0" smtClean="0">
                <a:latin typeface="Comic Sans MS" pitchFamily="66" charset="0"/>
                <a:hlinkClick r:id="rId3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3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3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3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3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3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3"/>
              </a:rPr>
              <a:t>=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rabbit</a:t>
            </a:r>
            <a:r>
              <a:rPr lang="cs-CZ" sz="1600" dirty="0" smtClean="0">
                <a:latin typeface="Comic Sans MS" pitchFamily="66" charset="0"/>
                <a:hlinkClick r:id="rId3"/>
              </a:rPr>
              <a:t>&amp;ex=1&amp;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origin</a:t>
            </a:r>
            <a:r>
              <a:rPr lang="cs-CZ" sz="1600" dirty="0" smtClean="0">
                <a:latin typeface="Comic Sans MS" pitchFamily="66" charset="0"/>
                <a:hlinkClick r:id="rId3"/>
              </a:rPr>
              <a:t>=FX010132103#</a:t>
            </a:r>
            <a:r>
              <a:rPr lang="cs-CZ" sz="1600" dirty="0" err="1" smtClean="0">
                <a:latin typeface="Comic Sans MS" pitchFamily="66" charset="0"/>
                <a:hlinkClick r:id="rId3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3"/>
              </a:rPr>
              <a:t>:MP900448471|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[3] </a:t>
            </a:r>
            <a:r>
              <a:rPr lang="cs-CZ" sz="1600" dirty="0" err="1" smtClean="0">
                <a:latin typeface="Comic Sans MS" pitchFamily="66" charset="0"/>
              </a:rPr>
              <a:t>CDs</a:t>
            </a:r>
            <a:r>
              <a:rPr lang="cs-CZ" sz="1600" dirty="0" smtClean="0">
                <a:latin typeface="Comic Sans MS" pitchFamily="66" charset="0"/>
              </a:rPr>
              <a:t>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2012-09-09]. Dostupné z: </a:t>
            </a:r>
            <a:r>
              <a:rPr lang="cs-CZ" sz="1600" dirty="0" smtClean="0">
                <a:latin typeface="Comic Sans MS" pitchFamily="66" charset="0"/>
                <a:hlinkClick r:id="rId4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4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4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4"/>
              </a:rPr>
              <a:t>=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CDs</a:t>
            </a:r>
            <a:r>
              <a:rPr lang="cs-CZ" sz="1600" dirty="0" smtClean="0">
                <a:latin typeface="Comic Sans MS" pitchFamily="66" charset="0"/>
                <a:hlinkClick r:id="rId4"/>
              </a:rPr>
              <a:t>&amp;ex=1&amp;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origin</a:t>
            </a:r>
            <a:r>
              <a:rPr lang="cs-CZ" sz="1600" dirty="0" smtClean="0">
                <a:latin typeface="Comic Sans MS" pitchFamily="66" charset="0"/>
                <a:hlinkClick r:id="rId4"/>
              </a:rPr>
              <a:t>=FX010132103#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4"/>
              </a:rPr>
              <a:t>:MP900315495|</a:t>
            </a:r>
            <a:endParaRPr lang="cs-CZ" sz="1600" dirty="0" smtClean="0">
              <a:latin typeface="Comic Sans MS" pitchFamily="66" charset="0"/>
            </a:endParaRPr>
          </a:p>
          <a:p>
            <a:pPr>
              <a:buNone/>
            </a:pPr>
            <a:r>
              <a:rPr lang="cs-CZ" sz="1600" dirty="0" smtClean="0">
                <a:latin typeface="Comic Sans MS" pitchFamily="66" charset="0"/>
              </a:rPr>
              <a:t>[4] </a:t>
            </a:r>
            <a:r>
              <a:rPr lang="cs-CZ" sz="1600" dirty="0" err="1" smtClean="0">
                <a:latin typeface="Comic Sans MS" pitchFamily="66" charset="0"/>
              </a:rPr>
              <a:t>Pen</a:t>
            </a:r>
            <a:r>
              <a:rPr lang="cs-CZ" sz="1600" dirty="0" smtClean="0">
                <a:latin typeface="Comic Sans MS" pitchFamily="66" charset="0"/>
              </a:rPr>
              <a:t>. </a:t>
            </a:r>
            <a:r>
              <a:rPr lang="cs-CZ" sz="1600" i="1" dirty="0" smtClean="0">
                <a:latin typeface="Comic Sans MS" pitchFamily="66" charset="0"/>
              </a:rPr>
              <a:t>Office.</a:t>
            </a:r>
            <a:r>
              <a:rPr lang="cs-CZ" sz="1600" i="1" dirty="0" err="1" smtClean="0">
                <a:latin typeface="Comic Sans MS" pitchFamily="66" charset="0"/>
              </a:rPr>
              <a:t>com</a:t>
            </a:r>
            <a:r>
              <a:rPr lang="cs-CZ" sz="1600" i="1" dirty="0" smtClean="0">
                <a:latin typeface="Comic Sans MS" pitchFamily="66" charset="0"/>
              </a:rPr>
              <a:t> </a:t>
            </a:r>
            <a:r>
              <a:rPr lang="cs-CZ" sz="1600" dirty="0" smtClean="0">
                <a:latin typeface="Comic Sans MS" pitchFamily="66" charset="0"/>
              </a:rPr>
              <a:t>[online]. 2012 [cit. 2012-09-09]. </a:t>
            </a:r>
            <a:r>
              <a:rPr lang="cs-CZ" sz="1600" smtClean="0">
                <a:latin typeface="Comic Sans MS" pitchFamily="66" charset="0"/>
              </a:rPr>
              <a:t>Dostupné z</a:t>
            </a:r>
            <a:r>
              <a:rPr lang="cs-CZ" sz="1600" dirty="0" smtClean="0">
                <a:latin typeface="Comic Sans MS" pitchFamily="66" charset="0"/>
              </a:rPr>
              <a:t>: </a:t>
            </a:r>
            <a:r>
              <a:rPr lang="cs-CZ" sz="1600" dirty="0" smtClean="0">
                <a:latin typeface="Comic Sans MS" pitchFamily="66" charset="0"/>
                <a:hlinkClick r:id="rId4"/>
              </a:rPr>
              <a:t>http://office.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microsoft.com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cs</a:t>
            </a:r>
            <a:r>
              <a:rPr lang="cs-CZ" sz="1600" dirty="0" smtClean="0">
                <a:latin typeface="Comic Sans MS" pitchFamily="66" charset="0"/>
                <a:hlinkClick r:id="rId4"/>
              </a:rPr>
              <a:t>-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cz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images</a:t>
            </a:r>
            <a:r>
              <a:rPr lang="cs-CZ" sz="1600" dirty="0" smtClean="0">
                <a:latin typeface="Comic Sans MS" pitchFamily="66" charset="0"/>
                <a:hlinkClick r:id="rId4"/>
              </a:rPr>
              <a:t>/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results.aspx</a:t>
            </a:r>
            <a:r>
              <a:rPr lang="cs-CZ" sz="1600" dirty="0" smtClean="0">
                <a:latin typeface="Comic Sans MS" pitchFamily="66" charset="0"/>
                <a:hlinkClick r:id="rId4"/>
              </a:rPr>
              <a:t>?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qu</a:t>
            </a:r>
            <a:r>
              <a:rPr lang="cs-CZ" sz="1600" dirty="0" smtClean="0">
                <a:latin typeface="Comic Sans MS" pitchFamily="66" charset="0"/>
                <a:hlinkClick r:id="rId4"/>
              </a:rPr>
              <a:t>=pens&amp;ex=1&amp;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origin</a:t>
            </a:r>
            <a:r>
              <a:rPr lang="cs-CZ" sz="1600" dirty="0" smtClean="0">
                <a:latin typeface="Comic Sans MS" pitchFamily="66" charset="0"/>
                <a:hlinkClick r:id="rId4"/>
              </a:rPr>
              <a:t>=FX010132103#</a:t>
            </a:r>
            <a:r>
              <a:rPr lang="cs-CZ" sz="1600" dirty="0" err="1" smtClean="0">
                <a:latin typeface="Comic Sans MS" pitchFamily="66" charset="0"/>
                <a:hlinkClick r:id="rId4"/>
              </a:rPr>
              <a:t>ai</a:t>
            </a:r>
            <a:r>
              <a:rPr lang="cs-CZ" sz="1600" dirty="0" smtClean="0">
                <a:latin typeface="Comic Sans MS" pitchFamily="66" charset="0"/>
                <a:hlinkClick r:id="rId4"/>
              </a:rPr>
              <a:t>:MP900442488|</a:t>
            </a:r>
            <a:endParaRPr lang="cs-CZ" sz="1600" dirty="0">
              <a:latin typeface="Comic Sans MS" pitchFamily="66" charset="0"/>
              <a:hlinkClick r:id="rId4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</p:spPr>
        <p:txBody>
          <a:bodyPr/>
          <a:lstStyle/>
          <a:p>
            <a:pPr algn="ctr"/>
            <a:r>
              <a:rPr lang="cs-CZ" sz="4400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344</TotalTime>
  <Words>1092</Words>
  <Application>Microsoft Office PowerPoint</Application>
  <PresentationFormat>Předvádění na obrazovce (4:3)</PresentationFormat>
  <Paragraphs>340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Shluk</vt:lpstr>
      <vt:lpstr>Snímek 1</vt:lpstr>
      <vt:lpstr>Verb to have got – sloveso mít</vt:lpstr>
      <vt:lpstr>TO HAVE GOT – affirmative (kladné oznamovací věty)</vt:lpstr>
      <vt:lpstr>TO HAVE GOT – affirmative (kladné oznamovací věty)</vt:lpstr>
      <vt:lpstr>TO HAVE GOT – NEGATIVE (zápor)</vt:lpstr>
      <vt:lpstr>TO HAVE GOT – NEGATIVE (zápor)</vt:lpstr>
      <vt:lpstr>TO HAVE GOT – QUESTIONS (otázky)</vt:lpstr>
      <vt:lpstr>TO HAVE GOT – QUESTIONS (otázky)</vt:lpstr>
      <vt:lpstr>TO HAVE GOT – SHORT ANSWERS (krátké odpovědi)</vt:lpstr>
      <vt:lpstr>TO HAVE GOT – SHORT ANSWERS (krátké odpovědi)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 have got</dc:title>
  <dc:creator>Ucitel</dc:creator>
  <cp:lastModifiedBy>Ucitel</cp:lastModifiedBy>
  <cp:revision>72</cp:revision>
  <dcterms:created xsi:type="dcterms:W3CDTF">2012-07-21T11:26:28Z</dcterms:created>
  <dcterms:modified xsi:type="dcterms:W3CDTF">2013-05-23T16:53:12Z</dcterms:modified>
</cp:coreProperties>
</file>