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EE66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5C8CAF1-4ED2-4661-B2B3-B8BEF060D6DF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939D6BB-D088-40A9-94C2-78C33DDAD3C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cs-cz/images/results.aspx?qu=book&amp;ex=1#ai:MC900441734|" TargetMode="External"/><Relationship Id="rId2" Type="http://schemas.openxmlformats.org/officeDocument/2006/relationships/hyperlink" Target="http://office.microsoft.com/cs-cz/images/results.aspx?qu=car&amp;ex=1#ai:MC900398463|mt:1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tree&amp;ex=1#ai:MC900435572|mt:1|" TargetMode="External"/><Relationship Id="rId5" Type="http://schemas.openxmlformats.org/officeDocument/2006/relationships/hyperlink" Target="http://office.microsoft.com/cs-cz/images/results.aspx?qu=house&amp;ex=1#ai:MC900308078|mt:1|" TargetMode="External"/><Relationship Id="rId4" Type="http://schemas.openxmlformats.org/officeDocument/2006/relationships/hyperlink" Target="http://office.microsoft.com/cs-cz/images/results.aspx?qu=flower&amp;ex=1#ai:MC900407914|mt:1|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Office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Office_Excel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288" y="1484313"/>
            <a:ext cx="8229600" cy="518504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Název školy:	Základní škola Městec Králové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Autor:	Mgr.</a:t>
            </a:r>
            <a:r>
              <a:rPr kumimoji="0" lang="cs-CZ" sz="16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 Marcela Kloučková</a:t>
            </a: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Název:	VY_32_INOVACE_03_Aj6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Číslo projektu:	CZ.1.07/1.4.00/21.2313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Téma:	</a:t>
            </a:r>
            <a:r>
              <a:rPr lang="cs-CZ" sz="1600" smtClean="0">
                <a:solidFill>
                  <a:schemeClr val="tx2"/>
                </a:solidFill>
                <a:latin typeface="Comic Sans MS" pitchFamily="66" charset="0"/>
              </a:rPr>
              <a:t>Datum</a:t>
            </a: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Anotace:	Prezentace</a:t>
            </a:r>
            <a:r>
              <a:rPr lang="cs-CZ" sz="1600" dirty="0" smtClean="0">
                <a:solidFill>
                  <a:schemeClr val="tx2"/>
                </a:solidFill>
                <a:latin typeface="Comic Sans MS" pitchFamily="66" charset="0"/>
              </a:rPr>
              <a:t> vysvětluje tvoření řadových číslovek a jejich 	praktické užití při psaní dat.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lang="cs-CZ" sz="1600" dirty="0" smtClean="0">
                <a:solidFill>
                  <a:schemeClr val="tx2"/>
                </a:solidFill>
                <a:latin typeface="Comic Sans MS" pitchFamily="66" charset="0"/>
              </a:rPr>
              <a:t>		K prezentaci je přiložen pracovní list pro žáky, který 	obsahuje cvičení z uvedené prezentace. Cvičení lze 	zkontrolovat pomocí prezentace nebo pracovního listu 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lang="cs-CZ" sz="1600" dirty="0" smtClean="0">
                <a:solidFill>
                  <a:schemeClr val="tx2"/>
                </a:solidFill>
                <a:latin typeface="Comic Sans MS" pitchFamily="66" charset="0"/>
              </a:rPr>
              <a:t>		(v podobě samostatné práce či testu).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lang="cs-CZ" sz="16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Datum:	15. 9. 2012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6026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Complete the</a:t>
            </a:r>
            <a:r>
              <a:rPr lang="cs-CZ" sz="25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table.</a:t>
            </a:r>
          </a:p>
          <a:p>
            <a:pPr>
              <a:buNone/>
            </a:pPr>
            <a:endParaRPr lang="cs-CZ" sz="2800" dirty="0" smtClean="0"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539552" y="1052740"/>
          <a:ext cx="7416824" cy="4680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521351">
                <a:tc>
                  <a:txBody>
                    <a:bodyPr/>
                    <a:lstStyle/>
                    <a:p>
                      <a:r>
                        <a:rPr lang="cs-CZ" sz="24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We</a:t>
                      </a:r>
                      <a:r>
                        <a:rPr lang="cs-CZ" sz="24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</a:t>
                      </a:r>
                      <a:r>
                        <a:rPr lang="cs-CZ" sz="24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write</a:t>
                      </a:r>
                      <a:endParaRPr lang="cs-CZ" sz="2400" baseline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4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We</a:t>
                      </a:r>
                      <a:r>
                        <a:rPr lang="cs-CZ" sz="24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</a:t>
                      </a:r>
                      <a:r>
                        <a:rPr lang="cs-CZ" sz="24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read</a:t>
                      </a:r>
                      <a:endParaRPr lang="cs-CZ" sz="2400" baseline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17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October</a:t>
                      </a:r>
                      <a:endParaRPr kumimoji="0" lang="cs-CZ" sz="2000" kern="1200" baseline="0" dirty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cs-CZ" sz="2000" i="1" kern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cs-CZ" sz="2000" i="1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1" kern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seventeenth</a:t>
                      </a:r>
                      <a:r>
                        <a:rPr kumimoji="0" lang="cs-CZ" sz="2000" i="1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1" kern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cs-CZ" sz="2000" i="1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1" kern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October</a:t>
                      </a:r>
                      <a:endParaRPr kumimoji="0" lang="cs-CZ" sz="2000" i="1" kern="1200" baseline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 May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cs-CZ" sz="2000" i="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cs-CZ" sz="2000" kern="1200" baseline="0" dirty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cs-CZ" sz="2000" i="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cs-CZ" sz="2000" i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twenty</a:t>
                      </a:r>
                      <a:r>
                        <a:rPr kumimoji="0" lang="cs-CZ" sz="2000" i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cs-CZ" sz="2000" i="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fourth</a:t>
                      </a:r>
                      <a:r>
                        <a:rPr kumimoji="0" lang="cs-CZ" sz="2000" i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cs-CZ" sz="2000" i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i="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July</a:t>
                      </a:r>
                      <a:endParaRPr kumimoji="0" lang="cs-CZ" sz="2000" i="0" kern="1200" baseline="0" dirty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5 August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cs-CZ" sz="2000" i="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tenth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September</a:t>
                      </a:r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19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January</a:t>
                      </a:r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endParaRPr kumimoji="0" lang="cs-CZ" sz="2000" kern="1200" baseline="0" dirty="0" err="1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third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November</a:t>
                      </a:r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21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December</a:t>
                      </a:r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129">
                <a:tc>
                  <a:txBody>
                    <a:bodyPr/>
                    <a:lstStyle/>
                    <a:p>
                      <a:pPr algn="l"/>
                      <a:endParaRPr kumimoji="0" lang="cs-CZ" sz="2000" kern="1200" baseline="0" dirty="0" err="1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thirteenth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cs-CZ" sz="200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2000" kern="1200" baseline="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February</a:t>
                      </a:r>
                      <a:endParaRPr kumimoji="0" lang="cs-CZ" sz="2000" kern="12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4283968" y="206084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second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May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39552" y="2564904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24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July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283968" y="2996952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 fifth of August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539552" y="3429000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10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September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283968" y="3933056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nineteenth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January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39552" y="436510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3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November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211960" y="4869160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twenty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first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December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11560" y="5301208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13 </a:t>
            </a:r>
            <a:r>
              <a:rPr lang="cs-CZ" sz="20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February</a:t>
            </a:r>
            <a:endParaRPr lang="cs-CZ" sz="20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476673"/>
            <a:ext cx="8712968" cy="5400600"/>
          </a:xfrm>
        </p:spPr>
        <p:txBody>
          <a:bodyPr/>
          <a:lstStyle/>
          <a:p>
            <a:pPr>
              <a:buNone/>
            </a:pP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A)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Write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dates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in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full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>
              <a:buNone/>
            </a:pP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B)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Read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them</a:t>
            </a:r>
            <a:r>
              <a:rPr lang="cs-CZ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5/4	      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5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April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	           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fifth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April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2/7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12/2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31/12</a:t>
            </a:r>
          </a:p>
          <a:p>
            <a:pPr>
              <a:buNone/>
              <a:tabLst>
                <a:tab pos="4667250" algn="l"/>
              </a:tabLst>
            </a:pPr>
            <a:r>
              <a:rPr lang="cs-CZ" sz="2500" dirty="0" smtClean="0">
                <a:latin typeface="Comic Sans MS" pitchFamily="66" charset="0"/>
              </a:rPr>
              <a:t>22/6</a:t>
            </a:r>
          </a:p>
          <a:p>
            <a:pPr>
              <a:buNone/>
              <a:tabLst>
                <a:tab pos="1793875" algn="l"/>
              </a:tabLst>
            </a:pPr>
            <a:r>
              <a:rPr lang="cs-CZ" sz="2500" dirty="0" smtClean="0">
                <a:latin typeface="Comic Sans MS" pitchFamily="66" charset="0"/>
              </a:rPr>
              <a:t>20/5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14/1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6/3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28/8</a:t>
            </a:r>
          </a:p>
          <a:p>
            <a:pPr marL="3859213" indent="-3749675">
              <a:buNone/>
            </a:pPr>
            <a:endParaRPr lang="cs-CZ" sz="2800" b="1" dirty="0" smtClean="0"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691680" y="1844824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 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July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067944" y="1844824"/>
            <a:ext cx="4320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second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July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547664" y="2276872"/>
            <a:ext cx="28803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12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February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139952" y="2276872"/>
            <a:ext cx="5004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twelfth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i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February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cs-CZ" sz="2500" i="1" dirty="0" smtClean="0">
              <a:solidFill>
                <a:schemeClr val="accent1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475656" y="2708920"/>
            <a:ext cx="31047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55600" algn="l"/>
              </a:tabLst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 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31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December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63688" y="3140968"/>
            <a:ext cx="2816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22 June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1691680" y="3573016"/>
            <a:ext cx="3041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20 May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1691680" y="4005064"/>
            <a:ext cx="3193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14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January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763688" y="4437112"/>
            <a:ext cx="32738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6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March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1763688" y="4869160"/>
            <a:ext cx="34262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28 August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4139952" y="2708920"/>
            <a:ext cx="54726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thirty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first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December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cs-CZ" sz="2500" i="1" dirty="0" smtClean="0">
              <a:solidFill>
                <a:schemeClr val="accent1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139952" y="3068960"/>
            <a:ext cx="56250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twenty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second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June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cs-CZ" sz="2500" i="1" dirty="0" smtClean="0">
              <a:solidFill>
                <a:schemeClr val="accent1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4139952" y="3501008"/>
            <a:ext cx="57774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twentieth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May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cs-CZ" sz="2500" i="1" dirty="0" smtClean="0">
              <a:solidFill>
                <a:schemeClr val="accent1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923928" y="3933056"/>
            <a:ext cx="49685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/>
              </a:rPr>
              <a:t> 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fourteenth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January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3995936" y="4365104"/>
            <a:ext cx="46972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sixth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March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3995936" y="4797152"/>
            <a:ext cx="51480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/>
              </a:rPr>
              <a:t> 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[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twenty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-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eighth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of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August]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Answer</a:t>
            </a:r>
            <a:r>
              <a:rPr lang="cs-CZ" sz="25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questions</a:t>
            </a:r>
            <a:r>
              <a:rPr lang="cs-CZ" sz="25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1. </a:t>
            </a:r>
            <a:r>
              <a:rPr lang="cs-CZ" sz="2500" dirty="0" err="1" smtClean="0">
                <a:latin typeface="Comic Sans MS" pitchFamily="66" charset="0"/>
              </a:rPr>
              <a:t>What</a:t>
            </a:r>
            <a:r>
              <a:rPr lang="cs-CZ" sz="2500" dirty="0" smtClean="0">
                <a:latin typeface="Comic Sans MS" pitchFamily="66" charset="0"/>
              </a:rPr>
              <a:t>‘s </a:t>
            </a:r>
            <a:r>
              <a:rPr lang="cs-CZ" sz="2500" dirty="0" err="1" smtClean="0">
                <a:latin typeface="Comic Sans MS" pitchFamily="66" charset="0"/>
              </a:rPr>
              <a:t>the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date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today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… /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Today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…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2. </a:t>
            </a:r>
            <a:r>
              <a:rPr lang="cs-CZ" sz="2500" dirty="0" err="1" smtClean="0">
                <a:latin typeface="Comic Sans MS" pitchFamily="66" charset="0"/>
              </a:rPr>
              <a:t>When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is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your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birthday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on … / My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birthday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on …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3. </a:t>
            </a:r>
            <a:r>
              <a:rPr lang="cs-CZ" sz="2500" dirty="0" err="1" smtClean="0">
                <a:latin typeface="Comic Sans MS" pitchFamily="66" charset="0"/>
              </a:rPr>
              <a:t>When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is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your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mum</a:t>
            </a:r>
            <a:r>
              <a:rPr lang="cs-CZ" sz="2500" dirty="0" smtClean="0">
                <a:latin typeface="Comic Sans MS" pitchFamily="66" charset="0"/>
              </a:rPr>
              <a:t>‘s </a:t>
            </a:r>
            <a:r>
              <a:rPr lang="cs-CZ" sz="2500" dirty="0" err="1" smtClean="0">
                <a:latin typeface="Comic Sans MS" pitchFamily="66" charset="0"/>
              </a:rPr>
              <a:t>birthday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on … / My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mum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birthday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on …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4. </a:t>
            </a:r>
            <a:r>
              <a:rPr lang="cs-CZ" sz="2500" dirty="0" err="1" smtClean="0">
                <a:latin typeface="Comic Sans MS" pitchFamily="66" charset="0"/>
              </a:rPr>
              <a:t>When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is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your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dad</a:t>
            </a:r>
            <a:r>
              <a:rPr lang="cs-CZ" sz="2500" dirty="0" smtClean="0">
                <a:latin typeface="Comic Sans MS" pitchFamily="66" charset="0"/>
              </a:rPr>
              <a:t>‘s </a:t>
            </a:r>
            <a:r>
              <a:rPr lang="cs-CZ" sz="2500" dirty="0" err="1" smtClean="0">
                <a:latin typeface="Comic Sans MS" pitchFamily="66" charset="0"/>
              </a:rPr>
              <a:t>birthday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on … / My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dad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‘s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birthday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on…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5. </a:t>
            </a:r>
            <a:r>
              <a:rPr lang="cs-CZ" sz="2500" dirty="0" err="1" smtClean="0">
                <a:latin typeface="Comic Sans MS" pitchFamily="66" charset="0"/>
              </a:rPr>
              <a:t>What</a:t>
            </a:r>
            <a:r>
              <a:rPr lang="cs-CZ" sz="2500" dirty="0" smtClean="0">
                <a:latin typeface="Comic Sans MS" pitchFamily="66" charset="0"/>
              </a:rPr>
              <a:t>‘s </a:t>
            </a:r>
            <a:r>
              <a:rPr lang="cs-CZ" sz="2500" dirty="0" err="1" smtClean="0">
                <a:latin typeface="Comic Sans MS" pitchFamily="66" charset="0"/>
              </a:rPr>
              <a:t>your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favourite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month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My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favourite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month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….</a:t>
            </a: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6. </a:t>
            </a:r>
            <a:r>
              <a:rPr lang="cs-CZ" sz="2500" dirty="0" err="1" smtClean="0">
                <a:latin typeface="Comic Sans MS" pitchFamily="66" charset="0"/>
              </a:rPr>
              <a:t>What</a:t>
            </a:r>
            <a:r>
              <a:rPr lang="cs-CZ" sz="2500" dirty="0" smtClean="0">
                <a:latin typeface="Comic Sans MS" pitchFamily="66" charset="0"/>
              </a:rPr>
              <a:t>‘s </a:t>
            </a:r>
            <a:r>
              <a:rPr lang="cs-CZ" sz="2500" dirty="0" err="1" smtClean="0">
                <a:latin typeface="Comic Sans MS" pitchFamily="66" charset="0"/>
              </a:rPr>
              <a:t>your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favourite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season</a:t>
            </a:r>
            <a:r>
              <a:rPr lang="cs-CZ" sz="2500" dirty="0" smtClean="0">
                <a:latin typeface="Comic Sans MS" pitchFamily="66" charset="0"/>
              </a:rPr>
              <a:t>?</a:t>
            </a:r>
          </a:p>
          <a:p>
            <a:pPr marL="566928" indent="-457200">
              <a:buNone/>
            </a:pP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My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favourite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season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…</a:t>
            </a:r>
          </a:p>
          <a:p>
            <a:pPr marL="566928" indent="-457200">
              <a:buNone/>
            </a:pPr>
            <a:endParaRPr lang="cs-CZ" sz="2500" i="1" dirty="0" smtClean="0">
              <a:solidFill>
                <a:schemeClr val="accent1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  <a:p>
            <a:pPr marL="566928" indent="-457200">
              <a:buNone/>
            </a:pPr>
            <a:endParaRPr lang="cs-CZ" sz="2500" dirty="0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54586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</a:rPr>
              <a:t>What is the correct order of these things?</a:t>
            </a:r>
          </a:p>
        </p:txBody>
      </p:sp>
      <p:pic>
        <p:nvPicPr>
          <p:cNvPr id="22530" name="Picture 2" descr="C:\Users\Ucitel\Desktop\pics numbers\MC9003984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2195789" cy="928255"/>
          </a:xfrm>
          <a:prstGeom prst="rect">
            <a:avLst/>
          </a:prstGeom>
          <a:noFill/>
        </p:spPr>
      </p:pic>
      <p:pic>
        <p:nvPicPr>
          <p:cNvPr id="22531" name="Picture 3" descr="C:\Users\Ucitel\Desktop\pics numbers\MC9004417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628800"/>
            <a:ext cx="1872208" cy="1872208"/>
          </a:xfrm>
          <a:prstGeom prst="rect">
            <a:avLst/>
          </a:prstGeom>
          <a:noFill/>
        </p:spPr>
      </p:pic>
      <p:pic>
        <p:nvPicPr>
          <p:cNvPr id="22532" name="Picture 4" descr="C:\Users\Ucitel\Desktop\pics numbers\MC90040791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268760"/>
            <a:ext cx="1656333" cy="1925197"/>
          </a:xfrm>
          <a:prstGeom prst="rect">
            <a:avLst/>
          </a:prstGeom>
          <a:noFill/>
        </p:spPr>
      </p:pic>
      <p:pic>
        <p:nvPicPr>
          <p:cNvPr id="22535" name="Picture 7" descr="C:\Users\Ucitel\Desktop\pics numbers\MC900233789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484784"/>
            <a:ext cx="866024" cy="1779688"/>
          </a:xfrm>
          <a:prstGeom prst="rect">
            <a:avLst/>
          </a:prstGeom>
          <a:noFill/>
        </p:spPr>
      </p:pic>
      <p:pic>
        <p:nvPicPr>
          <p:cNvPr id="22536" name="Picture 8" descr="C:\Users\Ucitel\Desktop\pics numbers\MC900435572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1556792"/>
            <a:ext cx="1728192" cy="1728192"/>
          </a:xfrm>
          <a:prstGeom prst="rect">
            <a:avLst/>
          </a:prstGeom>
          <a:noFill/>
        </p:spPr>
      </p:pic>
      <p:sp>
        <p:nvSpPr>
          <p:cNvPr id="11" name="TextovéPole 10"/>
          <p:cNvSpPr txBox="1"/>
          <p:nvPr/>
        </p:nvSpPr>
        <p:spPr>
          <a:xfrm>
            <a:off x="395536" y="3501008"/>
            <a:ext cx="49685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car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first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.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395536" y="3933056"/>
            <a:ext cx="51209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book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second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.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395536" y="4365104"/>
            <a:ext cx="51209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flower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third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.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395536" y="4725144"/>
            <a:ext cx="52733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key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fourth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.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5536" y="5157192"/>
            <a:ext cx="54257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The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tree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is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fifth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.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179512" y="2996953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omic Sans MS" pitchFamily="66" charset="0"/>
              </a:rPr>
              <a:t>[1]</a:t>
            </a:r>
            <a:endParaRPr lang="cs-CZ" sz="1200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2267744" y="2996953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omic Sans MS" pitchFamily="66" charset="0"/>
              </a:rPr>
              <a:t>[2]</a:t>
            </a:r>
            <a:endParaRPr lang="cs-CZ" sz="1200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4139952" y="2996953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omic Sans MS" pitchFamily="66" charset="0"/>
              </a:rPr>
              <a:t>[3]</a:t>
            </a:r>
            <a:endParaRPr lang="cs-CZ" sz="1200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6084168" y="2996953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omic Sans MS" pitchFamily="66" charset="0"/>
              </a:rPr>
              <a:t>[4]</a:t>
            </a:r>
            <a:endParaRPr lang="cs-CZ" sz="1200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6948264" y="29969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Comic Sans MS" pitchFamily="66" charset="0"/>
              </a:rPr>
              <a:t>[5]</a:t>
            </a:r>
            <a:endParaRPr lang="cs-CZ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[1] Car.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i="1" dirty="0" smtClean="0">
                <a:latin typeface="Comic Sans MS" pitchFamily="66" charset="0"/>
              </a:rPr>
              <a:t> </a:t>
            </a:r>
            <a:r>
              <a:rPr lang="cs-CZ" sz="1600" dirty="0" smtClean="0">
                <a:latin typeface="Comic Sans MS" pitchFamily="66" charset="0"/>
              </a:rPr>
              <a:t>[online]. 2012 [cit. 2012-10-04]. Dostupné z: </a:t>
            </a:r>
            <a:r>
              <a:rPr lang="cs-CZ" sz="16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2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2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2"/>
              </a:rPr>
              <a:t>=car&amp;ex=1#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2"/>
              </a:rPr>
              <a:t>:MC900398463|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2"/>
              </a:rPr>
              <a:t>:1|</a:t>
            </a:r>
            <a:endParaRPr lang="cs-CZ" sz="16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[2] </a:t>
            </a:r>
            <a:r>
              <a:rPr lang="cs-CZ" sz="1600" dirty="0" err="1" smtClean="0">
                <a:latin typeface="Comic Sans MS" pitchFamily="66" charset="0"/>
              </a:rPr>
              <a:t>Book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i="1" dirty="0" smtClean="0">
                <a:latin typeface="Comic Sans MS" pitchFamily="66" charset="0"/>
              </a:rPr>
              <a:t> </a:t>
            </a:r>
            <a:r>
              <a:rPr lang="cs-CZ" sz="1600" dirty="0" smtClean="0">
                <a:latin typeface="Comic Sans MS" pitchFamily="66" charset="0"/>
              </a:rPr>
              <a:t>[online]. 2012 [cit. 2012-10-04]. Dostupné z: </a:t>
            </a:r>
            <a:r>
              <a:rPr lang="cs-CZ" sz="1600" dirty="0" smtClean="0">
                <a:latin typeface="Comic Sans MS" pitchFamily="66" charset="0"/>
                <a:hlinkClick r:id="rId3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3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3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3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book</a:t>
            </a:r>
            <a:r>
              <a:rPr lang="cs-CZ" sz="1600" dirty="0" smtClean="0">
                <a:latin typeface="Comic Sans MS" pitchFamily="66" charset="0"/>
                <a:hlinkClick r:id="rId3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3"/>
              </a:rPr>
              <a:t>:MC900441734|</a:t>
            </a:r>
            <a:endParaRPr lang="cs-CZ" sz="16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[3] </a:t>
            </a:r>
            <a:r>
              <a:rPr lang="cs-CZ" sz="1600" dirty="0" err="1" smtClean="0">
                <a:latin typeface="Comic Sans MS" pitchFamily="66" charset="0"/>
              </a:rPr>
              <a:t>Flower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i="1" dirty="0" smtClean="0">
                <a:latin typeface="Comic Sans MS" pitchFamily="66" charset="0"/>
              </a:rPr>
              <a:t> </a:t>
            </a:r>
            <a:r>
              <a:rPr lang="cs-CZ" sz="1600" dirty="0" smtClean="0">
                <a:latin typeface="Comic Sans MS" pitchFamily="66" charset="0"/>
              </a:rPr>
              <a:t>[online]. 2012 [cit. 2012-10-04]. Dostupné z: </a:t>
            </a:r>
            <a:r>
              <a:rPr lang="cs-CZ" sz="1600" dirty="0" smtClean="0">
                <a:latin typeface="Comic Sans MS" pitchFamily="66" charset="0"/>
                <a:hlinkClick r:id="rId4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4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4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4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flower</a:t>
            </a:r>
            <a:r>
              <a:rPr lang="cs-CZ" sz="1600" dirty="0" smtClean="0">
                <a:latin typeface="Comic Sans MS" pitchFamily="66" charset="0"/>
                <a:hlinkClick r:id="rId4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4"/>
              </a:rPr>
              <a:t>:MC900407914|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4"/>
              </a:rPr>
              <a:t>:1|</a:t>
            </a:r>
            <a:endParaRPr lang="cs-CZ" sz="16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[4] </a:t>
            </a:r>
            <a:r>
              <a:rPr lang="cs-CZ" sz="1600" dirty="0" err="1" smtClean="0">
                <a:latin typeface="Comic Sans MS" pitchFamily="66" charset="0"/>
              </a:rPr>
              <a:t>Key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i="1" dirty="0" smtClean="0">
                <a:latin typeface="Comic Sans MS" pitchFamily="66" charset="0"/>
              </a:rPr>
              <a:t> </a:t>
            </a:r>
            <a:r>
              <a:rPr lang="cs-CZ" sz="1600" dirty="0" smtClean="0">
                <a:latin typeface="Comic Sans MS" pitchFamily="66" charset="0"/>
              </a:rPr>
              <a:t>[online]. 2012 [cit. 2012-10-04]. Dostupné z: </a:t>
            </a:r>
            <a:r>
              <a:rPr lang="cs-CZ" sz="16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5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5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5"/>
              </a:rPr>
              <a:t>=house&amp;ex=1#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5"/>
              </a:rPr>
              <a:t>:MC900308078|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5"/>
              </a:rPr>
              <a:t>:1|</a:t>
            </a:r>
            <a:endParaRPr lang="cs-CZ" sz="16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[5] </a:t>
            </a:r>
            <a:r>
              <a:rPr lang="cs-CZ" sz="1600" dirty="0" err="1" smtClean="0">
                <a:latin typeface="Comic Sans MS" pitchFamily="66" charset="0"/>
              </a:rPr>
              <a:t>Tree</a:t>
            </a:r>
            <a:r>
              <a:rPr lang="cs-CZ" sz="1600" dirty="0" smtClean="0">
                <a:latin typeface="Comic Sans MS" pitchFamily="66" charset="0"/>
              </a:rPr>
              <a:t>.</a:t>
            </a:r>
            <a:r>
              <a:rPr lang="cs-CZ" sz="1600" i="1" dirty="0" smtClean="0">
                <a:latin typeface="Comic Sans MS" pitchFamily="66" charset="0"/>
              </a:rPr>
              <a:t> 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i="1" dirty="0" smtClean="0">
                <a:latin typeface="Comic Sans MS" pitchFamily="66" charset="0"/>
              </a:rPr>
              <a:t> </a:t>
            </a:r>
            <a:r>
              <a:rPr lang="cs-CZ" sz="1600" dirty="0" smtClean="0">
                <a:latin typeface="Comic Sans MS" pitchFamily="66" charset="0"/>
              </a:rPr>
              <a:t>[online]. 2012 [cit. 2012-10-04]. </a:t>
            </a:r>
            <a:r>
              <a:rPr lang="cs-CZ" sz="1600" smtClean="0">
                <a:latin typeface="Comic Sans MS" pitchFamily="66" charset="0"/>
              </a:rPr>
              <a:t>Dostupné z</a:t>
            </a:r>
            <a:r>
              <a:rPr lang="cs-CZ" sz="1600" dirty="0" smtClean="0">
                <a:latin typeface="Comic Sans MS" pitchFamily="66" charset="0"/>
              </a:rPr>
              <a:t>: </a:t>
            </a:r>
            <a:r>
              <a:rPr lang="cs-CZ" sz="16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6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6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6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tree</a:t>
            </a:r>
            <a:r>
              <a:rPr lang="cs-CZ" sz="1600" dirty="0" smtClean="0">
                <a:latin typeface="Comic Sans MS" pitchFamily="66" charset="0"/>
                <a:hlinkClick r:id="rId6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6"/>
              </a:rPr>
              <a:t>:MC900435572|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6"/>
              </a:rPr>
              <a:t>:1|</a:t>
            </a:r>
            <a:endParaRPr lang="cs-CZ" sz="1600" dirty="0" smtClean="0">
              <a:latin typeface="Comic Sans MS" pitchFamily="66" charset="0"/>
            </a:endParaRPr>
          </a:p>
          <a:p>
            <a:endParaRPr lang="cs-CZ" sz="1600" dirty="0" smtClean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cs-CZ" sz="3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Zdroje</a:t>
            </a:r>
            <a:endParaRPr lang="cs-CZ" sz="3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2540495"/>
          </a:xfrm>
        </p:spPr>
        <p:txBody>
          <a:bodyPr>
            <a:normAutofit/>
          </a:bodyPr>
          <a:lstStyle/>
          <a:p>
            <a:pPr algn="ctr"/>
            <a:r>
              <a:rPr lang="cs-CZ" sz="4000" dirty="0" err="1" smtClean="0">
                <a:latin typeface="Comic Sans MS" pitchFamily="66" charset="0"/>
              </a:rPr>
              <a:t>Ordinal</a:t>
            </a:r>
            <a:r>
              <a:rPr lang="cs-CZ" sz="4000" dirty="0" smtClean="0">
                <a:latin typeface="Comic Sans MS" pitchFamily="66" charset="0"/>
              </a:rPr>
              <a:t> </a:t>
            </a:r>
            <a:r>
              <a:rPr lang="cs-CZ" sz="4000" dirty="0" err="1" smtClean="0">
                <a:latin typeface="Comic Sans MS" pitchFamily="66" charset="0"/>
              </a:rPr>
              <a:t>Numbers</a:t>
            </a:r>
            <a:r>
              <a:rPr lang="cs-CZ" sz="4000" dirty="0" smtClean="0">
                <a:latin typeface="Comic Sans MS" pitchFamily="66" charset="0"/>
              </a:rPr>
              <a:t>, </a:t>
            </a:r>
            <a:r>
              <a:rPr lang="cs-CZ" sz="4000" dirty="0" err="1" smtClean="0">
                <a:latin typeface="Comic Sans MS" pitchFamily="66" charset="0"/>
              </a:rPr>
              <a:t>Date</a:t>
            </a:r>
            <a:r>
              <a:rPr lang="cs-CZ" sz="4000" dirty="0" smtClean="0">
                <a:latin typeface="Comic Sans MS" pitchFamily="66" charset="0"/>
              </a:rPr>
              <a:t/>
            </a:r>
            <a:br>
              <a:rPr lang="cs-CZ" sz="4000" dirty="0" smtClean="0">
                <a:latin typeface="Comic Sans MS" pitchFamily="66" charset="0"/>
              </a:rPr>
            </a:br>
            <a:r>
              <a:rPr lang="cs-CZ" sz="4000" b="0" dirty="0" smtClean="0">
                <a:latin typeface="Comic Sans MS" pitchFamily="66" charset="0"/>
              </a:rPr>
              <a:t>(řadové číslovky, datum)</a:t>
            </a:r>
            <a:br>
              <a:rPr lang="cs-CZ" sz="4000" b="0" dirty="0" smtClean="0">
                <a:latin typeface="Comic Sans MS" pitchFamily="66" charset="0"/>
              </a:rPr>
            </a:br>
            <a:endParaRPr lang="cs-CZ" sz="4000" b="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400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1st		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first</a:t>
            </a:r>
            <a:r>
              <a:rPr lang="cs-CZ" b="1" dirty="0" smtClean="0">
                <a:latin typeface="Comic Sans MS" pitchFamily="66" charset="0"/>
              </a:rPr>
              <a:t> 		</a:t>
            </a: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první</a:t>
            </a:r>
          </a:p>
          <a:p>
            <a:pPr>
              <a:buNone/>
            </a:pP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2nd		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second</a:t>
            </a:r>
            <a:r>
              <a:rPr lang="cs-CZ" b="1" dirty="0" smtClean="0">
                <a:latin typeface="Comic Sans MS" pitchFamily="66" charset="0"/>
              </a:rPr>
              <a:t> 	</a:t>
            </a: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druhý</a:t>
            </a:r>
          </a:p>
          <a:p>
            <a:pPr>
              <a:buNone/>
            </a:pP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3rd		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third</a:t>
            </a:r>
            <a:r>
              <a:rPr lang="cs-CZ" b="1" dirty="0" smtClean="0">
                <a:latin typeface="Comic Sans MS" pitchFamily="66" charset="0"/>
              </a:rPr>
              <a:t> 		</a:t>
            </a: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třetí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4th		</a:t>
            </a:r>
            <a:r>
              <a:rPr lang="cs-CZ" b="1" dirty="0" err="1" smtClean="0">
                <a:latin typeface="Comic Sans MS" pitchFamily="66" charset="0"/>
              </a:rPr>
              <a:t>four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čtvrtý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5th		</a:t>
            </a:r>
            <a:r>
              <a:rPr lang="cs-CZ" b="1" dirty="0" err="1" smtClean="0">
                <a:latin typeface="Comic Sans MS" pitchFamily="66" charset="0"/>
              </a:rPr>
              <a:t>fif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	pátý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6th		</a:t>
            </a:r>
            <a:r>
              <a:rPr lang="cs-CZ" b="1" dirty="0" err="1" smtClean="0">
                <a:latin typeface="Comic Sans MS" pitchFamily="66" charset="0"/>
              </a:rPr>
              <a:t>six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	šestý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7th		</a:t>
            </a:r>
            <a:r>
              <a:rPr lang="cs-CZ" b="1" dirty="0" err="1" smtClean="0">
                <a:latin typeface="Comic Sans MS" pitchFamily="66" charset="0"/>
              </a:rPr>
              <a:t>seven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sedmý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8th		</a:t>
            </a:r>
            <a:r>
              <a:rPr lang="cs-CZ" b="1" dirty="0" err="1" smtClean="0">
                <a:latin typeface="Comic Sans MS" pitchFamily="66" charset="0"/>
              </a:rPr>
              <a:t>eigh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osmý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9th		</a:t>
            </a:r>
            <a:r>
              <a:rPr lang="cs-CZ" b="1" dirty="0" err="1" smtClean="0">
                <a:latin typeface="Comic Sans MS" pitchFamily="66" charset="0"/>
              </a:rPr>
              <a:t>nin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	devátý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10th		</a:t>
            </a:r>
            <a:r>
              <a:rPr lang="cs-CZ" b="1" dirty="0" err="1" smtClean="0">
                <a:latin typeface="Comic Sans MS" pitchFamily="66" charset="0"/>
              </a:rPr>
              <a:t>ten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	</a:t>
            </a:r>
            <a:r>
              <a:rPr lang="cs-CZ" b="1" dirty="0" smtClean="0">
                <a:latin typeface="Comic Sans MS" pitchFamily="66" charset="0"/>
              </a:rPr>
              <a:t>	desátý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11th		</a:t>
            </a:r>
            <a:r>
              <a:rPr lang="cs-CZ" b="1" dirty="0" err="1" smtClean="0">
                <a:latin typeface="Comic Sans MS" pitchFamily="66" charset="0"/>
              </a:rPr>
              <a:t>eleven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jedenáctý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12th		</a:t>
            </a:r>
            <a:r>
              <a:rPr lang="cs-CZ" b="1" dirty="0" err="1" smtClean="0">
                <a:latin typeface="Comic Sans MS" pitchFamily="66" charset="0"/>
              </a:rPr>
              <a:t>twelf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solidFill>
                  <a:srgbClr val="7030A0"/>
                </a:solidFill>
                <a:latin typeface="Comic Sans MS" pitchFamily="66" charset="0"/>
              </a:rPr>
              <a:t>	</a:t>
            </a:r>
            <a:r>
              <a:rPr lang="cs-CZ" b="1" dirty="0" smtClean="0">
                <a:latin typeface="Comic Sans MS" pitchFamily="66" charset="0"/>
              </a:rPr>
              <a:t>dvanáctý</a:t>
            </a:r>
          </a:p>
          <a:p>
            <a:pPr>
              <a:buNone/>
            </a:pPr>
            <a:r>
              <a:rPr lang="cs-CZ" b="1" dirty="0" smtClean="0">
                <a:latin typeface="Comic Sans MS" pitchFamily="66" charset="0"/>
              </a:rPr>
              <a:t>13th		</a:t>
            </a:r>
            <a:r>
              <a:rPr lang="cs-CZ" b="1" dirty="0" err="1" smtClean="0">
                <a:latin typeface="Comic Sans MS" pitchFamily="66" charset="0"/>
              </a:rPr>
              <a:t>thirteen</a:t>
            </a:r>
            <a:r>
              <a:rPr lang="cs-CZ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b="1" dirty="0" smtClean="0">
                <a:latin typeface="Comic Sans MS" pitchFamily="66" charset="0"/>
              </a:rPr>
              <a:t>	třináctý</a:t>
            </a:r>
          </a:p>
          <a:p>
            <a:pPr>
              <a:buNone/>
            </a:pPr>
            <a:endParaRPr lang="cs-CZ" sz="2500" b="1" dirty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cs-CZ" sz="3600" dirty="0" err="1" smtClean="0">
                <a:solidFill>
                  <a:srgbClr val="7030A0"/>
                </a:solidFill>
                <a:latin typeface="Comic Sans MS" pitchFamily="66" charset="0"/>
              </a:rPr>
              <a:t>Ordinal</a:t>
            </a:r>
            <a:r>
              <a:rPr lang="cs-CZ" sz="36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dirty="0" err="1" smtClean="0">
                <a:solidFill>
                  <a:srgbClr val="7030A0"/>
                </a:solidFill>
                <a:latin typeface="Comic Sans MS" pitchFamily="66" charset="0"/>
              </a:rPr>
              <a:t>numbers</a:t>
            </a:r>
            <a:r>
              <a:rPr lang="cs-CZ" sz="36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(řadové číslovky)</a:t>
            </a:r>
            <a:endParaRPr lang="cs-CZ" sz="3600" b="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156176" y="3212976"/>
            <a:ext cx="2808312" cy="861774"/>
          </a:xfrm>
          <a:prstGeom prst="rect">
            <a:avLst/>
          </a:prstGeom>
          <a:noFill/>
          <a:ln>
            <a:solidFill>
              <a:srgbClr val="9900FF"/>
            </a:solidFill>
          </a:ln>
        </p:spPr>
        <p:txBody>
          <a:bodyPr wrap="square" rtlCol="0">
            <a:spAutoFit/>
          </a:bodyPr>
          <a:lstStyle/>
          <a:p>
            <a:r>
              <a:rPr lang="cs-CZ" sz="2500" b="1" dirty="0">
                <a:latin typeface="Comic Sans MS" pitchFamily="66" charset="0"/>
              </a:rPr>
              <a:t>z</a:t>
            </a:r>
            <a:r>
              <a:rPr lang="cs-CZ" sz="2500" b="1" dirty="0" smtClean="0">
                <a:latin typeface="Comic Sans MS" pitchFamily="66" charset="0"/>
              </a:rPr>
              <a:t>ákladní číslovka</a:t>
            </a:r>
          </a:p>
          <a:p>
            <a:r>
              <a:rPr lang="cs-CZ" sz="2500" dirty="0" smtClean="0">
                <a:latin typeface="Comic Sans MS" pitchFamily="66" charset="0"/>
              </a:rPr>
              <a:t> + </a:t>
            </a:r>
            <a:r>
              <a:rPr lang="cs-CZ" sz="2500" b="1" dirty="0">
                <a:solidFill>
                  <a:srgbClr val="7030A0"/>
                </a:solidFill>
                <a:latin typeface="Comic Sans MS" pitchFamily="66" charset="0"/>
              </a:rPr>
              <a:t>-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endParaRPr lang="cs-CZ" sz="25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308576" y="4581128"/>
            <a:ext cx="265591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 smtClean="0">
                <a:latin typeface="Comic Sans MS" pitchFamily="66" charset="0"/>
              </a:rPr>
              <a:t>Pozor na 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fifth</a:t>
            </a:r>
            <a:r>
              <a:rPr lang="cs-CZ" sz="2500" b="1" dirty="0" err="1">
                <a:latin typeface="Comic Sans MS" pitchFamily="66" charset="0"/>
              </a:rPr>
              <a:t>,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eighth</a:t>
            </a:r>
            <a:r>
              <a:rPr lang="cs-CZ" sz="2500" b="1" dirty="0" err="1">
                <a:latin typeface="Comic Sans MS" pitchFamily="66" charset="0"/>
              </a:rPr>
              <a:t>,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ninth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>
                <a:latin typeface="Comic Sans MS" pitchFamily="66" charset="0"/>
              </a:rPr>
              <a:t>a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twelfth!</a:t>
            </a:r>
          </a:p>
        </p:txBody>
      </p:sp>
      <p:sp>
        <p:nvSpPr>
          <p:cNvPr id="7" name="Pravá složená závorka 6"/>
          <p:cNvSpPr/>
          <p:nvPr/>
        </p:nvSpPr>
        <p:spPr>
          <a:xfrm>
            <a:off x="5292080" y="2420888"/>
            <a:ext cx="1152128" cy="388843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20680"/>
          </a:xfrm>
        </p:spPr>
        <p:txBody>
          <a:bodyPr>
            <a:normAutofit/>
          </a:bodyPr>
          <a:lstStyle/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20th		</a:t>
            </a:r>
            <a:r>
              <a:rPr lang="cs-CZ" sz="2500" b="1" dirty="0" err="1" smtClean="0">
                <a:latin typeface="Comic Sans MS" pitchFamily="66" charset="0"/>
              </a:rPr>
              <a:t>twentie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		</a:t>
            </a:r>
            <a:r>
              <a:rPr lang="cs-CZ" sz="2500" b="1" dirty="0" err="1" smtClean="0">
                <a:latin typeface="Comic Sans MS" pitchFamily="66" charset="0"/>
              </a:rPr>
              <a:t>dvacátý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21st		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first</a:t>
            </a:r>
            <a:r>
              <a:rPr lang="cs-CZ" sz="2500" b="1" dirty="0" smtClean="0">
                <a:latin typeface="Comic Sans MS" pitchFamily="66" charset="0"/>
              </a:rPr>
              <a:t>	dvacátý první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22nd		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second</a:t>
            </a:r>
            <a:r>
              <a:rPr lang="cs-CZ" sz="2500" b="1" dirty="0" smtClean="0">
                <a:latin typeface="Comic Sans MS" pitchFamily="66" charset="0"/>
              </a:rPr>
              <a:t>	dvacátý druhý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23rd		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third</a:t>
            </a:r>
            <a:r>
              <a:rPr lang="cs-CZ" sz="2500" b="1" dirty="0" smtClean="0">
                <a:latin typeface="Comic Sans MS" pitchFamily="66" charset="0"/>
              </a:rPr>
              <a:t>	dvacátý třetí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24th		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latin typeface="Comic Sans MS" pitchFamily="66" charset="0"/>
              </a:rPr>
              <a:t>four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	dvacátý čtvrtý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25th		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latin typeface="Comic Sans MS" pitchFamily="66" charset="0"/>
              </a:rPr>
              <a:t>fif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	dvacátý pátý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30th		</a:t>
            </a:r>
            <a:r>
              <a:rPr lang="cs-CZ" sz="2500" b="1" dirty="0" err="1" smtClean="0">
                <a:latin typeface="Comic Sans MS" pitchFamily="66" charset="0"/>
              </a:rPr>
              <a:t>thirtie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		třicátý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31st		</a:t>
            </a:r>
            <a:r>
              <a:rPr lang="cs-CZ" sz="2500" b="1" dirty="0" err="1" smtClean="0">
                <a:latin typeface="Comic Sans MS" pitchFamily="66" charset="0"/>
              </a:rPr>
              <a:t>thirty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first</a:t>
            </a: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	</a:t>
            </a:r>
            <a:r>
              <a:rPr lang="cs-CZ" sz="2500" b="1" dirty="0" smtClean="0">
                <a:latin typeface="Comic Sans MS" pitchFamily="66" charset="0"/>
              </a:rPr>
              <a:t>	třicátý první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100th	</a:t>
            </a:r>
            <a:r>
              <a:rPr lang="cs-CZ" sz="2500" b="1" dirty="0" err="1" smtClean="0">
                <a:latin typeface="Comic Sans MS" pitchFamily="66" charset="0"/>
              </a:rPr>
              <a:t>hundred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		stý</a:t>
            </a:r>
            <a:endParaRPr lang="cs-CZ" sz="2500" b="1" dirty="0" smtClean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67544" y="5229200"/>
            <a:ext cx="59046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Comic Sans MS" pitchFamily="66" charset="0"/>
              </a:rPr>
              <a:t>Pozor na 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změkčení</a:t>
            </a:r>
            <a:r>
              <a:rPr lang="cs-CZ" sz="2400" b="1" dirty="0" smtClean="0">
                <a:latin typeface="Comic Sans MS" pitchFamily="66" charset="0"/>
              </a:rPr>
              <a:t> u celých </a:t>
            </a:r>
            <a:r>
              <a:rPr lang="cs-CZ" sz="2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desítek</a:t>
            </a:r>
            <a:r>
              <a:rPr lang="cs-CZ" sz="2400" b="1" dirty="0" smtClean="0">
                <a:latin typeface="Comic Sans MS" pitchFamily="66" charset="0"/>
              </a:rPr>
              <a:t>: </a:t>
            </a:r>
            <a:r>
              <a:rPr lang="cs-CZ" sz="2400" b="1" dirty="0" err="1" smtClean="0">
                <a:latin typeface="Comic Sans MS" pitchFamily="66" charset="0"/>
              </a:rPr>
              <a:t>twent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i</a:t>
            </a:r>
            <a:r>
              <a:rPr lang="cs-CZ" sz="2400" b="1" dirty="0" err="1" smtClean="0">
                <a:latin typeface="Comic Sans MS" pitchFamily="66" charset="0"/>
              </a:rPr>
              <a:t>eth</a:t>
            </a:r>
            <a:r>
              <a:rPr lang="cs-CZ" sz="2400" b="1" dirty="0" smtClean="0">
                <a:latin typeface="Comic Sans MS" pitchFamily="66" charset="0"/>
              </a:rPr>
              <a:t>, </a:t>
            </a:r>
            <a:r>
              <a:rPr lang="cs-CZ" sz="2400" b="1" dirty="0" err="1" smtClean="0">
                <a:latin typeface="Comic Sans MS" pitchFamily="66" charset="0"/>
              </a:rPr>
              <a:t>thirt</a:t>
            </a:r>
            <a:r>
              <a:rPr lang="cs-CZ" sz="25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i</a:t>
            </a:r>
            <a:r>
              <a:rPr lang="cs-CZ" sz="2400" b="1" dirty="0" err="1" smtClean="0">
                <a:latin typeface="Comic Sans MS" pitchFamily="66" charset="0"/>
              </a:rPr>
              <a:t>eth</a:t>
            </a:r>
            <a:r>
              <a:rPr lang="cs-CZ" sz="2400" b="1" dirty="0" smtClean="0">
                <a:latin typeface="Comic Sans MS" pitchFamily="66" charset="0"/>
              </a:rPr>
              <a:t>,…!</a:t>
            </a:r>
            <a:endParaRPr lang="cs-CZ" sz="2400" b="1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67544" y="548680"/>
            <a:ext cx="7704856" cy="477054"/>
          </a:xfrm>
          <a:prstGeom prst="rect">
            <a:avLst/>
          </a:prstGeom>
          <a:noFill/>
          <a:ln>
            <a:solidFill>
              <a:srgbClr val="9900FF"/>
            </a:solidFill>
          </a:ln>
        </p:spPr>
        <p:txBody>
          <a:bodyPr wrap="square" rtlCol="0">
            <a:spAutoFit/>
          </a:bodyPr>
          <a:lstStyle/>
          <a:p>
            <a:r>
              <a:rPr lang="cs-CZ" sz="2500" b="1" dirty="0">
                <a:latin typeface="Comic Sans MS" pitchFamily="66" charset="0"/>
              </a:rPr>
              <a:t>U složených číslovek je řadová </a:t>
            </a:r>
            <a:r>
              <a:rPr lang="cs-CZ" sz="2500" b="1" dirty="0" err="1">
                <a:latin typeface="Comic Sans MS" pitchFamily="66" charset="0"/>
              </a:rPr>
              <a:t>pouze</a:t>
            </a:r>
            <a:r>
              <a:rPr lang="cs-CZ" sz="2500" b="1" dirty="0">
                <a:latin typeface="Comic Sans MS" pitchFamily="66" charset="0"/>
              </a:rPr>
              <a:t> </a:t>
            </a:r>
            <a:r>
              <a:rPr lang="cs-CZ" sz="2500" b="1" dirty="0">
                <a:solidFill>
                  <a:srgbClr val="9900FF"/>
                </a:solidFill>
                <a:latin typeface="Comic Sans MS" pitchFamily="66" charset="0"/>
              </a:rPr>
              <a:t>jednotka</a:t>
            </a:r>
            <a:r>
              <a:rPr lang="cs-CZ" sz="2500" b="1" dirty="0">
                <a:latin typeface="Comic Sans MS" pitchFamily="66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  <a:ln>
            <a:noFill/>
          </a:ln>
        </p:spPr>
        <p:txBody>
          <a:bodyPr/>
          <a:lstStyle/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Řadové číslovky se píší: </a:t>
            </a:r>
          </a:p>
          <a:p>
            <a:pPr>
              <a:buNone/>
            </a:pP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	číslice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+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poslední dvě písmena řadové číslovky</a:t>
            </a:r>
          </a:p>
          <a:p>
            <a:pPr>
              <a:buNone/>
            </a:pPr>
            <a:r>
              <a:rPr lang="cs-CZ" sz="2500" b="1" dirty="0" smtClean="0">
                <a:solidFill>
                  <a:srgbClr val="7030A0"/>
                </a:solidFill>
                <a:latin typeface="Comic Sans MS" pitchFamily="66" charset="0"/>
              </a:rPr>
              <a:t>	 </a:t>
            </a:r>
            <a:r>
              <a:rPr lang="cs-CZ" sz="2500" b="1" dirty="0" smtClean="0">
                <a:latin typeface="Comic Sans MS" pitchFamily="66" charset="0"/>
              </a:rPr>
              <a:t>(NE číslice s tečkou!)</a:t>
            </a: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</a:rPr>
              <a:t>	1st, 2nd, 4th, 23rd, 56th …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Před řadovými číslovkami je určitý člen – </a:t>
            </a:r>
            <a:r>
              <a:rPr lang="cs-CZ" sz="2500" b="1" dirty="0" err="1" smtClean="0">
                <a:solidFill>
                  <a:srgbClr val="7030A0"/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!</a:t>
            </a:r>
          </a:p>
          <a:p>
            <a:pPr>
              <a:buNone/>
            </a:pPr>
            <a:r>
              <a:rPr lang="cs-CZ" sz="2500" b="1" i="1" dirty="0" smtClean="0">
                <a:solidFill>
                  <a:srgbClr val="7030A0"/>
                </a:solidFill>
                <a:latin typeface="Comic Sans MS" pitchFamily="66" charset="0"/>
              </a:rPr>
              <a:t>	</a:t>
            </a:r>
            <a:r>
              <a:rPr lang="cs-CZ" sz="2500" b="1" i="1" dirty="0" err="1" smtClean="0">
                <a:solidFill>
                  <a:srgbClr val="7030A0"/>
                </a:solidFill>
                <a:latin typeface="Comic Sans MS" pitchFamily="66" charset="0"/>
              </a:rPr>
              <a:t>the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second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day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of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January</a:t>
            </a: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</a:rPr>
              <a:t>	</a:t>
            </a:r>
            <a:r>
              <a:rPr lang="cs-CZ" sz="2500" b="1" i="1" dirty="0" err="1" smtClean="0">
                <a:latin typeface="Comic Sans MS" pitchFamily="66" charset="0"/>
              </a:rPr>
              <a:t>We</a:t>
            </a:r>
            <a:r>
              <a:rPr lang="cs-CZ" sz="2500" b="1" i="1" dirty="0" smtClean="0">
                <a:latin typeface="Comic Sans MS" pitchFamily="66" charset="0"/>
              </a:rPr>
              <a:t> live on </a:t>
            </a:r>
            <a:r>
              <a:rPr lang="cs-CZ" sz="2500" b="1" i="1" dirty="0" err="1" smtClean="0">
                <a:solidFill>
                  <a:srgbClr val="7030A0"/>
                </a:solidFill>
                <a:latin typeface="Comic Sans MS" pitchFamily="66" charset="0"/>
              </a:rPr>
              <a:t>the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third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floor</a:t>
            </a:r>
            <a:r>
              <a:rPr lang="cs-CZ" sz="2500" b="1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i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i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7385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u="sng" dirty="0" err="1" smtClean="0">
                <a:latin typeface="Comic Sans MS" pitchFamily="66" charset="0"/>
              </a:rPr>
              <a:t>We</a:t>
            </a:r>
            <a:r>
              <a:rPr lang="cs-CZ" sz="2500" b="1" u="sng" dirty="0" smtClean="0">
                <a:latin typeface="Comic Sans MS" pitchFamily="66" charset="0"/>
              </a:rPr>
              <a:t> </a:t>
            </a:r>
            <a:r>
              <a:rPr lang="cs-CZ" sz="2500" b="1" u="sng" dirty="0" err="1" smtClean="0">
                <a:latin typeface="Comic Sans MS" pitchFamily="66" charset="0"/>
              </a:rPr>
              <a:t>write</a:t>
            </a:r>
            <a:r>
              <a:rPr lang="cs-CZ" sz="2500" b="1" u="sng" dirty="0" smtClean="0">
                <a:latin typeface="Comic Sans MS" pitchFamily="66" charset="0"/>
              </a:rPr>
              <a:t> </a:t>
            </a:r>
            <a:r>
              <a:rPr lang="cs-CZ" sz="2500" dirty="0" smtClean="0">
                <a:latin typeface="Comic Sans MS" pitchFamily="66" charset="0"/>
              </a:rPr>
              <a:t>(Píšeme):</a:t>
            </a:r>
            <a:r>
              <a:rPr lang="cs-CZ" sz="2500" b="1" dirty="0" smtClean="0">
                <a:latin typeface="Comic Sans MS" pitchFamily="66" charset="0"/>
              </a:rPr>
              <a:t>		</a:t>
            </a:r>
            <a:r>
              <a:rPr lang="cs-CZ" sz="2500" b="1" dirty="0" err="1" smtClean="0">
                <a:latin typeface="Comic Sans MS" pitchFamily="66" charset="0"/>
              </a:rPr>
              <a:t>We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read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dirty="0" smtClean="0">
                <a:latin typeface="Comic Sans MS" pitchFamily="66" charset="0"/>
              </a:rPr>
              <a:t>(Čteme):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3 </a:t>
            </a:r>
            <a:r>
              <a:rPr lang="cs-CZ" sz="2500" b="1" dirty="0" err="1" smtClean="0">
                <a:latin typeface="Comic Sans MS" pitchFamily="66" charset="0"/>
              </a:rPr>
              <a:t>October</a:t>
            </a:r>
            <a:r>
              <a:rPr lang="cs-CZ" sz="2500" b="1" dirty="0" smtClean="0">
                <a:latin typeface="Comic Sans MS" pitchFamily="66" charset="0"/>
              </a:rPr>
              <a:t>/3rd </a:t>
            </a:r>
            <a:r>
              <a:rPr lang="cs-CZ" sz="2500" b="1" dirty="0" err="1" smtClean="0">
                <a:latin typeface="Comic Sans MS" pitchFamily="66" charset="0"/>
              </a:rPr>
              <a:t>October</a:t>
            </a:r>
            <a:r>
              <a:rPr lang="cs-CZ" sz="2500" b="1" dirty="0" smtClean="0">
                <a:latin typeface="Comic Sans MS" pitchFamily="66" charset="0"/>
              </a:rPr>
              <a:t>	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thi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rd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October</a:t>
            </a: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26 May/26th May		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twenty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latin typeface="Comic Sans MS" pitchFamily="66" charset="0"/>
              </a:rPr>
              <a:t>six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th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solidFill>
                  <a:srgbClr val="9900FF"/>
                </a:solidFill>
                <a:latin typeface="Comic Sans MS" pitchFamily="66" charset="0"/>
              </a:rPr>
              <a:t> </a:t>
            </a:r>
            <a:r>
              <a:rPr lang="cs-CZ" sz="2500" b="1" dirty="0" smtClean="0">
                <a:latin typeface="Comic Sans MS" pitchFamily="66" charset="0"/>
              </a:rPr>
              <a:t>May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31 August/31st August	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thirty</a:t>
            </a:r>
            <a:r>
              <a:rPr lang="cs-CZ" sz="2500" b="1" dirty="0" smtClean="0">
                <a:latin typeface="Comic Sans MS" pitchFamily="66" charset="0"/>
              </a:rPr>
              <a:t>-</a:t>
            </a:r>
            <a:r>
              <a:rPr lang="cs-CZ" sz="2500" b="1" dirty="0" err="1" smtClean="0">
                <a:latin typeface="Comic Sans MS" pitchFamily="66" charset="0"/>
              </a:rPr>
              <a:t>fir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st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9900FF"/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latin typeface="Comic Sans MS" pitchFamily="66" charset="0"/>
              </a:rPr>
              <a:t> August</a:t>
            </a: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S datem užíváme předložku </a:t>
            </a:r>
            <a:r>
              <a:rPr lang="cs-CZ" sz="2500" b="1" dirty="0" smtClean="0">
                <a:solidFill>
                  <a:srgbClr val="9900FF"/>
                </a:solidFill>
                <a:latin typeface="Comic Sans MS" pitchFamily="66" charset="0"/>
              </a:rPr>
              <a:t>on</a:t>
            </a:r>
            <a:r>
              <a:rPr lang="cs-CZ" sz="2500" b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cs-CZ" sz="2500" b="1" i="1" dirty="0" err="1" smtClean="0">
                <a:latin typeface="Comic Sans MS" pitchFamily="66" charset="0"/>
              </a:rPr>
              <a:t>When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is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your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birthday</a:t>
            </a:r>
            <a:r>
              <a:rPr lang="cs-CZ" sz="2500" b="1" i="1" dirty="0" smtClean="0">
                <a:latin typeface="Comic Sans MS" pitchFamily="66" charset="0"/>
              </a:rPr>
              <a:t>? </a:t>
            </a:r>
            <a:r>
              <a:rPr lang="cs-CZ" sz="2500" b="1" i="1" dirty="0" err="1" smtClean="0">
                <a:latin typeface="Comic Sans MS" pitchFamily="66" charset="0"/>
              </a:rPr>
              <a:t>It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is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smtClean="0">
                <a:solidFill>
                  <a:srgbClr val="9900FF"/>
                </a:solidFill>
                <a:latin typeface="Comic Sans MS" pitchFamily="66" charset="0"/>
              </a:rPr>
              <a:t>on</a:t>
            </a:r>
            <a:r>
              <a:rPr lang="cs-CZ" sz="2500" b="1" i="1" dirty="0" smtClean="0">
                <a:latin typeface="Comic Sans MS" pitchFamily="66" charset="0"/>
              </a:rPr>
              <a:t> 19 </a:t>
            </a:r>
            <a:r>
              <a:rPr lang="cs-CZ" sz="2500" b="1" i="1" dirty="0" err="1" smtClean="0">
                <a:latin typeface="Comic Sans MS" pitchFamily="66" charset="0"/>
              </a:rPr>
              <a:t>February</a:t>
            </a:r>
            <a:r>
              <a:rPr lang="cs-CZ" sz="2500" b="1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Otázka na datum:</a:t>
            </a:r>
          </a:p>
          <a:p>
            <a:pPr>
              <a:buNone/>
            </a:pPr>
            <a:r>
              <a:rPr lang="cs-CZ" sz="2500" b="1" i="1" dirty="0" err="1" smtClean="0">
                <a:latin typeface="Comic Sans MS" pitchFamily="66" charset="0"/>
              </a:rPr>
              <a:t>What</a:t>
            </a:r>
            <a:r>
              <a:rPr lang="cs-CZ" sz="2500" b="1" i="1" dirty="0" smtClean="0">
                <a:latin typeface="Comic Sans MS" pitchFamily="66" charset="0"/>
              </a:rPr>
              <a:t>‘s </a:t>
            </a:r>
            <a:r>
              <a:rPr lang="cs-CZ" sz="2500" b="1" i="1" dirty="0" err="1" smtClean="0">
                <a:latin typeface="Comic Sans MS" pitchFamily="66" charset="0"/>
              </a:rPr>
              <a:t>the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date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today</a:t>
            </a:r>
            <a:r>
              <a:rPr lang="cs-CZ" sz="2500" b="1" i="1" dirty="0" smtClean="0">
                <a:latin typeface="Comic Sans MS" pitchFamily="66" charset="0"/>
              </a:rPr>
              <a:t>? </a:t>
            </a:r>
            <a:r>
              <a:rPr lang="cs-CZ" sz="2500" b="1" i="1" dirty="0" err="1" smtClean="0">
                <a:latin typeface="Comic Sans MS" pitchFamily="66" charset="0"/>
              </a:rPr>
              <a:t>It</a:t>
            </a:r>
            <a:r>
              <a:rPr lang="cs-CZ" sz="2500" b="1" i="1" dirty="0" smtClean="0">
                <a:latin typeface="Comic Sans MS" pitchFamily="66" charset="0"/>
              </a:rPr>
              <a:t>‘s 22 </a:t>
            </a:r>
            <a:r>
              <a:rPr lang="cs-CZ" sz="2500" b="1" i="1" dirty="0" err="1" smtClean="0">
                <a:latin typeface="Comic Sans MS" pitchFamily="66" charset="0"/>
              </a:rPr>
              <a:t>September</a:t>
            </a:r>
            <a:r>
              <a:rPr lang="cs-CZ" sz="2500" b="1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cs-CZ" sz="3600" dirty="0" err="1" smtClean="0">
                <a:solidFill>
                  <a:srgbClr val="7030A0"/>
                </a:solidFill>
                <a:latin typeface="Comic Sans MS" pitchFamily="66" charset="0"/>
              </a:rPr>
              <a:t>Date</a:t>
            </a:r>
            <a:r>
              <a:rPr lang="cs-CZ" sz="36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(datum)</a:t>
            </a:r>
            <a:endParaRPr lang="cs-CZ" sz="36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Další možnost, jak psát a číst datum:</a:t>
            </a: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March</a:t>
            </a:r>
            <a:r>
              <a:rPr lang="cs-CZ" sz="2500" dirty="0" smtClean="0">
                <a:latin typeface="Comic Sans MS" pitchFamily="66" charset="0"/>
              </a:rPr>
              <a:t> 5/</a:t>
            </a:r>
            <a:r>
              <a:rPr lang="cs-CZ" sz="2500" dirty="0" err="1" smtClean="0">
                <a:latin typeface="Comic Sans MS" pitchFamily="66" charset="0"/>
              </a:rPr>
              <a:t>March</a:t>
            </a:r>
            <a:r>
              <a:rPr lang="cs-CZ" sz="2500" dirty="0" smtClean="0">
                <a:latin typeface="Comic Sans MS" pitchFamily="66" charset="0"/>
              </a:rPr>
              <a:t> 5th		</a:t>
            </a:r>
            <a:r>
              <a:rPr lang="cs-CZ" sz="2500" dirty="0" err="1" smtClean="0">
                <a:latin typeface="Comic Sans MS" pitchFamily="66" charset="0"/>
              </a:rPr>
              <a:t>March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the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dirty="0" err="1" smtClean="0">
                <a:latin typeface="Comic Sans MS" pitchFamily="66" charset="0"/>
              </a:rPr>
              <a:t>fifth</a:t>
            </a: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Pozor na datum zapsané: 5/7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	GB: 5 May (5. 7.)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	US: May 5 (7. 5.)</a:t>
            </a: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s-CZ" sz="4400" b="0" dirty="0" smtClean="0">
                <a:solidFill>
                  <a:srgbClr val="7030A0"/>
                </a:solidFill>
                <a:latin typeface="Comic Sans MS" pitchFamily="66" charset="0"/>
              </a:rPr>
              <a:t>A něco navíc…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Days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,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months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and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seasons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revision</a:t>
            </a:r>
            <a:endParaRPr lang="cs-CZ" sz="3600" b="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4" name="Zástupný symbol pro obsah 3"/>
          <p:cNvGraphicFramePr>
            <a:graphicFrameLocks noChangeAspect="1"/>
          </p:cNvGraphicFramePr>
          <p:nvPr>
            <p:ph idx="1"/>
          </p:nvPr>
        </p:nvGraphicFramePr>
        <p:xfrm>
          <a:off x="611560" y="1124744"/>
          <a:ext cx="7710661" cy="4665390"/>
        </p:xfrm>
        <a:graphic>
          <a:graphicData uri="http://schemas.openxmlformats.org/presentationml/2006/ole">
            <p:oleObj spid="_x0000_s1026" name="List" r:id="rId3" imgW="2438376" imgH="168600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Days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,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months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and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seasons</a:t>
            </a:r>
            <a:r>
              <a:rPr lang="cs-CZ" sz="3600" b="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cs-CZ" sz="3600" b="0" dirty="0" err="1" smtClean="0">
                <a:solidFill>
                  <a:srgbClr val="7030A0"/>
                </a:solidFill>
                <a:latin typeface="Comic Sans MS" pitchFamily="66" charset="0"/>
              </a:rPr>
              <a:t>revision</a:t>
            </a:r>
            <a:endParaRPr lang="cs-CZ" sz="3600" b="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4" name="Zástupný symbol pro obsah 3"/>
          <p:cNvGraphicFramePr>
            <a:graphicFrameLocks noChangeAspect="1"/>
          </p:cNvGraphicFramePr>
          <p:nvPr>
            <p:ph idx="1"/>
          </p:nvPr>
        </p:nvGraphicFramePr>
        <p:xfrm>
          <a:off x="611560" y="1124744"/>
          <a:ext cx="7710661" cy="4665390"/>
        </p:xfrm>
        <a:graphic>
          <a:graphicData uri="http://schemas.openxmlformats.org/presentationml/2006/ole">
            <p:oleObj spid="_x0000_s21506" name="List" r:id="rId3" imgW="2438376" imgH="168600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Vlastní 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7030A0"/>
      </a:accent1>
      <a:accent2>
        <a:srgbClr val="FFFFFF"/>
      </a:accent2>
      <a:accent3>
        <a:srgbClr val="C7A2E3"/>
      </a:accent3>
      <a:accent4>
        <a:srgbClr val="FFFF00"/>
      </a:accent4>
      <a:accent5>
        <a:srgbClr val="FF0000"/>
      </a:accent5>
      <a:accent6>
        <a:srgbClr val="262626"/>
      </a:accent6>
      <a:hlink>
        <a:srgbClr val="542378"/>
      </a:hlink>
      <a:folHlink>
        <a:srgbClr val="54237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1077</TotalTime>
  <Words>500</Words>
  <Application>Microsoft Office PowerPoint</Application>
  <PresentationFormat>Předvádění na obrazovce (4:3)</PresentationFormat>
  <Paragraphs>157</Paragraphs>
  <Slides>14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6" baseType="lpstr">
      <vt:lpstr>Shluk</vt:lpstr>
      <vt:lpstr>List</vt:lpstr>
      <vt:lpstr>Snímek 1</vt:lpstr>
      <vt:lpstr>Ordinal Numbers, Date (řadové číslovky, datum) </vt:lpstr>
      <vt:lpstr>Ordinal numbers (řadové číslovky)</vt:lpstr>
      <vt:lpstr>Snímek 4</vt:lpstr>
      <vt:lpstr>Snímek 5</vt:lpstr>
      <vt:lpstr>Date (datum)</vt:lpstr>
      <vt:lpstr>A něco navíc…</vt:lpstr>
      <vt:lpstr>Days, months and seasons revision</vt:lpstr>
      <vt:lpstr>Days, months and seasons revision</vt:lpstr>
      <vt:lpstr>Snímek 10</vt:lpstr>
      <vt:lpstr>Snímek 11</vt:lpstr>
      <vt:lpstr>Snímek 12</vt:lpstr>
      <vt:lpstr>Snímek 13</vt:lpstr>
      <vt:lpstr>Zdroje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Ordinal numbers, dates</dc:title>
  <dc:creator>Ucitel</dc:creator>
  <cp:lastModifiedBy>Ucitel</cp:lastModifiedBy>
  <cp:revision>149</cp:revision>
  <dcterms:created xsi:type="dcterms:W3CDTF">2012-09-15T11:20:00Z</dcterms:created>
  <dcterms:modified xsi:type="dcterms:W3CDTF">2013-05-23T17:32:31Z</dcterms:modified>
</cp:coreProperties>
</file>