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60" r:id="rId4"/>
    <p:sldId id="257" r:id="rId5"/>
    <p:sldId id="258" r:id="rId6"/>
    <p:sldId id="259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VY_32_INOVACE_04_M-Slovní úlohy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Vondráková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Vondráková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VY_32_INOVACE_04_M-Slovní úlohy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2.gi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.png"/><Relationship Id="rId5" Type="http://schemas.openxmlformats.org/officeDocument/2006/relationships/image" Target="../media/image16.png"/><Relationship Id="rId4" Type="http://schemas.openxmlformats.org/officeDocument/2006/relationships/image" Target="../media/image15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64367177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určený k použití na interaktivní tabuli</a:t>
            </a:r>
          </a:p>
          <a:p>
            <a:r>
              <a:rPr lang="cs-CZ" dirty="0" smtClean="0"/>
              <a:t>Matematika-Slovní úlohy</a:t>
            </a:r>
          </a:p>
          <a:p>
            <a:r>
              <a:rPr lang="cs-CZ" dirty="0" smtClean="0"/>
              <a:t>Možno použít ve 2. ročníku ZŠ</a:t>
            </a:r>
          </a:p>
          <a:p>
            <a:r>
              <a:rPr lang="cs-CZ" dirty="0" smtClean="0"/>
              <a:t>Procvičení učiva slovních úloh.Ukázka slovní úlohy, samostatné doplňování </a:t>
            </a:r>
            <a:r>
              <a:rPr lang="cs-CZ" dirty="0" smtClean="0"/>
              <a:t>úloh - </a:t>
            </a:r>
            <a:r>
              <a:rPr lang="cs-CZ" dirty="0" smtClean="0"/>
              <a:t>příklady, odpovědi.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0"/>
            <a:ext cx="7772400" cy="1143000"/>
          </a:xfrm>
          <a:solidFill>
            <a:schemeClr val="accent2"/>
          </a:solidFill>
        </p:spPr>
        <p:txBody>
          <a:bodyPr/>
          <a:lstStyle/>
          <a:p>
            <a:pPr eaLnBrk="1" hangingPunct="1"/>
            <a:r>
              <a:rPr lang="cs-CZ" b="1" i="1" dirty="0" smtClean="0">
                <a:latin typeface="Arial" pitchFamily="34" charset="0"/>
                <a:cs typeface="Arial" pitchFamily="34" charset="0"/>
              </a:rPr>
              <a:t>Slovní úloha</a:t>
            </a:r>
          </a:p>
        </p:txBody>
      </p:sp>
      <p:sp>
        <p:nvSpPr>
          <p:cNvPr id="19459" name="Text Box 3"/>
          <p:cNvSpPr txBox="1">
            <a:spLocks noChangeArrowheads="1"/>
          </p:cNvSpPr>
          <p:nvPr/>
        </p:nvSpPr>
        <p:spPr bwMode="auto">
          <a:xfrm>
            <a:off x="2123728" y="1066800"/>
            <a:ext cx="6336704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Jana koupila mléko </a:t>
            </a:r>
            <a:r>
              <a:rPr lang="cs-CZ" b="1" i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za </a:t>
            </a:r>
            <a:r>
              <a:rPr lang="cs-CZ" b="1" i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16 </a:t>
            </a:r>
            <a:r>
              <a:rPr lang="cs-CZ" b="1" i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Kč, </a:t>
            </a:r>
          </a:p>
          <a:p>
            <a:r>
              <a:rPr lang="cs-CZ" b="1" i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ovoce </a:t>
            </a:r>
            <a:r>
              <a:rPr lang="cs-CZ" b="1" i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za </a:t>
            </a:r>
            <a:r>
              <a:rPr lang="cs-CZ" b="1" i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30 </a:t>
            </a:r>
            <a:r>
              <a:rPr lang="cs-CZ" b="1" i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Kč </a:t>
            </a:r>
            <a:r>
              <a:rPr lang="cs-CZ" b="1" i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 chléb</a:t>
            </a:r>
            <a:r>
              <a:rPr lang="cs-CZ" b="1" i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b="1" i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za 13 </a:t>
            </a:r>
            <a:r>
              <a:rPr lang="cs-CZ" b="1" i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Kč</a:t>
            </a:r>
            <a:r>
              <a:rPr lang="cs-CZ" b="1" i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b="1" i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Stačilo jí </a:t>
            </a:r>
            <a:r>
              <a:rPr lang="cs-CZ" b="1" i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na zaplacení 100 Kč?</a:t>
            </a:r>
          </a:p>
        </p:txBody>
      </p:sp>
      <p:sp>
        <p:nvSpPr>
          <p:cNvPr id="19460" name="Line 7"/>
          <p:cNvSpPr>
            <a:spLocks noChangeShapeType="1"/>
          </p:cNvSpPr>
          <p:nvPr/>
        </p:nvSpPr>
        <p:spPr bwMode="auto">
          <a:xfrm flipV="1">
            <a:off x="683568" y="5373216"/>
            <a:ext cx="6048672" cy="0"/>
          </a:xfrm>
          <a:prstGeom prst="line">
            <a:avLst/>
          </a:prstGeom>
          <a:ln>
            <a:headEnd/>
            <a:tailEnd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  <p:txBody>
          <a:bodyPr/>
          <a:lstStyle/>
          <a:p>
            <a:endParaRPr lang="cs-CZ"/>
          </a:p>
        </p:txBody>
      </p:sp>
      <p:sp>
        <p:nvSpPr>
          <p:cNvPr id="22536" name="Text Box 8"/>
          <p:cNvSpPr txBox="1">
            <a:spLocks noChangeArrowheads="1"/>
          </p:cNvSpPr>
          <p:nvPr/>
        </p:nvSpPr>
        <p:spPr bwMode="auto">
          <a:xfrm>
            <a:off x="822325" y="4873625"/>
            <a:ext cx="441146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16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2537" name="Text Box 9"/>
          <p:cNvSpPr txBox="1">
            <a:spLocks noChangeArrowheads="1"/>
          </p:cNvSpPr>
          <p:nvPr/>
        </p:nvSpPr>
        <p:spPr bwMode="auto">
          <a:xfrm>
            <a:off x="1752600" y="4876800"/>
            <a:ext cx="319318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+</a:t>
            </a:r>
          </a:p>
        </p:txBody>
      </p:sp>
      <p:sp>
        <p:nvSpPr>
          <p:cNvPr id="22538" name="Text Box 10"/>
          <p:cNvSpPr txBox="1">
            <a:spLocks noChangeArrowheads="1"/>
          </p:cNvSpPr>
          <p:nvPr/>
        </p:nvSpPr>
        <p:spPr bwMode="auto">
          <a:xfrm>
            <a:off x="2699792" y="4876800"/>
            <a:ext cx="648072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30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2539" name="Text Box 11"/>
          <p:cNvSpPr txBox="1">
            <a:spLocks noChangeArrowheads="1"/>
          </p:cNvSpPr>
          <p:nvPr/>
        </p:nvSpPr>
        <p:spPr bwMode="auto">
          <a:xfrm>
            <a:off x="3635896" y="4876800"/>
            <a:ext cx="36004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+</a:t>
            </a:r>
          </a:p>
        </p:txBody>
      </p:sp>
      <p:sp>
        <p:nvSpPr>
          <p:cNvPr id="22540" name="Text Box 12"/>
          <p:cNvSpPr txBox="1">
            <a:spLocks noChangeArrowheads="1"/>
          </p:cNvSpPr>
          <p:nvPr/>
        </p:nvSpPr>
        <p:spPr bwMode="auto">
          <a:xfrm>
            <a:off x="4499992" y="4876800"/>
            <a:ext cx="648072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13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2541" name="Text Box 13"/>
          <p:cNvSpPr txBox="1">
            <a:spLocks noChangeArrowheads="1"/>
          </p:cNvSpPr>
          <p:nvPr/>
        </p:nvSpPr>
        <p:spPr bwMode="auto">
          <a:xfrm>
            <a:off x="5724128" y="4873625"/>
            <a:ext cx="28803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=</a:t>
            </a:r>
          </a:p>
        </p:txBody>
      </p:sp>
      <p:sp>
        <p:nvSpPr>
          <p:cNvPr id="22542" name="Text Box 14"/>
          <p:cNvSpPr txBox="1">
            <a:spLocks noChangeArrowheads="1"/>
          </p:cNvSpPr>
          <p:nvPr/>
        </p:nvSpPr>
        <p:spPr bwMode="auto">
          <a:xfrm>
            <a:off x="6658378" y="4876800"/>
            <a:ext cx="1008112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59 Kč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2543" name="Text Box 15"/>
          <p:cNvSpPr txBox="1">
            <a:spLocks noChangeArrowheads="1"/>
          </p:cNvSpPr>
          <p:nvPr/>
        </p:nvSpPr>
        <p:spPr bwMode="auto">
          <a:xfrm>
            <a:off x="593725" y="5788025"/>
            <a:ext cx="217239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 dirty="0">
                <a:latin typeface="Arial" pitchFamily="34" charset="0"/>
                <a:cs typeface="Arial" pitchFamily="34" charset="0"/>
              </a:rPr>
              <a:t>Na zaplacení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Janě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2544" name="Text Box 16"/>
          <p:cNvSpPr txBox="1">
            <a:spLocks noChangeArrowheads="1"/>
          </p:cNvSpPr>
          <p:nvPr/>
        </p:nvSpPr>
        <p:spPr bwMode="auto">
          <a:xfrm>
            <a:off x="3419872" y="5791200"/>
            <a:ext cx="494590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stačí  –  nestačí  100 Kč .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8" name="Picture 2" descr="C:\Users\Miky\AppData\Local\Microsoft\Windows\Temporary Internet Files\Content.IE5\HOIZIA52\MC900440396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78149" y="775916"/>
            <a:ext cx="1587624" cy="1587624"/>
          </a:xfrm>
          <a:prstGeom prst="rect">
            <a:avLst/>
          </a:prstGeom>
          <a:noFill/>
        </p:spPr>
      </p:pic>
      <p:pic>
        <p:nvPicPr>
          <p:cNvPr id="4100" name="Picture 4" descr="C:\Users\Miky\AppData\Local\Microsoft\Windows\Temporary Internet Files\Content.IE5\VPMT5HRT\MC900441751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108520" y="2276872"/>
            <a:ext cx="2743200" cy="2743200"/>
          </a:xfrm>
          <a:prstGeom prst="rect">
            <a:avLst/>
          </a:prstGeom>
          <a:noFill/>
        </p:spPr>
      </p:pic>
      <p:pic>
        <p:nvPicPr>
          <p:cNvPr id="4102" name="Picture 6" descr="C:\Users\Miky\AppData\Local\Microsoft\Windows\Temporary Internet Files\Content.IE5\HOIZIA52\MC90044170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23728" y="2348880"/>
            <a:ext cx="2016224" cy="2016224"/>
          </a:xfrm>
          <a:prstGeom prst="rect">
            <a:avLst/>
          </a:prstGeom>
          <a:noFill/>
        </p:spPr>
      </p:pic>
      <p:pic>
        <p:nvPicPr>
          <p:cNvPr id="4103" name="Picture 7" descr="C:\Users\Miky\AppData\Local\Microsoft\Windows\Temporary Internet Files\Content.IE5\6EBQNJUX\MC900441777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067944" y="2276872"/>
            <a:ext cx="2307704" cy="2307704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225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225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225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225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225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2000"/>
                                        <p:tgtEl>
                                          <p:spTgt spid="225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2000"/>
                                        <p:tgtEl>
                                          <p:spTgt spid="225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25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25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25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25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0" dur="500"/>
                                        <p:tgtEl>
                                          <p:spTgt spid="194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9" grpId="0" build="p"/>
      <p:bldP spid="19460" grpId="0" animBg="1"/>
      <p:bldP spid="22536" grpId="0" build="p"/>
      <p:bldP spid="22537" grpId="0" build="p"/>
      <p:bldP spid="22538" grpId="0" build="p"/>
      <p:bldP spid="22539" grpId="0" build="p"/>
      <p:bldP spid="22540" grpId="0" build="p"/>
      <p:bldP spid="22541" grpId="0" build="p"/>
      <p:bldP spid="22542" grpId="0" build="p"/>
      <p:bldP spid="22543" grpId="0" build="p"/>
      <p:bldP spid="2254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Miky\AppData\Local\Microsoft\Windows\Temporary Internet Files\Content.IE5\VPMT5HRT\MP90043908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756592" y="-99392"/>
            <a:ext cx="9900592" cy="6858000"/>
          </a:xfrm>
          <a:prstGeom prst="rect">
            <a:avLst/>
          </a:prstGeom>
          <a:noFill/>
        </p:spPr>
      </p:pic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-228600"/>
            <a:ext cx="7772400" cy="1143000"/>
          </a:xfrm>
        </p:spPr>
        <p:txBody>
          <a:bodyPr/>
          <a:lstStyle/>
          <a:p>
            <a:pPr eaLnBrk="1" hangingPunct="1"/>
            <a:r>
              <a:rPr lang="cs-CZ" b="1" i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Slovní úlohy</a:t>
            </a:r>
          </a:p>
        </p:txBody>
      </p:sp>
      <p:sp>
        <p:nvSpPr>
          <p:cNvPr id="5123" name="Text Box 3"/>
          <p:cNvSpPr txBox="1">
            <a:spLocks noChangeArrowheads="1"/>
          </p:cNvSpPr>
          <p:nvPr/>
        </p:nvSpPr>
        <p:spPr bwMode="auto">
          <a:xfrm>
            <a:off x="323528" y="764705"/>
            <a:ext cx="8496944" cy="1015663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000" b="1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i="1" dirty="0" err="1" smtClean="0">
                <a:latin typeface="Arial" pitchFamily="34" charset="0"/>
                <a:cs typeface="Arial" pitchFamily="34" charset="0"/>
              </a:rPr>
              <a:t>Honzíkovi</a:t>
            </a:r>
            <a:r>
              <a:rPr lang="cs-CZ" sz="2000" b="1" i="1" dirty="0" smtClean="0">
                <a:latin typeface="Arial" pitchFamily="34" charset="0"/>
                <a:cs typeface="Arial" pitchFamily="34" charset="0"/>
              </a:rPr>
              <a:t>  je 7 let. </a:t>
            </a:r>
            <a:r>
              <a:rPr lang="cs-CZ" sz="2000" b="1" i="1" dirty="0">
                <a:latin typeface="Arial" pitchFamily="34" charset="0"/>
                <a:cs typeface="Arial" pitchFamily="34" charset="0"/>
              </a:rPr>
              <a:t>Kolik let je </a:t>
            </a:r>
            <a:r>
              <a:rPr lang="cs-CZ" sz="2000" b="1" i="1" dirty="0" smtClean="0">
                <a:latin typeface="Arial" pitchFamily="34" charset="0"/>
                <a:cs typeface="Arial" pitchFamily="34" charset="0"/>
              </a:rPr>
              <a:t>jeho </a:t>
            </a:r>
            <a:r>
              <a:rPr lang="cs-CZ" sz="2000" b="1" i="1" dirty="0">
                <a:latin typeface="Arial" pitchFamily="34" charset="0"/>
                <a:cs typeface="Arial" pitchFamily="34" charset="0"/>
              </a:rPr>
              <a:t>mamince</a:t>
            </a:r>
            <a:r>
              <a:rPr lang="cs-CZ" sz="2000" b="1" i="1" dirty="0" smtClean="0">
                <a:latin typeface="Arial" pitchFamily="34" charset="0"/>
                <a:cs typeface="Arial" pitchFamily="34" charset="0"/>
              </a:rPr>
              <a:t>, když je starší o 23 let?</a:t>
            </a:r>
          </a:p>
          <a:p>
            <a:r>
              <a:rPr lang="cs-CZ" sz="2000" b="1" i="1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2000" b="1" i="1" dirty="0">
              <a:latin typeface="Arial" pitchFamily="34" charset="0"/>
              <a:cs typeface="Arial" pitchFamily="34" charset="0"/>
            </a:endParaRPr>
          </a:p>
          <a:p>
            <a:endParaRPr lang="cs-CZ" sz="2000" b="1" i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200" name="Text Box 8"/>
          <p:cNvSpPr txBox="1">
            <a:spLocks noChangeArrowheads="1"/>
          </p:cNvSpPr>
          <p:nvPr/>
        </p:nvSpPr>
        <p:spPr bwMode="auto">
          <a:xfrm>
            <a:off x="2267744" y="4077072"/>
            <a:ext cx="2278795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000" b="1" i="1" dirty="0" smtClean="0">
                <a:latin typeface="Arial" pitchFamily="34" charset="0"/>
                <a:cs typeface="Arial" pitchFamily="34" charset="0"/>
              </a:rPr>
              <a:t>Maminka   </a:t>
            </a:r>
            <a:r>
              <a:rPr lang="cs-CZ" sz="2000" b="1" i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?</a:t>
            </a:r>
            <a:endParaRPr lang="cs-CZ" sz="2000" b="1" i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126" name="Line 9"/>
          <p:cNvSpPr>
            <a:spLocks noChangeShapeType="1"/>
          </p:cNvSpPr>
          <p:nvPr/>
        </p:nvSpPr>
        <p:spPr bwMode="auto">
          <a:xfrm>
            <a:off x="4648200" y="3810000"/>
            <a:ext cx="4267200" cy="0"/>
          </a:xfrm>
          <a:prstGeom prst="line">
            <a:avLst/>
          </a:prstGeom>
          <a:ln>
            <a:headEnd/>
            <a:tailEnd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  <p:txBody>
          <a:bodyPr/>
          <a:lstStyle/>
          <a:p>
            <a:endParaRPr lang="cs-CZ"/>
          </a:p>
        </p:txBody>
      </p:sp>
      <p:sp>
        <p:nvSpPr>
          <p:cNvPr id="8207" name="Text Box 15"/>
          <p:cNvSpPr txBox="1">
            <a:spLocks noChangeArrowheads="1"/>
          </p:cNvSpPr>
          <p:nvPr/>
        </p:nvSpPr>
        <p:spPr bwMode="auto">
          <a:xfrm>
            <a:off x="3810000" y="4876800"/>
            <a:ext cx="4751622" cy="769441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4400" i="1" dirty="0">
                <a:latin typeface="Arial" pitchFamily="34" charset="0"/>
                <a:cs typeface="Arial" pitchFamily="34" charset="0"/>
              </a:rPr>
              <a:t>Mamince </a:t>
            </a:r>
            <a:r>
              <a:rPr lang="cs-CZ" sz="4400" i="1" dirty="0" smtClean="0">
                <a:latin typeface="Arial" pitchFamily="34" charset="0"/>
                <a:cs typeface="Arial" pitchFamily="34" charset="0"/>
              </a:rPr>
              <a:t>je      </a:t>
            </a:r>
            <a:r>
              <a:rPr lang="cs-CZ" sz="4400" i="1" dirty="0">
                <a:latin typeface="Arial" pitchFamily="34" charset="0"/>
                <a:cs typeface="Arial" pitchFamily="34" charset="0"/>
              </a:rPr>
              <a:t>let</a:t>
            </a:r>
            <a:r>
              <a:rPr lang="cs-CZ" sz="4400" i="1" dirty="0"/>
              <a:t>.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1619672" y="2852936"/>
            <a:ext cx="8354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/>
              <a:t>Honzík</a:t>
            </a:r>
            <a:endParaRPr lang="cs-CZ" b="1" dirty="0"/>
          </a:p>
        </p:txBody>
      </p:sp>
      <p:pic>
        <p:nvPicPr>
          <p:cNvPr id="1026" name="Picture 2" descr="C:\Users\Miky\AppData\Local\Microsoft\Windows\Temporary Internet Files\Content.IE5\VPMT5HRT\MM910001145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1628800"/>
            <a:ext cx="990600" cy="1609725"/>
          </a:xfrm>
          <a:prstGeom prst="rect">
            <a:avLst/>
          </a:prstGeom>
          <a:noFill/>
        </p:spPr>
      </p:pic>
      <p:pic>
        <p:nvPicPr>
          <p:cNvPr id="1027" name="Picture 3" descr="C:\Users\Miky\AppData\Local\Microsoft\Windows\Temporary Internet Files\Content.IE5\6H95S575\MC90003105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1" y="3789040"/>
            <a:ext cx="2016224" cy="2257654"/>
          </a:xfrm>
          <a:prstGeom prst="rect">
            <a:avLst/>
          </a:prstGeom>
          <a:noFill/>
        </p:spPr>
      </p:pic>
      <p:cxnSp>
        <p:nvCxnSpPr>
          <p:cNvPr id="26" name="Přímá spojovací šipka 25"/>
          <p:cNvCxnSpPr/>
          <p:nvPr/>
        </p:nvCxnSpPr>
        <p:spPr>
          <a:xfrm flipV="1">
            <a:off x="1043608" y="4437112"/>
            <a:ext cx="1656184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Obdélník 32"/>
          <p:cNvSpPr/>
          <p:nvPr/>
        </p:nvSpPr>
        <p:spPr>
          <a:xfrm>
            <a:off x="2483768" y="2708920"/>
            <a:ext cx="241139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i="1" dirty="0" smtClean="0">
                <a:latin typeface="Arial" pitchFamily="34" charset="0"/>
                <a:cs typeface="Arial" pitchFamily="34" charset="0"/>
              </a:rPr>
              <a:t>7 let</a:t>
            </a:r>
            <a:endParaRPr lang="cs-CZ" b="1" i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8" name="Picture 4" descr="C:\Users\Miky\AppData\Local\Microsoft\Windows\Temporary Internet Files\Content.IE5\6EBQNJUX\MC90002356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76256" y="0"/>
            <a:ext cx="726055" cy="764704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82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5" dur="2000"/>
                                        <p:tgtEl>
                                          <p:spTgt spid="82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2" grpId="0"/>
      <p:bldP spid="5123" grpId="0" animBg="1"/>
      <p:bldP spid="8200" grpId="0"/>
      <p:bldP spid="5126" grpId="0" animBg="1"/>
      <p:bldP spid="8207" grpId="0" animBg="1"/>
      <p:bldP spid="18" grpId="0"/>
      <p:bldP spid="3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Miky\AppData\Local\Microsoft\Windows\Temporary Internet Files\Content.IE5\6H95S575\MP90043915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504" y="0"/>
            <a:ext cx="9036496" cy="6858000"/>
          </a:xfrm>
          <a:prstGeom prst="rect">
            <a:avLst/>
          </a:prstGeom>
          <a:noFill/>
        </p:spPr>
      </p:pic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533400" y="0"/>
            <a:ext cx="7772400" cy="1143000"/>
          </a:xfr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100" b="1" i="1" dirty="0" smtClean="0">
                <a:latin typeface="Arial" pitchFamily="34" charset="0"/>
                <a:cs typeface="Arial" pitchFamily="34" charset="0"/>
              </a:rPr>
              <a:t>Kolik dortů v cukrárně </a:t>
            </a:r>
            <a:r>
              <a:rPr lang="cs-CZ" sz="3100" b="1" i="1" dirty="0" smtClean="0">
                <a:latin typeface="Arial" pitchFamily="34" charset="0"/>
                <a:cs typeface="Arial" pitchFamily="34" charset="0"/>
              </a:rPr>
              <a:t>napekli, </a:t>
            </a:r>
            <a:r>
              <a:rPr lang="cs-CZ" sz="3100" b="1" i="1" dirty="0" smtClean="0">
                <a:latin typeface="Arial" pitchFamily="34" charset="0"/>
                <a:cs typeface="Arial" pitchFamily="34" charset="0"/>
              </a:rPr>
              <a:t>když jich zbylo 45 a 10 se již snědl</a:t>
            </a:r>
            <a:r>
              <a:rPr lang="cs-CZ" sz="3100" b="1" i="1" dirty="0">
                <a:latin typeface="Arial" pitchFamily="34" charset="0"/>
                <a:cs typeface="Arial" pitchFamily="34" charset="0"/>
              </a:rPr>
              <a:t>o</a:t>
            </a:r>
            <a:r>
              <a:rPr lang="cs-CZ" sz="3100" b="1" i="1" dirty="0" smtClean="0">
                <a:latin typeface="Arial" pitchFamily="34" charset="0"/>
                <a:cs typeface="Arial" pitchFamily="34" charset="0"/>
              </a:rPr>
              <a:t>? </a:t>
            </a:r>
            <a:endParaRPr lang="cs-CZ" b="1" i="1" dirty="0" smtClean="0"/>
          </a:p>
        </p:txBody>
      </p:sp>
      <p:sp>
        <p:nvSpPr>
          <p:cNvPr id="7171" name="Text Box 3"/>
          <p:cNvSpPr txBox="1">
            <a:spLocks noChangeArrowheads="1"/>
          </p:cNvSpPr>
          <p:nvPr/>
        </p:nvSpPr>
        <p:spPr bwMode="auto">
          <a:xfrm>
            <a:off x="381000" y="914400"/>
            <a:ext cx="18473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 i="1" dirty="0" smtClean="0"/>
          </a:p>
        </p:txBody>
      </p:sp>
      <p:sp>
        <p:nvSpPr>
          <p:cNvPr id="7172" name="Text Box 6"/>
          <p:cNvSpPr txBox="1">
            <a:spLocks noChangeArrowheads="1"/>
          </p:cNvSpPr>
          <p:nvPr/>
        </p:nvSpPr>
        <p:spPr bwMode="auto">
          <a:xfrm>
            <a:off x="2590800" y="2590800"/>
            <a:ext cx="1223412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 i="1" dirty="0">
                <a:latin typeface="Arial" pitchFamily="34" charset="0"/>
                <a:cs typeface="Arial" pitchFamily="34" charset="0"/>
              </a:rPr>
              <a:t>Z</a:t>
            </a:r>
            <a:r>
              <a:rPr lang="cs-CZ" b="1" i="1" dirty="0" smtClean="0">
                <a:latin typeface="Arial" pitchFamily="34" charset="0"/>
                <a:cs typeface="Arial" pitchFamily="34" charset="0"/>
              </a:rPr>
              <a:t>bylo </a:t>
            </a:r>
            <a:r>
              <a:rPr lang="cs-CZ" b="1" i="1" dirty="0">
                <a:latin typeface="Arial" pitchFamily="34" charset="0"/>
                <a:cs typeface="Arial" pitchFamily="34" charset="0"/>
              </a:rPr>
              <a:t>…..</a:t>
            </a:r>
          </a:p>
        </p:txBody>
      </p:sp>
      <p:sp>
        <p:nvSpPr>
          <p:cNvPr id="7173" name="Text Box 7"/>
          <p:cNvSpPr txBox="1">
            <a:spLocks noChangeArrowheads="1"/>
          </p:cNvSpPr>
          <p:nvPr/>
        </p:nvSpPr>
        <p:spPr bwMode="auto">
          <a:xfrm>
            <a:off x="2667000" y="4648200"/>
            <a:ext cx="169790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 i="1" dirty="0" smtClean="0">
                <a:latin typeface="Arial" pitchFamily="34" charset="0"/>
                <a:cs typeface="Arial" pitchFamily="34" charset="0"/>
              </a:rPr>
              <a:t>Snědlo se…..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250" name="Line 10"/>
          <p:cNvSpPr>
            <a:spLocks noChangeShapeType="1"/>
          </p:cNvSpPr>
          <p:nvPr/>
        </p:nvSpPr>
        <p:spPr bwMode="auto">
          <a:xfrm>
            <a:off x="4876800" y="3962400"/>
            <a:ext cx="4038600" cy="0"/>
          </a:xfrm>
          <a:prstGeom prst="line">
            <a:avLst/>
          </a:prstGeom>
          <a:ln>
            <a:headEnd/>
            <a:tailEnd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  <p:txBody>
          <a:bodyPr/>
          <a:lstStyle/>
          <a:p>
            <a:endParaRPr lang="cs-CZ"/>
          </a:p>
        </p:txBody>
      </p:sp>
      <p:sp>
        <p:nvSpPr>
          <p:cNvPr id="10256" name="Text Box 16"/>
          <p:cNvSpPr txBox="1">
            <a:spLocks noChangeArrowheads="1"/>
          </p:cNvSpPr>
          <p:nvPr/>
        </p:nvSpPr>
        <p:spPr bwMode="auto">
          <a:xfrm>
            <a:off x="3003550" y="5715000"/>
            <a:ext cx="270619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 i="1" dirty="0" smtClean="0">
                <a:latin typeface="Arial" pitchFamily="34" charset="0"/>
                <a:cs typeface="Arial" pitchFamily="34" charset="0"/>
              </a:rPr>
              <a:t>Bylo pečeno___ dortů</a:t>
            </a:r>
            <a:r>
              <a:rPr lang="cs-CZ" dirty="0" smtClean="0"/>
              <a:t>. </a:t>
            </a:r>
            <a:endParaRPr lang="cs-CZ" dirty="0"/>
          </a:p>
        </p:txBody>
      </p:sp>
      <p:pic>
        <p:nvPicPr>
          <p:cNvPr id="2051" name="Picture 3" descr="C:\Users\Miky\AppData\Local\Microsoft\Windows\Temporary Internet Files\Content.IE5\HOIZIA52\MC90043320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08304" y="5517232"/>
            <a:ext cx="1428740" cy="1040160"/>
          </a:xfrm>
          <a:prstGeom prst="rect">
            <a:avLst/>
          </a:prstGeom>
          <a:noFill/>
        </p:spPr>
      </p:pic>
      <p:pic>
        <p:nvPicPr>
          <p:cNvPr id="2052" name="Picture 4" descr="C:\Program Files\Microsoft Office\MEDIA\CAGCAT10\j0295241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43608" y="1844824"/>
            <a:ext cx="1440160" cy="1745560"/>
          </a:xfrm>
          <a:prstGeom prst="rect">
            <a:avLst/>
          </a:prstGeom>
          <a:noFill/>
        </p:spPr>
      </p:pic>
      <p:pic>
        <p:nvPicPr>
          <p:cNvPr id="2054" name="Picture 6" descr="C:\Program Files\Microsoft Office\MEDIA\CAGCAT10\j0295241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259632" y="3717032"/>
            <a:ext cx="1108323" cy="1639069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102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102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" grpId="0" animBg="1"/>
      <p:bldP spid="7172" grpId="0"/>
      <p:bldP spid="7173" grpId="0"/>
      <p:bldP spid="10250" grpId="0" animBg="1"/>
      <p:bldP spid="1025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-304800"/>
            <a:ext cx="7772400" cy="1143000"/>
          </a:xfrm>
        </p:spPr>
        <p:txBody>
          <a:bodyPr/>
          <a:lstStyle/>
          <a:p>
            <a:pPr eaLnBrk="1" hangingPunct="1"/>
            <a:endParaRPr lang="cs-CZ" b="1" i="1" dirty="0" smtClean="0"/>
          </a:p>
        </p:txBody>
      </p:sp>
      <p:sp>
        <p:nvSpPr>
          <p:cNvPr id="4099" name="Text Box 3"/>
          <p:cNvSpPr txBox="1">
            <a:spLocks noChangeArrowheads="1"/>
          </p:cNvSpPr>
          <p:nvPr/>
        </p:nvSpPr>
        <p:spPr bwMode="auto">
          <a:xfrm>
            <a:off x="0" y="533400"/>
            <a:ext cx="9132628" cy="954107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800" b="1" i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Arial" pitchFamily="34" charset="0"/>
                <a:cs typeface="Arial" pitchFamily="34" charset="0"/>
              </a:rPr>
              <a:t>Kolik Kč zaplatím za </a:t>
            </a:r>
            <a:r>
              <a:rPr lang="cs-CZ" sz="2800" b="1" i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Arial" pitchFamily="34" charset="0"/>
                <a:cs typeface="Arial" pitchFamily="34" charset="0"/>
              </a:rPr>
              <a:t> nákup,když pečivo stojí 24 </a:t>
            </a:r>
            <a:r>
              <a:rPr lang="cs-CZ" sz="2800" b="1" i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Arial" pitchFamily="34" charset="0"/>
                <a:cs typeface="Arial" pitchFamily="34" charset="0"/>
              </a:rPr>
              <a:t>Kč, </a:t>
            </a:r>
          </a:p>
          <a:p>
            <a:r>
              <a:rPr lang="cs-CZ" sz="2800" b="1" i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Arial" pitchFamily="34" charset="0"/>
                <a:cs typeface="Arial" pitchFamily="34" charset="0"/>
              </a:rPr>
              <a:t>banány </a:t>
            </a:r>
            <a:r>
              <a:rPr lang="cs-CZ" sz="2800" b="1" i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Arial" pitchFamily="34" charset="0"/>
                <a:cs typeface="Arial" pitchFamily="34" charset="0"/>
              </a:rPr>
              <a:t>20 Kč, </a:t>
            </a:r>
            <a:r>
              <a:rPr lang="cs-CZ" sz="2800" b="1" i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Arial" pitchFamily="34" charset="0"/>
                <a:cs typeface="Arial" pitchFamily="34" charset="0"/>
              </a:rPr>
              <a:t>čokoláda </a:t>
            </a:r>
            <a:r>
              <a:rPr lang="cs-CZ" sz="2800" b="1" i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Arial" pitchFamily="34" charset="0"/>
                <a:cs typeface="Arial" pitchFamily="34" charset="0"/>
              </a:rPr>
              <a:t>6 </a:t>
            </a:r>
            <a:r>
              <a:rPr lang="cs-CZ" sz="2800" b="1" i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Arial" pitchFamily="34" charset="0"/>
                <a:cs typeface="Arial" pitchFamily="34" charset="0"/>
              </a:rPr>
              <a:t>Kč?</a:t>
            </a:r>
          </a:p>
        </p:txBody>
      </p:sp>
      <p:sp>
        <p:nvSpPr>
          <p:cNvPr id="4100" name="Line 7"/>
          <p:cNvSpPr>
            <a:spLocks noChangeShapeType="1"/>
          </p:cNvSpPr>
          <p:nvPr/>
        </p:nvSpPr>
        <p:spPr bwMode="auto">
          <a:xfrm flipV="1">
            <a:off x="304800" y="4572000"/>
            <a:ext cx="1981200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4101" name="Line 8"/>
          <p:cNvSpPr>
            <a:spLocks noChangeShapeType="1"/>
          </p:cNvSpPr>
          <p:nvPr/>
        </p:nvSpPr>
        <p:spPr bwMode="auto">
          <a:xfrm>
            <a:off x="2667000" y="4572000"/>
            <a:ext cx="1981200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4102" name="Line 9"/>
          <p:cNvSpPr>
            <a:spLocks noChangeShapeType="1"/>
          </p:cNvSpPr>
          <p:nvPr/>
        </p:nvSpPr>
        <p:spPr bwMode="auto">
          <a:xfrm>
            <a:off x="5029200" y="4572000"/>
            <a:ext cx="2057400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4103" name="Line 10"/>
          <p:cNvSpPr>
            <a:spLocks noChangeShapeType="1"/>
          </p:cNvSpPr>
          <p:nvPr/>
        </p:nvSpPr>
        <p:spPr bwMode="auto">
          <a:xfrm>
            <a:off x="323528" y="5301208"/>
            <a:ext cx="7776864" cy="0"/>
          </a:xfrm>
          <a:prstGeom prst="line">
            <a:avLst/>
          </a:prstGeom>
          <a:noFill/>
          <a:ln w="635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7179" name="Text Box 11"/>
          <p:cNvSpPr txBox="1">
            <a:spLocks noChangeArrowheads="1"/>
          </p:cNvSpPr>
          <p:nvPr/>
        </p:nvSpPr>
        <p:spPr bwMode="auto">
          <a:xfrm>
            <a:off x="762000" y="4038600"/>
            <a:ext cx="114486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 i="1" dirty="0">
                <a:latin typeface="Arial" pitchFamily="34" charset="0"/>
                <a:cs typeface="Arial" pitchFamily="34" charset="0"/>
              </a:rPr>
              <a:t>24 Kč</a:t>
            </a:r>
          </a:p>
        </p:txBody>
      </p:sp>
      <p:sp>
        <p:nvSpPr>
          <p:cNvPr id="7180" name="Text Box 12"/>
          <p:cNvSpPr txBox="1">
            <a:spLocks noChangeArrowheads="1"/>
          </p:cNvSpPr>
          <p:nvPr/>
        </p:nvSpPr>
        <p:spPr bwMode="auto">
          <a:xfrm>
            <a:off x="3048000" y="4038600"/>
            <a:ext cx="114486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 i="1" dirty="0">
                <a:latin typeface="Arial" pitchFamily="34" charset="0"/>
                <a:cs typeface="Arial" pitchFamily="34" charset="0"/>
              </a:rPr>
              <a:t>20 Kč</a:t>
            </a:r>
          </a:p>
        </p:txBody>
      </p:sp>
      <p:sp>
        <p:nvSpPr>
          <p:cNvPr id="7181" name="Text Box 13"/>
          <p:cNvSpPr txBox="1">
            <a:spLocks noChangeArrowheads="1"/>
          </p:cNvSpPr>
          <p:nvPr/>
        </p:nvSpPr>
        <p:spPr bwMode="auto">
          <a:xfrm>
            <a:off x="5715000" y="4038600"/>
            <a:ext cx="944489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 i="1" dirty="0">
                <a:latin typeface="Arial" pitchFamily="34" charset="0"/>
                <a:cs typeface="Arial" pitchFamily="34" charset="0"/>
              </a:rPr>
              <a:t>6 Kč</a:t>
            </a:r>
          </a:p>
        </p:txBody>
      </p:sp>
      <p:pic>
        <p:nvPicPr>
          <p:cNvPr id="3074" name="Picture 2" descr="C:\Users\Miky\AppData\Local\Microsoft\Windows\Temporary Internet Files\Content.IE5\6H95S575\MC90029028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2060848"/>
            <a:ext cx="2016224" cy="1656184"/>
          </a:xfrm>
          <a:prstGeom prst="rect">
            <a:avLst/>
          </a:prstGeom>
          <a:noFill/>
        </p:spPr>
      </p:pic>
      <p:pic>
        <p:nvPicPr>
          <p:cNvPr id="3075" name="Picture 3" descr="C:\Users\Miky\AppData\Local\Microsoft\Windows\Temporary Internet Files\Content.IE5\6H95S575\MC900441718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5776" y="1916832"/>
            <a:ext cx="2743200" cy="1947664"/>
          </a:xfrm>
          <a:prstGeom prst="rect">
            <a:avLst/>
          </a:prstGeom>
          <a:noFill/>
        </p:spPr>
      </p:pic>
      <p:pic>
        <p:nvPicPr>
          <p:cNvPr id="3076" name="Picture 4" descr="C:\Users\Miky\AppData\Local\Microsoft\Windows\Temporary Internet Files\Content.IE5\HOIZIA52\MC90024129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96136" y="2204864"/>
            <a:ext cx="1819656" cy="1207008"/>
          </a:xfrm>
          <a:prstGeom prst="rect">
            <a:avLst/>
          </a:prstGeom>
          <a:noFill/>
        </p:spPr>
      </p:pic>
      <p:cxnSp>
        <p:nvCxnSpPr>
          <p:cNvPr id="29" name="Přímá spojovací čára 28"/>
          <p:cNvCxnSpPr/>
          <p:nvPr/>
        </p:nvCxnSpPr>
        <p:spPr>
          <a:xfrm>
            <a:off x="683568" y="6165304"/>
            <a:ext cx="7344816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827584" y="5733256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Odpověď :</a:t>
            </a:r>
            <a:endParaRPr lang="cs-CZ" b="1" dirty="0"/>
          </a:p>
        </p:txBody>
      </p:sp>
      <p:pic>
        <p:nvPicPr>
          <p:cNvPr id="3077" name="Picture 5" descr="C:\Users\Miky\AppData\Local\Microsoft\Windows\Temporary Internet Files\Content.IE5\6EBQNJUX\MC900441314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956376" y="5445224"/>
            <a:ext cx="939552" cy="939552"/>
          </a:xfrm>
          <a:prstGeom prst="rect">
            <a:avLst/>
          </a:prstGeom>
          <a:noFill/>
        </p:spPr>
      </p:pic>
      <p:pic>
        <p:nvPicPr>
          <p:cNvPr id="3078" name="Picture 6" descr="C:\Users\Miky\AppData\Local\Microsoft\Windows\Temporary Internet Files\Content.IE5\HOIZIA52\MC900440396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308304" y="1052736"/>
            <a:ext cx="1299592" cy="1299592"/>
          </a:xfrm>
          <a:prstGeom prst="rect">
            <a:avLst/>
          </a:prstGeom>
          <a:noFill/>
        </p:spPr>
      </p:pic>
      <p:pic>
        <p:nvPicPr>
          <p:cNvPr id="18" name="Picture 5" descr="C:\Users\Miky\AppData\Local\Microsoft\Windows\Temporary Internet Files\Content.IE5\6EBQNJUX\MC900441314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028384" y="5445224"/>
            <a:ext cx="939552" cy="939552"/>
          </a:xfrm>
          <a:prstGeom prst="rect">
            <a:avLst/>
          </a:prstGeom>
          <a:noFill/>
        </p:spPr>
      </p:pic>
      <p:pic>
        <p:nvPicPr>
          <p:cNvPr id="19" name="Picture 6" descr="C:\Users\Miky\AppData\Local\Microsoft\Windows\Temporary Internet Files\Content.IE5\HOIZIA52\MC900440396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380312" y="1052736"/>
            <a:ext cx="1299592" cy="1299592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71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71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1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1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71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9" grpId="0" animBg="1"/>
      <p:bldP spid="7179" grpId="0"/>
      <p:bldP spid="7180" grpId="0"/>
      <p:bldP spid="718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CCCCFF"/>
                </a:solidFill>
                <a:latin typeface="Trebuchet MS" pitchFamily="32" charset="0"/>
                <a:cs typeface="Arial Unicode MS" charset="0"/>
                <a:hlinkClick r:id="rId2"/>
              </a:rPr>
              <a:t>WWW.OFFICE.MICROSOFT.COM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177</TotalTime>
  <Words>181</Words>
  <Application>Microsoft Office PowerPoint</Application>
  <PresentationFormat>Předvádění na obrazovce (4:3)</PresentationFormat>
  <Paragraphs>42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Anotace</vt:lpstr>
      <vt:lpstr>Slovní úloha</vt:lpstr>
      <vt:lpstr>Slovní úlohy</vt:lpstr>
      <vt:lpstr>Kolik dortů v cukrárně napekli, když jich zbylo 45 a 10 se již snědlo? </vt:lpstr>
      <vt:lpstr>Snímek 6</vt:lpstr>
      <vt:lpstr>Použité zdroje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Dum</cp:lastModifiedBy>
  <cp:revision>27</cp:revision>
  <dcterms:created xsi:type="dcterms:W3CDTF">2011-06-20T10:40:08Z</dcterms:created>
  <dcterms:modified xsi:type="dcterms:W3CDTF">2013-05-23T20:03:57Z</dcterms:modified>
</cp:coreProperties>
</file>