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500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6FC5CE2-BD33-425E-B525-376FEFD15914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B3C5240-DC76-4813-8F11-08C6E7894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j%C3%ADdlo&amp;ex=1#ai:MP900401552|" TargetMode="External"/><Relationship Id="rId7" Type="http://schemas.openxmlformats.org/officeDocument/2006/relationships/hyperlink" Target="http://office.microsoft.com/cs-cz/images/results.aspx?qu=volejbal&amp;ex=1#ai:MP900422740|" TargetMode="External"/><Relationship Id="rId2" Type="http://schemas.openxmlformats.org/officeDocument/2006/relationships/hyperlink" Target="http://office.microsoft.com/cs-cz/images/results.aspx?qu=b%C4%9Bh&amp;ex=1#ai:MP900430794|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basketball&amp;ex=2#ai:MP900430733|" TargetMode="External"/><Relationship Id="rId5" Type="http://schemas.openxmlformats.org/officeDocument/2006/relationships/hyperlink" Target="http://office.microsoft.com/cs-cz/images/results.aspx?qu=plav%C3%A1n%C3%AD&amp;ex=1#ai:MP900430603|" TargetMode="External"/><Relationship Id="rId4" Type="http://schemas.openxmlformats.org/officeDocument/2006/relationships/hyperlink" Target="http://office.microsoft.com/cs-cz/images/results.aspx?qu=Tanec&amp;ex=1#ai:MP900431229|mt:2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5288" y="1484313"/>
            <a:ext cx="8229600" cy="5113039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Název školy:	Základní škola Městec Králové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Autor:	Mgr.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 Marcela Kloučková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Název:	VY_32_INOVACE_06_Aj6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Číslo projektu:	CZ.1.07/1.4.00/21.2313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Téma:	</a:t>
            </a:r>
            <a:r>
              <a:rPr lang="cs-CZ" sz="1600" dirty="0" smtClean="0">
                <a:latin typeface="Comic Sans MS" pitchFamily="66" charset="0"/>
              </a:rPr>
              <a:t>přítomné časy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	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Anotace: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s-CZ" sz="1600" noProof="0" dirty="0" smtClean="0">
                <a:latin typeface="Comic Sans MS" pitchFamily="66" charset="0"/>
              </a:rPr>
              <a:t>První </a:t>
            </a:r>
            <a:r>
              <a:rPr lang="cs-CZ" sz="1600" noProof="0" dirty="0" smtClean="0">
                <a:latin typeface="Comic Sans MS" pitchFamily="66" charset="0"/>
              </a:rPr>
              <a:t>část p</a:t>
            </a:r>
            <a:r>
              <a:rPr lang="cs-CZ" sz="1600" dirty="0" err="1" smtClean="0">
                <a:latin typeface="Comic Sans MS" pitchFamily="66" charset="0"/>
              </a:rPr>
              <a:t>rezentace</a:t>
            </a:r>
            <a:r>
              <a:rPr lang="cs-CZ" sz="1600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na téma přítomný čas </a:t>
            </a:r>
            <a:r>
              <a:rPr lang="cs-CZ" sz="1600" dirty="0" smtClean="0">
                <a:latin typeface="Comic Sans MS" pitchFamily="66" charset="0"/>
              </a:rPr>
              <a:t>průběhový 	vysvětluje</a:t>
            </a:r>
            <a:r>
              <a:rPr lang="cs-CZ" sz="1600" dirty="0" smtClean="0">
                <a:latin typeface="Comic Sans MS" pitchFamily="66" charset="0"/>
              </a:rPr>
              <a:t>, jak tvořit kladné oznamovací věty a </a:t>
            </a:r>
            <a:r>
              <a:rPr lang="cs-CZ" sz="1600" dirty="0" smtClean="0">
                <a:latin typeface="Comic Sans MS" pitchFamily="66" charset="0"/>
              </a:rPr>
              <a:t>zápor</a:t>
            </a:r>
            <a:r>
              <a:rPr lang="cs-CZ" sz="1600" dirty="0" smtClean="0">
                <a:latin typeface="Comic Sans MS" pitchFamily="66" charset="0"/>
              </a:rPr>
              <a:t>. Lze ji </a:t>
            </a:r>
            <a:r>
              <a:rPr lang="cs-CZ" sz="1600" dirty="0" smtClean="0">
                <a:latin typeface="Comic Sans MS" pitchFamily="66" charset="0"/>
              </a:rPr>
              <a:t>	využít </a:t>
            </a:r>
            <a:r>
              <a:rPr lang="cs-CZ" sz="1600" dirty="0" smtClean="0">
                <a:latin typeface="Comic Sans MS" pitchFamily="66" charset="0"/>
              </a:rPr>
              <a:t>k výkladu nové látky, procvičování, ale </a:t>
            </a:r>
            <a:r>
              <a:rPr lang="cs-CZ" sz="1600" dirty="0" smtClean="0">
                <a:latin typeface="Comic Sans MS" pitchFamily="66" charset="0"/>
              </a:rPr>
              <a:t>i zopakování </a:t>
            </a:r>
            <a:r>
              <a:rPr lang="cs-CZ" sz="1600" dirty="0" smtClean="0">
                <a:latin typeface="Comic Sans MS" pitchFamily="66" charset="0"/>
              </a:rPr>
              <a:t>již </a:t>
            </a:r>
            <a:r>
              <a:rPr lang="cs-CZ" sz="1600" dirty="0" smtClean="0">
                <a:latin typeface="Comic Sans MS" pitchFamily="66" charset="0"/>
              </a:rPr>
              <a:t>	probraného </a:t>
            </a:r>
            <a:r>
              <a:rPr lang="cs-CZ" sz="1600" dirty="0" smtClean="0">
                <a:latin typeface="Comic Sans MS" pitchFamily="66" charset="0"/>
              </a:rPr>
              <a:t>učiva.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lang="cs-CZ" sz="1600" dirty="0" smtClean="0"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lang="cs-CZ" sz="1600" dirty="0" smtClean="0">
                <a:latin typeface="Comic Sans MS" pitchFamily="66" charset="0"/>
              </a:rPr>
              <a:t>Datum: 	24. 7. 2012</a:t>
            </a:r>
            <a:endParaRPr lang="cs-CZ" sz="1600" dirty="0">
              <a:latin typeface="Comic Sans MS" pitchFamily="66" charset="0"/>
            </a:endParaRPr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Present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Continuous</a:t>
            </a:r>
            <a:r>
              <a:rPr lang="cs-CZ" sz="400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– Part 1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/>
            </a:r>
            <a:b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cs-CZ" sz="4000" b="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(přítomný čas průběhový)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400600"/>
          </a:xfrm>
        </p:spPr>
        <p:txBody>
          <a:bodyPr>
            <a:normAutofit lnSpcReduction="10000"/>
          </a:bodyPr>
          <a:lstStyle/>
          <a:p>
            <a:pPr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</a:pPr>
            <a:r>
              <a:rPr lang="cs-CZ" sz="2500" b="1" dirty="0" smtClean="0">
                <a:latin typeface="Comic Sans MS" pitchFamily="66" charset="0"/>
              </a:rPr>
              <a:t>podmět + to </a:t>
            </a:r>
            <a:r>
              <a:rPr lang="cs-CZ" sz="2500" b="1" dirty="0" err="1" smtClean="0">
                <a:latin typeface="Comic Sans MS" pitchFamily="66" charset="0"/>
              </a:rPr>
              <a:t>be</a:t>
            </a:r>
            <a:r>
              <a:rPr lang="cs-CZ" sz="2500" b="1" dirty="0" smtClean="0">
                <a:latin typeface="Comic Sans MS" pitchFamily="66" charset="0"/>
              </a:rPr>
              <a:t> (</a:t>
            </a:r>
            <a:r>
              <a:rPr lang="cs-CZ" sz="2500" b="1" dirty="0" err="1" smtClean="0">
                <a:latin typeface="Comic Sans MS" pitchFamily="66" charset="0"/>
              </a:rPr>
              <a:t>am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is</a:t>
            </a:r>
            <a:r>
              <a:rPr lang="cs-CZ" sz="2500" b="1" dirty="0" smtClean="0">
                <a:latin typeface="Comic Sans MS" pitchFamily="66" charset="0"/>
              </a:rPr>
              <a:t>/are) + významové sloveso končící na </a:t>
            </a:r>
            <a:r>
              <a:rPr lang="cs-CZ" sz="2500" b="1" i="1" dirty="0" smtClean="0">
                <a:latin typeface="Comic Sans MS" pitchFamily="66" charset="0"/>
              </a:rPr>
              <a:t>-</a:t>
            </a:r>
            <a:r>
              <a:rPr lang="cs-CZ" sz="2500" b="1" i="1" dirty="0" err="1" smtClean="0">
                <a:latin typeface="Comic Sans MS" pitchFamily="66" charset="0"/>
              </a:rPr>
              <a:t>ing</a:t>
            </a:r>
            <a:endParaRPr lang="cs-CZ" sz="2500" b="1" i="1" dirty="0" smtClean="0">
              <a:latin typeface="Comic Sans MS" pitchFamily="66" charset="0"/>
            </a:endParaRPr>
          </a:p>
          <a:p>
            <a:pPr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pravopis:</a:t>
            </a:r>
          </a:p>
          <a:p>
            <a:pPr>
              <a:buClr>
                <a:schemeClr val="accent1">
                  <a:lumMod val="75000"/>
                </a:schemeClr>
              </a:buClr>
              <a:buNone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		</a:t>
            </a:r>
            <a:r>
              <a:rPr lang="cs-CZ" sz="2500" b="1" dirty="0" smtClean="0">
                <a:latin typeface="Comic Sans MS" pitchFamily="66" charset="0"/>
              </a:rPr>
              <a:t>1. sloveso + 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-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ing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</a:p>
          <a:p>
            <a:pPr>
              <a:buClr>
                <a:schemeClr val="accent1">
                  <a:lumMod val="75000"/>
                </a:schemeClr>
              </a:buClr>
              <a:buNone/>
            </a:pP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		</a:t>
            </a:r>
            <a:r>
              <a:rPr lang="cs-CZ" sz="2500" b="1" i="1" dirty="0" smtClean="0">
                <a:latin typeface="Comic Sans MS" pitchFamily="66" charset="0"/>
              </a:rPr>
              <a:t>(</a:t>
            </a:r>
            <a:r>
              <a:rPr lang="cs-CZ" sz="2500" b="1" i="1" dirty="0" err="1" smtClean="0">
                <a:latin typeface="Comic Sans MS" pitchFamily="66" charset="0"/>
              </a:rPr>
              <a:t>sleep</a:t>
            </a:r>
            <a:r>
              <a:rPr lang="cs-CZ" sz="2500" b="1" i="1" dirty="0" smtClean="0">
                <a:latin typeface="Comic Sans MS" pitchFamily="66" charset="0"/>
              </a:rPr>
              <a:t>	   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sleep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ing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,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do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  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do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ing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)</a:t>
            </a:r>
          </a:p>
          <a:p>
            <a:pPr>
              <a:buClr>
                <a:schemeClr val="accent1">
                  <a:lumMod val="75000"/>
                </a:schemeClr>
              </a:buClr>
              <a:buNone/>
            </a:pP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		</a:t>
            </a:r>
            <a:r>
              <a:rPr lang="cs-CZ" sz="25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2. slovesa končící na </a:t>
            </a:r>
            <a:r>
              <a:rPr lang="cs-CZ" sz="2500" b="1" dirty="0" smtClean="0">
                <a:solidFill>
                  <a:srgbClr val="7030A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–e</a:t>
            </a:r>
            <a:r>
              <a:rPr lang="cs-CZ" sz="25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: -e + 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-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ing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</a:p>
          <a:p>
            <a:pPr>
              <a:buClr>
                <a:schemeClr val="accent1">
                  <a:lumMod val="75000"/>
                </a:schemeClr>
              </a:buClr>
              <a:buNone/>
            </a:pP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		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(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com</a:t>
            </a:r>
            <a:r>
              <a:rPr lang="cs-CZ" sz="2500" b="1" i="1" dirty="0" err="1" smtClean="0">
                <a:solidFill>
                  <a:srgbClr val="7030A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e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   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com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ing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,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writ</a:t>
            </a:r>
            <a:r>
              <a:rPr lang="cs-CZ" sz="2500" b="1" i="1" dirty="0" err="1" smtClean="0">
                <a:solidFill>
                  <a:srgbClr val="7030A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e</a:t>
            </a:r>
            <a:r>
              <a:rPr lang="cs-CZ" sz="2500" b="1" i="1" dirty="0" smtClean="0">
                <a:solidFill>
                  <a:srgbClr val="7030A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   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writ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ing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)</a:t>
            </a:r>
          </a:p>
          <a:p>
            <a:pPr>
              <a:buClr>
                <a:schemeClr val="accent1">
                  <a:lumMod val="75000"/>
                </a:schemeClr>
              </a:buClr>
              <a:buNone/>
            </a:pP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		</a:t>
            </a:r>
            <a:r>
              <a:rPr lang="cs-CZ" sz="25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3. slovesa s </a:t>
            </a:r>
            <a:r>
              <a:rPr lang="cs-CZ" sz="25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1 krátkou samohláskou uprostřed</a:t>
            </a:r>
            <a:r>
              <a:rPr lang="cs-CZ" sz="25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:</a:t>
            </a:r>
          </a:p>
          <a:p>
            <a:pPr>
              <a:buClr>
                <a:schemeClr val="accent1">
                  <a:lumMod val="75000"/>
                </a:schemeClr>
              </a:buClr>
              <a:buNone/>
            </a:pPr>
            <a:r>
              <a:rPr lang="cs-CZ" sz="25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		</a:t>
            </a:r>
            <a:r>
              <a:rPr lang="cs-CZ" sz="2500" b="1" dirty="0" smtClean="0">
                <a:solidFill>
                  <a:srgbClr val="00B05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zdvojení koncové souhlásky </a:t>
            </a:r>
            <a:r>
              <a:rPr lang="cs-CZ" sz="25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+</a:t>
            </a:r>
            <a:r>
              <a:rPr lang="cs-CZ" sz="2500" b="1" dirty="0" smtClean="0">
                <a:solidFill>
                  <a:srgbClr val="00B05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-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ing</a:t>
            </a:r>
            <a:endParaRPr lang="cs-CZ" sz="2500" b="1" dirty="0" smtClean="0">
              <a:solidFill>
                <a:schemeClr val="accent1">
                  <a:lumMod val="75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>
              <a:buClr>
                <a:schemeClr val="accent1">
                  <a:lumMod val="75000"/>
                </a:schemeClr>
              </a:buClr>
              <a:buNone/>
            </a:pP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		(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g</a:t>
            </a:r>
            <a:r>
              <a:rPr lang="cs-CZ" sz="2500" b="1" i="1" dirty="0" err="1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e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t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  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ge</a:t>
            </a:r>
            <a:r>
              <a:rPr lang="cs-CZ" sz="2500" b="1" i="1" dirty="0" err="1" smtClean="0">
                <a:solidFill>
                  <a:srgbClr val="00B05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tt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ing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,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sw</a:t>
            </a:r>
            <a:r>
              <a:rPr lang="cs-CZ" sz="2500" b="1" i="1" dirty="0" err="1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i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m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  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swi</a:t>
            </a:r>
            <a:r>
              <a:rPr lang="cs-CZ" sz="2500" b="1" i="1" dirty="0" err="1" smtClean="0">
                <a:solidFill>
                  <a:srgbClr val="00B05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mm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ing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)</a:t>
            </a:r>
          </a:p>
          <a:p>
            <a:pPr>
              <a:buClr>
                <a:schemeClr val="accent1">
                  <a:lumMod val="75000"/>
                </a:schemeClr>
              </a:buClr>
              <a:buNone/>
            </a:pPr>
            <a:endParaRPr lang="cs-CZ" sz="2500" b="1" i="1" dirty="0" smtClean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>
              <a:buClr>
                <a:schemeClr val="accent1">
                  <a:lumMod val="75000"/>
                </a:schemeClr>
              </a:buClr>
              <a:buNone/>
            </a:pP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Be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quiet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! My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mum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is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sleepi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ng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cs-CZ" sz="2500" b="1" i="1" dirty="0" smtClean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>
              <a:buClr>
                <a:schemeClr val="accent1">
                  <a:lumMod val="75000"/>
                </a:schemeClr>
              </a:buClr>
              <a:buNone/>
            </a:pP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They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‘re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play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ing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tennis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at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i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the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moment. </a:t>
            </a:r>
            <a:r>
              <a:rPr lang="cs-CZ" sz="2500" b="1" i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		</a:t>
            </a:r>
          </a:p>
          <a:p>
            <a:pPr>
              <a:buClr>
                <a:schemeClr val="accent1">
                  <a:lumMod val="75000"/>
                </a:schemeClr>
              </a:buClr>
              <a:buNone/>
            </a:pPr>
            <a:endParaRPr lang="cs-CZ" sz="2500" b="1" dirty="0" smtClean="0">
              <a:latin typeface="Comic Sans MS" pitchFamily="66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363272" cy="864096"/>
          </a:xfrm>
        </p:spPr>
        <p:txBody>
          <a:bodyPr>
            <a:normAutofit fontScale="90000"/>
          </a:bodyPr>
          <a:lstStyle/>
          <a:p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Affirmative</a:t>
            </a: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3800" b="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(kladné oznamovací věty)</a:t>
            </a:r>
            <a:endParaRPr lang="cs-CZ" sz="3800" b="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267744" y="2996952"/>
            <a:ext cx="36004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4716016" y="2996952"/>
            <a:ext cx="36004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flipV="1">
            <a:off x="5292080" y="3212976"/>
            <a:ext cx="288032" cy="360040"/>
          </a:xfrm>
          <a:prstGeom prst="line">
            <a:avLst/>
          </a:prstGeom>
          <a:ln w="190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5292080" y="3212976"/>
            <a:ext cx="216024" cy="360040"/>
          </a:xfrm>
          <a:prstGeom prst="line">
            <a:avLst/>
          </a:prstGeom>
          <a:ln w="190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>
            <a:off x="5076056" y="3789040"/>
            <a:ext cx="36004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>
            <a:off x="2339752" y="3789040"/>
            <a:ext cx="36004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>
            <a:off x="1979712" y="4941168"/>
            <a:ext cx="36004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/>
          <p:nvPr/>
        </p:nvCxnSpPr>
        <p:spPr>
          <a:xfrm>
            <a:off x="4572000" y="4941168"/>
            <a:ext cx="36004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76672"/>
            <a:ext cx="8291264" cy="55306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Translate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1. I‘m </a:t>
            </a:r>
            <a:r>
              <a:rPr lang="cs-CZ" sz="2500" dirty="0" err="1" smtClean="0">
                <a:latin typeface="Comic Sans MS" pitchFamily="66" charset="0"/>
              </a:rPr>
              <a:t>watching</a:t>
            </a:r>
            <a:r>
              <a:rPr lang="cs-CZ" sz="2500" dirty="0" smtClean="0">
                <a:latin typeface="Comic Sans MS" pitchFamily="66" charset="0"/>
              </a:rPr>
              <a:t> TV.</a:t>
            </a:r>
          </a:p>
          <a:p>
            <a:pPr marL="624078" indent="-51435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Dívám se na televizi.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2. </a:t>
            </a:r>
            <a:r>
              <a:rPr lang="cs-CZ" sz="2500" dirty="0" err="1" smtClean="0">
                <a:latin typeface="Comic Sans MS" pitchFamily="66" charset="0"/>
              </a:rPr>
              <a:t>We</a:t>
            </a:r>
            <a:r>
              <a:rPr lang="cs-CZ" sz="2500" dirty="0" smtClean="0">
                <a:latin typeface="Comic Sans MS" pitchFamily="66" charset="0"/>
              </a:rPr>
              <a:t>‘re </a:t>
            </a:r>
            <a:r>
              <a:rPr lang="cs-CZ" sz="2500" dirty="0" err="1" smtClean="0">
                <a:latin typeface="Comic Sans MS" pitchFamily="66" charset="0"/>
              </a:rPr>
              <a:t>doing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our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homework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now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Teď děláme domácí úkol(y).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3. Jane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reading</a:t>
            </a:r>
            <a:r>
              <a:rPr lang="cs-CZ" sz="2500" dirty="0" smtClean="0">
                <a:latin typeface="Comic Sans MS" pitchFamily="66" charset="0"/>
              </a:rPr>
              <a:t> a </a:t>
            </a:r>
            <a:r>
              <a:rPr lang="cs-CZ" sz="2500" dirty="0" err="1" smtClean="0">
                <a:latin typeface="Comic Sans MS" pitchFamily="66" charset="0"/>
              </a:rPr>
              <a:t>book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Jane čte knížku.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4.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are </a:t>
            </a:r>
            <a:r>
              <a:rPr lang="cs-CZ" sz="2500" dirty="0" err="1" smtClean="0">
                <a:latin typeface="Comic Sans MS" pitchFamily="66" charset="0"/>
              </a:rPr>
              <a:t>waiting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for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bus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moment.</a:t>
            </a:r>
          </a:p>
          <a:p>
            <a:pPr marL="624078" indent="-51435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Právě teď čekají na autobus.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dirty="0" err="1" smtClean="0">
                <a:latin typeface="Comic Sans MS" pitchFamily="66" charset="0"/>
              </a:rPr>
              <a:t>It</a:t>
            </a:r>
            <a:r>
              <a:rPr lang="cs-CZ" sz="2500" dirty="0" smtClean="0">
                <a:latin typeface="Comic Sans MS" pitchFamily="66" charset="0"/>
              </a:rPr>
              <a:t>‘s </a:t>
            </a:r>
            <a:r>
              <a:rPr lang="cs-CZ" sz="2500" dirty="0" err="1" smtClean="0">
                <a:latin typeface="Comic Sans MS" pitchFamily="66" charset="0"/>
              </a:rPr>
              <a:t>six</a:t>
            </a:r>
            <a:r>
              <a:rPr lang="cs-CZ" sz="2500" dirty="0" smtClean="0">
                <a:latin typeface="Comic Sans MS" pitchFamily="66" charset="0"/>
              </a:rPr>
              <a:t> o‘</a:t>
            </a:r>
            <a:r>
              <a:rPr lang="cs-CZ" sz="2500" dirty="0" err="1" smtClean="0">
                <a:latin typeface="Comic Sans MS" pitchFamily="66" charset="0"/>
              </a:rPr>
              <a:t>clock</a:t>
            </a:r>
            <a:r>
              <a:rPr lang="cs-CZ" sz="2500" dirty="0" smtClean="0">
                <a:latin typeface="Comic Sans MS" pitchFamily="66" charset="0"/>
              </a:rPr>
              <a:t>. Tom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getting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up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Je šest hodin.Tom právě vstává.</a:t>
            </a:r>
          </a:p>
          <a:p>
            <a:pPr marL="624078" indent="-514350">
              <a:buNone/>
            </a:pPr>
            <a:endParaRPr lang="cs-CZ" sz="2500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476672"/>
            <a:ext cx="8363272" cy="5530619"/>
          </a:xfrm>
        </p:spPr>
        <p:txBody>
          <a:bodyPr/>
          <a:lstStyle/>
          <a:p>
            <a:pPr>
              <a:buNone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Write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down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correct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forms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of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verbs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err="1" smtClean="0">
                <a:latin typeface="Comic Sans MS" pitchFamily="66" charset="0"/>
              </a:rPr>
              <a:t>Example</a:t>
            </a:r>
            <a:r>
              <a:rPr lang="cs-CZ" sz="2500" i="1" dirty="0" smtClean="0">
                <a:latin typeface="Comic Sans MS" pitchFamily="66" charset="0"/>
              </a:rPr>
              <a:t>: </a:t>
            </a:r>
            <a:r>
              <a:rPr lang="cs-CZ" sz="2500" i="1" dirty="0" err="1" smtClean="0">
                <a:latin typeface="Comic Sans MS" pitchFamily="66" charset="0"/>
              </a:rPr>
              <a:t>speak</a:t>
            </a:r>
            <a:r>
              <a:rPr lang="cs-CZ" sz="2500" i="1" dirty="0" smtClean="0">
                <a:latin typeface="Comic Sans MS" pitchFamily="66" charset="0"/>
              </a:rPr>
              <a:t> – </a:t>
            </a:r>
            <a:r>
              <a:rPr lang="cs-CZ" sz="2500" i="1" dirty="0" err="1" smtClean="0">
                <a:latin typeface="Comic Sans MS" pitchFamily="66" charset="0"/>
              </a:rPr>
              <a:t>she</a:t>
            </a:r>
            <a:r>
              <a:rPr lang="cs-CZ" sz="2500" i="1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latin typeface="Comic Sans MS" pitchFamily="66" charset="0"/>
              </a:rPr>
              <a:t>is</a:t>
            </a:r>
            <a:r>
              <a:rPr lang="cs-CZ" sz="2500" i="1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latin typeface="Comic Sans MS" pitchFamily="66" charset="0"/>
              </a:rPr>
              <a:t>speaking</a:t>
            </a:r>
            <a:r>
              <a:rPr lang="cs-CZ" sz="2500" i="1" dirty="0" smtClean="0">
                <a:latin typeface="Comic Sans MS" pitchFamily="66" charset="0"/>
              </a:rPr>
              <a:t> / </a:t>
            </a:r>
            <a:r>
              <a:rPr lang="cs-CZ" sz="2500" i="1" dirty="0" err="1" smtClean="0">
                <a:latin typeface="Comic Sans MS" pitchFamily="66" charset="0"/>
              </a:rPr>
              <a:t>she</a:t>
            </a:r>
            <a:r>
              <a:rPr lang="cs-CZ" sz="2500" i="1" dirty="0" smtClean="0">
                <a:latin typeface="Comic Sans MS" pitchFamily="66" charset="0"/>
              </a:rPr>
              <a:t>‘s </a:t>
            </a:r>
            <a:r>
              <a:rPr lang="cs-CZ" sz="2500" i="1" dirty="0" err="1" smtClean="0">
                <a:latin typeface="Comic Sans MS" pitchFamily="66" charset="0"/>
              </a:rPr>
              <a:t>speaking</a:t>
            </a:r>
            <a:endParaRPr lang="cs-CZ" sz="2500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err="1" smtClean="0">
                <a:latin typeface="Comic Sans MS" pitchFamily="66" charset="0"/>
              </a:rPr>
              <a:t>dance</a:t>
            </a:r>
            <a:r>
              <a:rPr lang="cs-CZ" sz="2500" dirty="0" smtClean="0">
                <a:latin typeface="Comic Sans MS" pitchFamily="66" charset="0"/>
              </a:rPr>
              <a:t> – </a:t>
            </a:r>
            <a:r>
              <a:rPr lang="cs-CZ" sz="2500" dirty="0" err="1" smtClean="0">
                <a:latin typeface="Comic Sans MS" pitchFamily="66" charset="0"/>
              </a:rPr>
              <a:t>we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 dancing /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‘re dancing</a:t>
            </a:r>
          </a:p>
          <a:p>
            <a:pPr>
              <a:buNone/>
            </a:pPr>
            <a:r>
              <a:rPr lang="cs-CZ" sz="2500" dirty="0" err="1" smtClean="0">
                <a:latin typeface="Comic Sans MS" pitchFamily="66" charset="0"/>
              </a:rPr>
              <a:t>fly</a:t>
            </a:r>
            <a:r>
              <a:rPr lang="cs-CZ" sz="2500" dirty="0" smtClean="0">
                <a:latin typeface="Comic Sans MS" pitchFamily="66" charset="0"/>
              </a:rPr>
              <a:t> – </a:t>
            </a:r>
            <a:r>
              <a:rPr lang="cs-CZ" sz="2500" dirty="0" err="1" smtClean="0">
                <a:latin typeface="Comic Sans MS" pitchFamily="66" charset="0"/>
              </a:rPr>
              <a:t>it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flying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/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‘s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flying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err="1" smtClean="0">
                <a:latin typeface="Comic Sans MS" pitchFamily="66" charset="0"/>
              </a:rPr>
              <a:t>make</a:t>
            </a:r>
            <a:r>
              <a:rPr lang="cs-CZ" sz="2500" dirty="0" smtClean="0">
                <a:latin typeface="Comic Sans MS" pitchFamily="66" charset="0"/>
              </a:rPr>
              <a:t> – I </a:t>
            </a:r>
            <a:r>
              <a:rPr lang="cs-CZ" sz="25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am</a:t>
            </a:r>
            <a:r>
              <a:rPr lang="cs-CZ" sz="25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making</a:t>
            </a:r>
            <a:r>
              <a:rPr lang="cs-CZ" sz="25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/ I‘m </a:t>
            </a:r>
            <a:r>
              <a:rPr lang="cs-CZ" sz="25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making</a:t>
            </a:r>
            <a:endParaRPr lang="cs-CZ" sz="25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err="1" smtClean="0">
                <a:latin typeface="Comic Sans MS" pitchFamily="66" charset="0"/>
              </a:rPr>
              <a:t>sit</a:t>
            </a:r>
            <a:r>
              <a:rPr lang="cs-CZ" sz="2500" dirty="0" smtClean="0">
                <a:latin typeface="Comic Sans MS" pitchFamily="66" charset="0"/>
              </a:rPr>
              <a:t> –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sitting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/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sitting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err="1" smtClean="0">
                <a:latin typeface="Comic Sans MS" pitchFamily="66" charset="0"/>
              </a:rPr>
              <a:t>have</a:t>
            </a:r>
            <a:r>
              <a:rPr lang="cs-CZ" sz="2500" dirty="0" smtClean="0">
                <a:latin typeface="Comic Sans MS" pitchFamily="66" charset="0"/>
              </a:rPr>
              <a:t> –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having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/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‘s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having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err="1" smtClean="0">
                <a:latin typeface="Comic Sans MS" pitchFamily="66" charset="0"/>
              </a:rPr>
              <a:t>learn</a:t>
            </a:r>
            <a:r>
              <a:rPr lang="cs-CZ" sz="2500" dirty="0" smtClean="0">
                <a:latin typeface="Comic Sans MS" pitchFamily="66" charset="0"/>
              </a:rPr>
              <a:t> –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learning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/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you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learning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err="1" smtClean="0">
                <a:latin typeface="Comic Sans MS" pitchFamily="66" charset="0"/>
              </a:rPr>
              <a:t>eat</a:t>
            </a:r>
            <a:r>
              <a:rPr lang="cs-CZ" sz="2500" dirty="0" smtClean="0">
                <a:latin typeface="Comic Sans MS" pitchFamily="66" charset="0"/>
              </a:rPr>
              <a:t> –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eating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/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‘s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eating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err="1" smtClean="0">
                <a:latin typeface="Comic Sans MS" pitchFamily="66" charset="0"/>
              </a:rPr>
              <a:t>get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up</a:t>
            </a:r>
            <a:r>
              <a:rPr lang="cs-CZ" sz="2500" dirty="0" smtClean="0">
                <a:latin typeface="Comic Sans MS" pitchFamily="66" charset="0"/>
              </a:rPr>
              <a:t> – he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getting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up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/ he‘s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getting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up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err="1" smtClean="0">
                <a:latin typeface="Comic Sans MS" pitchFamily="66" charset="0"/>
              </a:rPr>
              <a:t>take</a:t>
            </a:r>
            <a:r>
              <a:rPr lang="cs-CZ" sz="2500" dirty="0" smtClean="0">
                <a:latin typeface="Comic Sans MS" pitchFamily="66" charset="0"/>
              </a:rPr>
              <a:t> –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taking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/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you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taking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i="1" dirty="0" smtClean="0">
              <a:latin typeface="Comic Sans MS" pitchFamily="66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195736" y="1844824"/>
            <a:ext cx="410445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1619672" y="2276872"/>
            <a:ext cx="410445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835696" y="2708920"/>
            <a:ext cx="410445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979712" y="3140968"/>
            <a:ext cx="410445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2123728" y="3573016"/>
            <a:ext cx="410445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2195736" y="4005064"/>
            <a:ext cx="424847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1979712" y="4437112"/>
            <a:ext cx="410445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2195736" y="4869160"/>
            <a:ext cx="439248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2123728" y="5301208"/>
            <a:ext cx="410445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476672"/>
            <a:ext cx="8712968" cy="5544616"/>
          </a:xfrm>
        </p:spPr>
        <p:txBody>
          <a:bodyPr/>
          <a:lstStyle/>
          <a:p>
            <a:pPr>
              <a:buNone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Complete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sentences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with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suitable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verb.</a:t>
            </a:r>
          </a:p>
          <a:p>
            <a:pPr>
              <a:buNone/>
            </a:pPr>
            <a:endParaRPr lang="cs-CZ" sz="2500" b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1.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_________ </a:t>
            </a:r>
            <a:r>
              <a:rPr lang="cs-CZ" sz="2500" dirty="0" err="1" smtClean="0">
                <a:latin typeface="Comic Sans MS" pitchFamily="66" charset="0"/>
              </a:rPr>
              <a:t>volleyball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moment. (hrát)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2. Peter _________ </a:t>
            </a:r>
            <a:r>
              <a:rPr lang="cs-CZ" sz="2500" dirty="0" err="1" smtClean="0">
                <a:latin typeface="Comic Sans MS" pitchFamily="66" charset="0"/>
              </a:rPr>
              <a:t>an</a:t>
            </a:r>
            <a:r>
              <a:rPr lang="cs-CZ" sz="2500" dirty="0" smtClean="0">
                <a:latin typeface="Comic Sans MS" pitchFamily="66" charset="0"/>
              </a:rPr>
              <a:t> e-mail </a:t>
            </a:r>
            <a:r>
              <a:rPr lang="cs-CZ" sz="2500" dirty="0" err="1" smtClean="0">
                <a:latin typeface="Comic Sans MS" pitchFamily="66" charset="0"/>
              </a:rPr>
              <a:t>now</a:t>
            </a:r>
            <a:r>
              <a:rPr lang="cs-CZ" sz="2500" dirty="0" smtClean="0">
                <a:latin typeface="Comic Sans MS" pitchFamily="66" charset="0"/>
              </a:rPr>
              <a:t>. (psát)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3. </a:t>
            </a:r>
            <a:r>
              <a:rPr lang="cs-CZ" sz="2500" dirty="0" err="1" smtClean="0">
                <a:latin typeface="Comic Sans MS" pitchFamily="66" charset="0"/>
              </a:rPr>
              <a:t>It</a:t>
            </a:r>
            <a:r>
              <a:rPr lang="cs-CZ" sz="2500" dirty="0" smtClean="0">
                <a:latin typeface="Comic Sans MS" pitchFamily="66" charset="0"/>
              </a:rPr>
              <a:t>‘s half past </a:t>
            </a:r>
            <a:r>
              <a:rPr lang="cs-CZ" sz="2500" dirty="0" err="1" smtClean="0">
                <a:latin typeface="Comic Sans MS" pitchFamily="66" charset="0"/>
              </a:rPr>
              <a:t>seven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and</a:t>
            </a:r>
            <a:r>
              <a:rPr lang="cs-CZ" sz="2500" dirty="0" smtClean="0">
                <a:latin typeface="Comic Sans MS" pitchFamily="66" charset="0"/>
              </a:rPr>
              <a:t> I _________ to </a:t>
            </a:r>
            <a:r>
              <a:rPr lang="cs-CZ" sz="2500" dirty="0" err="1" smtClean="0">
                <a:latin typeface="Comic Sans MS" pitchFamily="66" charset="0"/>
              </a:rPr>
              <a:t>school</a:t>
            </a:r>
            <a:r>
              <a:rPr lang="cs-CZ" sz="2500" dirty="0" smtClean="0">
                <a:latin typeface="Comic Sans MS" pitchFamily="66" charset="0"/>
              </a:rPr>
              <a:t>. (jít)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4.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_____________ </a:t>
            </a:r>
            <a:r>
              <a:rPr lang="cs-CZ" sz="2500" dirty="0" err="1" smtClean="0">
                <a:latin typeface="Comic Sans MS" pitchFamily="66" charset="0"/>
              </a:rPr>
              <a:t>now</a:t>
            </a:r>
            <a:r>
              <a:rPr lang="cs-CZ" sz="2500" dirty="0" smtClean="0">
                <a:latin typeface="Comic Sans MS" pitchFamily="66" charset="0"/>
              </a:rPr>
              <a:t>. (dívat se na televizi)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dirty="0" err="1" smtClean="0">
                <a:latin typeface="Comic Sans MS" pitchFamily="66" charset="0"/>
              </a:rPr>
              <a:t>Come</a:t>
            </a:r>
            <a:r>
              <a:rPr lang="cs-CZ" sz="2500" dirty="0" smtClean="0">
                <a:latin typeface="Comic Sans MS" pitchFamily="66" charset="0"/>
              </a:rPr>
              <a:t> on. </a:t>
            </a:r>
            <a:r>
              <a:rPr lang="cs-CZ" sz="2500" dirty="0" err="1" smtClean="0">
                <a:latin typeface="Comic Sans MS" pitchFamily="66" charset="0"/>
              </a:rPr>
              <a:t>Hurry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up</a:t>
            </a:r>
            <a:r>
              <a:rPr lang="cs-CZ" sz="2500" dirty="0" smtClean="0">
                <a:latin typeface="Comic Sans MS" pitchFamily="66" charset="0"/>
              </a:rPr>
              <a:t>! </a:t>
            </a:r>
            <a:r>
              <a:rPr lang="cs-CZ" sz="2500" dirty="0" err="1" smtClean="0">
                <a:latin typeface="Comic Sans MS" pitchFamily="66" charset="0"/>
              </a:rPr>
              <a:t>We</a:t>
            </a:r>
            <a:r>
              <a:rPr lang="cs-CZ" sz="2500" dirty="0" smtClean="0">
                <a:latin typeface="Comic Sans MS" pitchFamily="66" charset="0"/>
              </a:rPr>
              <a:t> _________ </a:t>
            </a:r>
            <a:r>
              <a:rPr lang="cs-CZ" sz="2500" dirty="0" err="1" smtClean="0">
                <a:latin typeface="Comic Sans MS" pitchFamily="66" charset="0"/>
              </a:rPr>
              <a:t>for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. (čekat)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6. In </a:t>
            </a:r>
            <a:r>
              <a:rPr lang="cs-CZ" sz="2500" dirty="0" err="1" smtClean="0">
                <a:latin typeface="Comic Sans MS" pitchFamily="66" charset="0"/>
              </a:rPr>
              <a:t>this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photo</a:t>
            </a:r>
            <a:r>
              <a:rPr lang="cs-CZ" sz="2500" dirty="0" smtClean="0">
                <a:latin typeface="Comic Sans MS" pitchFamily="66" charset="0"/>
              </a:rPr>
              <a:t> Paul _________ in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sea</a:t>
            </a:r>
            <a:r>
              <a:rPr lang="cs-CZ" sz="2500" dirty="0" smtClean="0">
                <a:latin typeface="Comic Sans MS" pitchFamily="66" charset="0"/>
              </a:rPr>
              <a:t>. (plavat)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403648" y="1340768"/>
            <a:ext cx="1800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playing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00064" y="1772816"/>
            <a:ext cx="1800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writing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44008" y="2204864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am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going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11960" y="3068960"/>
            <a:ext cx="194421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waiting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91880" y="3501008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swimming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19672" y="2636912"/>
            <a:ext cx="25922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watching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TV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76672"/>
            <a:ext cx="8291264" cy="56886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Translate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1. Právě teď poslouchám rádio.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 I‘m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listening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to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radio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moment.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2. Tom si teď čistí zuby.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Tom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cleaning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his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teeth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now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3. Na této fotografii sedí Petr a Jana na zahradě.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In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photo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Peter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and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Jane are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sitting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in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garden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4. Je osm hodin večer. Můj bratr dělá domácí úkoly.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‘s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eight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o‘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clock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in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evening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My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brother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doing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his </a:t>
            </a:r>
            <a:r>
              <a:rPr lang="en-US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homework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5. Pospěš si. Přijíždí autobus.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Hurry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up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bus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coming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500" b="1" dirty="0" smtClean="0">
                <a:latin typeface="Comic Sans MS" pitchFamily="66" charset="0"/>
              </a:rPr>
              <a:t>podmět + to </a:t>
            </a:r>
            <a:r>
              <a:rPr lang="cs-CZ" sz="2500" b="1" dirty="0" err="1" smtClean="0">
                <a:latin typeface="Comic Sans MS" pitchFamily="66" charset="0"/>
              </a:rPr>
              <a:t>be</a:t>
            </a:r>
            <a:r>
              <a:rPr lang="cs-CZ" sz="2500" b="1" dirty="0" smtClean="0">
                <a:latin typeface="Comic Sans MS" pitchFamily="66" charset="0"/>
              </a:rPr>
              <a:t> v záporu (</a:t>
            </a:r>
            <a:r>
              <a:rPr lang="cs-CZ" sz="2500" b="1" dirty="0" err="1" smtClean="0">
                <a:latin typeface="Comic Sans MS" pitchFamily="66" charset="0"/>
              </a:rPr>
              <a:t>am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is</a:t>
            </a:r>
            <a:r>
              <a:rPr lang="cs-CZ" sz="2500" b="1" dirty="0" smtClean="0">
                <a:latin typeface="Comic Sans MS" pitchFamily="66" charset="0"/>
              </a:rPr>
              <a:t>/are + not) + významové sloveso končící na </a:t>
            </a:r>
            <a:r>
              <a:rPr lang="cs-CZ" sz="2500" b="1" i="1" dirty="0" smtClean="0">
                <a:latin typeface="Comic Sans MS" pitchFamily="66" charset="0"/>
              </a:rPr>
              <a:t>–</a:t>
            </a:r>
            <a:r>
              <a:rPr lang="cs-CZ" sz="2500" b="1" i="1" dirty="0" err="1" smtClean="0">
                <a:latin typeface="Comic Sans MS" pitchFamily="66" charset="0"/>
              </a:rPr>
              <a:t>ing</a:t>
            </a: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I‘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m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not </a:t>
            </a:r>
            <a:r>
              <a:rPr lang="cs-CZ" sz="2500" b="1" i="1" dirty="0" err="1" smtClean="0">
                <a:latin typeface="Comic Sans MS" pitchFamily="66" charset="0"/>
              </a:rPr>
              <a:t>go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ing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shopping</a:t>
            </a:r>
            <a:r>
              <a:rPr lang="cs-CZ" sz="2500" b="1" i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He 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‘t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read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ing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i="1" dirty="0" smtClean="0">
                <a:latin typeface="Comic Sans MS" pitchFamily="66" charset="0"/>
              </a:rPr>
              <a:t>a </a:t>
            </a:r>
            <a:r>
              <a:rPr lang="cs-CZ" sz="2500" b="1" i="1" dirty="0" err="1" smtClean="0">
                <a:latin typeface="Comic Sans MS" pitchFamily="66" charset="0"/>
              </a:rPr>
              <a:t>book</a:t>
            </a:r>
            <a:r>
              <a:rPr lang="cs-CZ" sz="2500" b="1" i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b="1" i="1" dirty="0" err="1" smtClean="0">
                <a:latin typeface="Comic Sans MS" pitchFamily="66" charset="0"/>
              </a:rPr>
              <a:t>They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aren</a:t>
            </a:r>
            <a:r>
              <a:rPr lang="cs-CZ" sz="25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‘t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play</a:t>
            </a:r>
            <a:r>
              <a:rPr lang="cs-CZ" sz="25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ing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computer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games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now</a:t>
            </a:r>
            <a:r>
              <a:rPr lang="cs-CZ" sz="2500" b="1" i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b="1" i="1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endParaRPr lang="cs-CZ" sz="2500" b="1" dirty="0" smtClean="0">
              <a:latin typeface="Comic Sans MS" pitchFamily="66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Negative </a:t>
            </a:r>
            <a:r>
              <a:rPr lang="cs-CZ" sz="3400" b="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(zápor)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404664"/>
            <a:ext cx="8568952" cy="5688632"/>
          </a:xfrm>
        </p:spPr>
        <p:txBody>
          <a:bodyPr/>
          <a:lstStyle/>
          <a:p>
            <a:pPr>
              <a:buNone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Translate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1.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‘re </a:t>
            </a:r>
            <a:r>
              <a:rPr lang="cs-CZ" sz="2500" dirty="0" err="1" smtClean="0">
                <a:latin typeface="Comic Sans MS" pitchFamily="66" charset="0"/>
              </a:rPr>
              <a:t>taking</a:t>
            </a:r>
            <a:r>
              <a:rPr lang="cs-CZ" sz="2500" dirty="0" smtClean="0">
                <a:latin typeface="Comic Sans MS" pitchFamily="66" charset="0"/>
              </a:rPr>
              <a:t> a </a:t>
            </a:r>
            <a:r>
              <a:rPr lang="cs-CZ" sz="2500" dirty="0" err="1" smtClean="0">
                <a:latin typeface="Comic Sans MS" pitchFamily="66" charset="0"/>
              </a:rPr>
              <a:t>photo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now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Teď fotografují. 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2. Daniel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not </a:t>
            </a:r>
            <a:r>
              <a:rPr lang="cs-CZ" sz="2500" dirty="0" err="1" smtClean="0">
                <a:latin typeface="Comic Sans MS" pitchFamily="66" charset="0"/>
              </a:rPr>
              <a:t>eating</a:t>
            </a:r>
            <a:r>
              <a:rPr lang="cs-CZ" sz="2500" dirty="0" smtClean="0">
                <a:latin typeface="Comic Sans MS" pitchFamily="66" charset="0"/>
              </a:rPr>
              <a:t> a hamburger, he‘s </a:t>
            </a:r>
            <a:r>
              <a:rPr lang="cs-CZ" sz="2500" dirty="0" err="1" smtClean="0">
                <a:latin typeface="Comic Sans MS" pitchFamily="66" charset="0"/>
              </a:rPr>
              <a:t>eating</a:t>
            </a:r>
            <a:r>
              <a:rPr lang="cs-CZ" sz="2500" dirty="0" smtClean="0">
                <a:latin typeface="Comic Sans MS" pitchFamily="66" charset="0"/>
              </a:rPr>
              <a:t> a pizza.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Daniel nejí hamburger, jí pizzu.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3. Jane </a:t>
            </a:r>
            <a:r>
              <a:rPr lang="cs-CZ" sz="2500" dirty="0" err="1" smtClean="0">
                <a:latin typeface="Comic Sans MS" pitchFamily="66" charset="0"/>
              </a:rPr>
              <a:t>and</a:t>
            </a:r>
            <a:r>
              <a:rPr lang="cs-CZ" sz="2500" dirty="0" smtClean="0">
                <a:latin typeface="Comic Sans MS" pitchFamily="66" charset="0"/>
              </a:rPr>
              <a:t> Simon are not dancing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moment.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Jane a Simon právě teď netancují.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4. I‘m not </a:t>
            </a:r>
            <a:r>
              <a:rPr lang="cs-CZ" sz="2500" dirty="0" err="1" smtClean="0">
                <a:latin typeface="Comic Sans MS" pitchFamily="66" charset="0"/>
              </a:rPr>
              <a:t>going</a:t>
            </a:r>
            <a:r>
              <a:rPr lang="cs-CZ" sz="2500" dirty="0" smtClean="0">
                <a:latin typeface="Comic Sans MS" pitchFamily="66" charset="0"/>
              </a:rPr>
              <a:t> to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cinema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Nejdu do kina.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dirty="0" err="1" smtClean="0">
                <a:latin typeface="Comic Sans MS" pitchFamily="66" charset="0"/>
              </a:rPr>
              <a:t>It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isn</a:t>
            </a:r>
            <a:r>
              <a:rPr lang="cs-CZ" sz="2500" dirty="0" smtClean="0">
                <a:latin typeface="Comic Sans MS" pitchFamily="66" charset="0"/>
              </a:rPr>
              <a:t>‘t </a:t>
            </a:r>
            <a:r>
              <a:rPr lang="cs-CZ" sz="2500" dirty="0" err="1" smtClean="0">
                <a:latin typeface="Comic Sans MS" pitchFamily="66" charset="0"/>
              </a:rPr>
              <a:t>raining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Neprší.</a:t>
            </a:r>
          </a:p>
          <a:p>
            <a:pPr>
              <a:buNone/>
            </a:pP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04664"/>
            <a:ext cx="8424936" cy="5602627"/>
          </a:xfrm>
        </p:spPr>
        <p:txBody>
          <a:bodyPr/>
          <a:lstStyle/>
          <a:p>
            <a:pPr>
              <a:buNone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Fill in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gaps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with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negative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forms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of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verbs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b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1.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______________. </a:t>
            </a:r>
            <a:r>
              <a:rPr lang="cs-CZ" sz="2500" i="1" dirty="0" smtClean="0">
                <a:latin typeface="Comic Sans MS" pitchFamily="66" charset="0"/>
              </a:rPr>
              <a:t>(</a:t>
            </a:r>
            <a:r>
              <a:rPr lang="cs-CZ" sz="2500" i="1" dirty="0" err="1" smtClean="0">
                <a:latin typeface="Comic Sans MS" pitchFamily="66" charset="0"/>
              </a:rPr>
              <a:t>wash</a:t>
            </a:r>
            <a:r>
              <a:rPr lang="cs-CZ" sz="2500" i="1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latin typeface="Comic Sans MS" pitchFamily="66" charset="0"/>
              </a:rPr>
              <a:t>up</a:t>
            </a:r>
            <a:r>
              <a:rPr lang="cs-CZ" sz="2500" i="1" dirty="0" smtClean="0">
                <a:latin typeface="Comic Sans MS" pitchFamily="66" charset="0"/>
              </a:rPr>
              <a:t>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2.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______________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moment. </a:t>
            </a:r>
            <a:r>
              <a:rPr lang="cs-CZ" sz="2500" i="1" dirty="0" smtClean="0">
                <a:latin typeface="Comic Sans MS" pitchFamily="66" charset="0"/>
              </a:rPr>
              <a:t>(</a:t>
            </a:r>
            <a:r>
              <a:rPr lang="cs-CZ" sz="2500" i="1" dirty="0" err="1" smtClean="0">
                <a:latin typeface="Comic Sans MS" pitchFamily="66" charset="0"/>
              </a:rPr>
              <a:t>work</a:t>
            </a:r>
            <a:r>
              <a:rPr lang="cs-CZ" sz="2500" i="1" dirty="0" smtClean="0">
                <a:latin typeface="Comic Sans MS" pitchFamily="66" charset="0"/>
              </a:rPr>
              <a:t>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3. </a:t>
            </a:r>
            <a:r>
              <a:rPr lang="cs-CZ" sz="2500" dirty="0" err="1" smtClean="0">
                <a:latin typeface="Comic Sans MS" pitchFamily="66" charset="0"/>
              </a:rPr>
              <a:t>Ann</a:t>
            </a:r>
            <a:r>
              <a:rPr lang="cs-CZ" sz="2500" dirty="0" smtClean="0">
                <a:latin typeface="Comic Sans MS" pitchFamily="66" charset="0"/>
              </a:rPr>
              <a:t> ______________ a </a:t>
            </a:r>
            <a:r>
              <a:rPr lang="cs-CZ" sz="2500" dirty="0" err="1" smtClean="0">
                <a:latin typeface="Comic Sans MS" pitchFamily="66" charset="0"/>
              </a:rPr>
              <a:t>bike</a:t>
            </a:r>
            <a:r>
              <a:rPr lang="cs-CZ" sz="2500" dirty="0" smtClean="0">
                <a:latin typeface="Comic Sans MS" pitchFamily="66" charset="0"/>
              </a:rPr>
              <a:t>. </a:t>
            </a:r>
            <a:r>
              <a:rPr lang="cs-CZ" sz="2500" i="1" dirty="0" smtClean="0">
                <a:latin typeface="Comic Sans MS" pitchFamily="66" charset="0"/>
              </a:rPr>
              <a:t>(</a:t>
            </a:r>
            <a:r>
              <a:rPr lang="cs-CZ" sz="2500" i="1" dirty="0" err="1" smtClean="0">
                <a:latin typeface="Comic Sans MS" pitchFamily="66" charset="0"/>
              </a:rPr>
              <a:t>ride</a:t>
            </a:r>
            <a:r>
              <a:rPr lang="cs-CZ" sz="2500" i="1" dirty="0" smtClean="0">
                <a:latin typeface="Comic Sans MS" pitchFamily="66" charset="0"/>
              </a:rPr>
              <a:t>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4. </a:t>
            </a:r>
            <a:r>
              <a:rPr lang="cs-CZ" sz="2500" dirty="0" err="1" smtClean="0">
                <a:latin typeface="Comic Sans MS" pitchFamily="66" charset="0"/>
              </a:rPr>
              <a:t>It</a:t>
            </a:r>
            <a:r>
              <a:rPr lang="cs-CZ" sz="2500" dirty="0" smtClean="0">
                <a:latin typeface="Comic Sans MS" pitchFamily="66" charset="0"/>
              </a:rPr>
              <a:t> ______________. </a:t>
            </a:r>
            <a:r>
              <a:rPr lang="cs-CZ" sz="2500" i="1" dirty="0" smtClean="0">
                <a:latin typeface="Comic Sans MS" pitchFamily="66" charset="0"/>
              </a:rPr>
              <a:t>(</a:t>
            </a:r>
            <a:r>
              <a:rPr lang="cs-CZ" sz="2500" i="1" dirty="0" err="1" smtClean="0">
                <a:latin typeface="Comic Sans MS" pitchFamily="66" charset="0"/>
              </a:rPr>
              <a:t>snow</a:t>
            </a:r>
            <a:r>
              <a:rPr lang="cs-CZ" sz="2500" i="1" dirty="0" smtClean="0">
                <a:latin typeface="Comic Sans MS" pitchFamily="66" charset="0"/>
              </a:rPr>
              <a:t>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5. I ______________ a bus to </a:t>
            </a:r>
            <a:r>
              <a:rPr lang="cs-CZ" sz="2500" dirty="0" err="1" smtClean="0">
                <a:latin typeface="Comic Sans MS" pitchFamily="66" charset="0"/>
              </a:rPr>
              <a:t>work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today</a:t>
            </a:r>
            <a:r>
              <a:rPr lang="cs-CZ" sz="2500" dirty="0" smtClean="0">
                <a:latin typeface="Comic Sans MS" pitchFamily="66" charset="0"/>
              </a:rPr>
              <a:t>. (</a:t>
            </a:r>
            <a:r>
              <a:rPr lang="cs-CZ" sz="2500" dirty="0" err="1" smtClean="0">
                <a:latin typeface="Comic Sans MS" pitchFamily="66" charset="0"/>
              </a:rPr>
              <a:t>take</a:t>
            </a:r>
            <a:r>
              <a:rPr lang="cs-CZ" sz="2500" dirty="0" smtClean="0">
                <a:latin typeface="Comic Sans MS" pitchFamily="66" charset="0"/>
              </a:rPr>
              <a:t>)</a:t>
            </a:r>
            <a:endParaRPr lang="cs-CZ" sz="2500" i="1" dirty="0" smtClean="0"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63688" y="1628800"/>
            <a:ext cx="28083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‘t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washing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up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19672" y="2060848"/>
            <a:ext cx="27363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‘t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working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19672" y="2492896"/>
            <a:ext cx="28083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‘t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riding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2924944"/>
            <a:ext cx="27363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‘t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snowing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9632" y="3356992"/>
            <a:ext cx="27363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am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not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taking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76672"/>
            <a:ext cx="8291264" cy="5530619"/>
          </a:xfrm>
        </p:spPr>
        <p:txBody>
          <a:bodyPr/>
          <a:lstStyle/>
          <a:p>
            <a:pPr>
              <a:buNone/>
            </a:pP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Translate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1. </a:t>
            </a:r>
            <a:r>
              <a:rPr lang="cs-CZ" sz="2500" dirty="0" err="1" smtClean="0">
                <a:latin typeface="Comic Sans MS" pitchFamily="66" charset="0"/>
              </a:rPr>
              <a:t>Sally</a:t>
            </a:r>
            <a:r>
              <a:rPr lang="cs-CZ" sz="2500" dirty="0" smtClean="0">
                <a:latin typeface="Comic Sans MS" pitchFamily="66" charset="0"/>
              </a:rPr>
              <a:t> právě teď nepije čaj.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Sally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‘t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drinking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tea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at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moment. 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2. Teď </a:t>
            </a:r>
            <a:r>
              <a:rPr lang="cs-CZ" sz="2500" dirty="0" err="1" smtClean="0">
                <a:latin typeface="Comic Sans MS" pitchFamily="66" charset="0"/>
              </a:rPr>
              <a:t>nepracujou</a:t>
            </a:r>
            <a:r>
              <a:rPr lang="cs-CZ" sz="2500" dirty="0" smtClean="0">
                <a:latin typeface="Comic Sans MS" pitchFamily="66" charset="0"/>
              </a:rPr>
              <a:t> na zahradě.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‘t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working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in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garden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now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  <a:endParaRPr lang="cs-CZ" sz="2500" i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3. Teď nejedeme na koni.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aren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‘t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riding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a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horse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now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4. Nečekám na Janu.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I‘m not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waiting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for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Jane.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5. Robert nečte noviny. Čte knihu. 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Robert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isn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‘t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reading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newspaper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He‘s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reading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a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book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5973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Look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at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pictures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What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are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doing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?</a:t>
            </a:r>
          </a:p>
          <a:p>
            <a:pPr>
              <a:buNone/>
            </a:pPr>
            <a:endParaRPr lang="cs-CZ" sz="2500" dirty="0"/>
          </a:p>
        </p:txBody>
      </p:sp>
      <p:pic>
        <p:nvPicPr>
          <p:cNvPr id="1027" name="Picture 3" descr="C:\Users\Ucitel\Desktop\bě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3709290" cy="2376264"/>
          </a:xfrm>
          <a:prstGeom prst="rect">
            <a:avLst/>
          </a:prstGeom>
          <a:noFill/>
        </p:spPr>
      </p:pic>
      <p:pic>
        <p:nvPicPr>
          <p:cNvPr id="2050" name="Picture 2" descr="C:\Users\Ucitel\Desktop\jíd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836712"/>
            <a:ext cx="3528392" cy="2347791"/>
          </a:xfrm>
          <a:prstGeom prst="rect">
            <a:avLst/>
          </a:prstGeom>
          <a:noFill/>
        </p:spPr>
      </p:pic>
      <p:pic>
        <p:nvPicPr>
          <p:cNvPr id="6" name="Picture 2" descr="C:\Users\Ucitel\Desktop\tane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789040"/>
            <a:ext cx="2952328" cy="2530567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79512" y="3212976"/>
            <a:ext cx="36004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‘s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running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499992" y="3212976"/>
            <a:ext cx="35283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eating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51520" y="6309320"/>
            <a:ext cx="33843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‘re dancing.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427984" y="6309320"/>
            <a:ext cx="374441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He‘s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swimming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2052" name="Picture 4" descr="C:\Users\Ucitel\Desktop\plavání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861048"/>
            <a:ext cx="3625590" cy="2407618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3419872" y="3284984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[1]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668344" y="3212976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[2]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419872" y="6381328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[3]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596336" y="6381328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[4]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3367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Look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at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pictures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What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are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doing</a:t>
            </a:r>
            <a:r>
              <a:rPr lang="cs-CZ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?</a:t>
            </a:r>
          </a:p>
          <a:p>
            <a:pPr>
              <a:buNone/>
            </a:pPr>
            <a:endParaRPr lang="cs-CZ" sz="2500" dirty="0"/>
          </a:p>
        </p:txBody>
      </p:sp>
      <p:pic>
        <p:nvPicPr>
          <p:cNvPr id="1028" name="Picture 4" descr="C:\Users\Ucitel\Desktop\basketb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052736"/>
            <a:ext cx="4320480" cy="4320480"/>
          </a:xfrm>
          <a:prstGeom prst="rect">
            <a:avLst/>
          </a:prstGeom>
          <a:noFill/>
        </p:spPr>
      </p:pic>
      <p:pic>
        <p:nvPicPr>
          <p:cNvPr id="1029" name="Picture 5" descr="C:\Users\Ucitel\Desktop\volejb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052736"/>
            <a:ext cx="4358454" cy="4320480"/>
          </a:xfrm>
          <a:prstGeom prst="rect">
            <a:avLst/>
          </a:prstGeom>
          <a:noFill/>
        </p:spPr>
      </p:pic>
      <p:cxnSp>
        <p:nvCxnSpPr>
          <p:cNvPr id="9" name="Přímá spojovací čára 8"/>
          <p:cNvCxnSpPr/>
          <p:nvPr/>
        </p:nvCxnSpPr>
        <p:spPr>
          <a:xfrm>
            <a:off x="179512" y="836712"/>
            <a:ext cx="4176464" cy="4680520"/>
          </a:xfrm>
          <a:prstGeom prst="line">
            <a:avLst/>
          </a:prstGeom>
          <a:ln w="285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H="1">
            <a:off x="323528" y="764704"/>
            <a:ext cx="4392488" cy="4896544"/>
          </a:xfrm>
          <a:prstGeom prst="line">
            <a:avLst/>
          </a:prstGeom>
          <a:ln w="285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51520" y="5589240"/>
            <a:ext cx="410445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‘re not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playing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basketball.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4572000" y="5589240"/>
            <a:ext cx="432048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‘re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playing</a:t>
            </a: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volleyball</a:t>
            </a:r>
            <a:r>
              <a:rPr lang="cs-CZ" sz="2500" i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635896" y="5589241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[5]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460432" y="5589240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[6]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440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[1] Běh.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2012-11-18]. Dostupné z: </a:t>
            </a:r>
            <a:r>
              <a:rPr lang="cs-CZ" sz="1600" dirty="0" smtClean="0">
                <a:latin typeface="Comic Sans MS" pitchFamily="66" charset="0"/>
                <a:hlinkClick r:id="rId2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2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2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2"/>
              </a:rPr>
              <a:t>=b%C4%9Bh&amp;ex=1#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2"/>
              </a:rPr>
              <a:t>:MP900430794|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[2] Jídlo.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2012-11-18]. Dostupné z: </a:t>
            </a:r>
            <a:r>
              <a:rPr lang="cs-CZ" sz="1600" dirty="0" smtClean="0">
                <a:latin typeface="Comic Sans MS" pitchFamily="66" charset="0"/>
                <a:hlinkClick r:id="rId3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3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3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3"/>
              </a:rPr>
              <a:t>=j%C3%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ADdlo</a:t>
            </a:r>
            <a:r>
              <a:rPr lang="cs-CZ" sz="1600" dirty="0" smtClean="0">
                <a:latin typeface="Comic Sans MS" pitchFamily="66" charset="0"/>
                <a:hlinkClick r:id="rId3"/>
              </a:rPr>
              <a:t>&amp;ex=1#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3"/>
              </a:rPr>
              <a:t>:MP900401552|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[3] Tanec.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2012-11-18]. Dostupné z: </a:t>
            </a:r>
            <a:r>
              <a:rPr lang="cs-CZ" sz="1600" dirty="0" smtClean="0">
                <a:latin typeface="Comic Sans MS" pitchFamily="66" charset="0"/>
                <a:hlinkClick r:id="rId4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4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4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4"/>
              </a:rPr>
              <a:t>=Tanec&amp;ex=1#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4"/>
              </a:rPr>
              <a:t>:MP900431229|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mt</a:t>
            </a:r>
            <a:r>
              <a:rPr lang="cs-CZ" sz="1600" dirty="0" smtClean="0">
                <a:latin typeface="Comic Sans MS" pitchFamily="66" charset="0"/>
                <a:hlinkClick r:id="rId4"/>
              </a:rPr>
              <a:t>:2|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[4] Plavání.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2012-11-18]. Dostupné z: </a:t>
            </a:r>
            <a:r>
              <a:rPr lang="cs-CZ" sz="1600" dirty="0" smtClean="0">
                <a:latin typeface="Comic Sans MS" pitchFamily="66" charset="0"/>
                <a:hlinkClick r:id="rId5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5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5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5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5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5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5"/>
              </a:rPr>
              <a:t>=plav%C3%A1n%C3%AD&amp;ex=1#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5"/>
              </a:rPr>
              <a:t>:MP900430603|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[5] Basketbal.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2012-11-18]. Dostupné z: </a:t>
            </a:r>
            <a:r>
              <a:rPr lang="cs-CZ" sz="1600" dirty="0" smtClean="0">
                <a:latin typeface="Comic Sans MS" pitchFamily="66" charset="0"/>
                <a:hlinkClick r:id="rId6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6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6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6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6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6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6"/>
              </a:rPr>
              <a:t>=basketball&amp;ex=2#</a:t>
            </a:r>
            <a:r>
              <a:rPr lang="cs-CZ" sz="1600" dirty="0" err="1" smtClean="0">
                <a:latin typeface="Comic Sans MS" pitchFamily="66" charset="0"/>
                <a:hlinkClick r:id="rId6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6"/>
              </a:rPr>
              <a:t>:MP900430733|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[6] Volejbal.</a:t>
            </a:r>
            <a:r>
              <a:rPr lang="cs-CZ" sz="1600" i="1" dirty="0" smtClean="0">
                <a:latin typeface="Comic Sans MS" pitchFamily="66" charset="0"/>
              </a:rPr>
              <a:t> 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2012-11-18]. Dostupné z: </a:t>
            </a:r>
            <a:r>
              <a:rPr lang="cs-CZ" sz="1600" dirty="0" smtClean="0">
                <a:latin typeface="Comic Sans MS" pitchFamily="66" charset="0"/>
                <a:hlinkClick r:id="rId7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7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7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7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7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7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7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7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7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7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7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7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7"/>
              </a:rPr>
              <a:t>=volejbal&amp;ex=1#</a:t>
            </a:r>
            <a:r>
              <a:rPr lang="cs-CZ" sz="1600" dirty="0" err="1" smtClean="0">
                <a:latin typeface="Comic Sans MS" pitchFamily="66" charset="0"/>
                <a:hlinkClick r:id="rId7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7"/>
              </a:rPr>
              <a:t>:MP900422740|</a:t>
            </a:r>
            <a:endParaRPr lang="cs-CZ" sz="1600" dirty="0" smtClean="0">
              <a:latin typeface="Comic Sans MS" pitchFamily="66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Vlastní 1">
      <a:dk1>
        <a:sysClr val="windowText" lastClr="000000"/>
      </a:dk1>
      <a:lt1>
        <a:sysClr val="window" lastClr="FFFFFF"/>
      </a:lt1>
      <a:dk2>
        <a:srgbClr val="F2A3A7"/>
      </a:dk2>
      <a:lt2>
        <a:srgbClr val="909090"/>
      </a:lt2>
      <a:accent1>
        <a:srgbClr val="EB757B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1452</TotalTime>
  <Words>875</Words>
  <Application>Microsoft Office PowerPoint</Application>
  <PresentationFormat>Předvádění na obrazovce (4:3)</PresentationFormat>
  <Paragraphs>141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Shluk</vt:lpstr>
      <vt:lpstr>Snímek 1</vt:lpstr>
      <vt:lpstr>Present Continuous – Part 1 (přítomný čas průběhový)</vt:lpstr>
      <vt:lpstr>Affirmative (kladné oznamovací věty)</vt:lpstr>
      <vt:lpstr>Snímek 4</vt:lpstr>
      <vt:lpstr>Snímek 5</vt:lpstr>
      <vt:lpstr>Snímek 6</vt:lpstr>
      <vt:lpstr>Snímek 7</vt:lpstr>
      <vt:lpstr>Negative (zápor)</vt:lpstr>
      <vt:lpstr>Snímek 9</vt:lpstr>
      <vt:lpstr>Snímek 10</vt:lpstr>
      <vt:lpstr>Snímek 11</vt:lpstr>
      <vt:lpstr>Snímek 12</vt:lpstr>
      <vt:lpstr>Snímek 13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Ucitel</cp:lastModifiedBy>
  <cp:revision>185</cp:revision>
  <dcterms:created xsi:type="dcterms:W3CDTF">2012-07-24T14:06:09Z</dcterms:created>
  <dcterms:modified xsi:type="dcterms:W3CDTF">2013-05-23T19:22:30Z</dcterms:modified>
</cp:coreProperties>
</file>