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8"/>
  </p:notesMasterIdLst>
  <p:sldIdLst>
    <p:sldId id="277" r:id="rId2"/>
    <p:sldId id="256" r:id="rId3"/>
    <p:sldId id="258" r:id="rId4"/>
    <p:sldId id="260" r:id="rId5"/>
    <p:sldId id="259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8" r:id="rId14"/>
    <p:sldId id="279" r:id="rId15"/>
    <p:sldId id="280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71BA5"/>
    <a:srgbClr val="4BE3DC"/>
    <a:srgbClr val="BD92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2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65F7F4-FAB9-4439-A866-4B9F5DF55C7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381BF5-D9D4-4A20-888F-B579B2D684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6445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381BF5-D9D4-4A20-888F-B579B2D684B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531297C-6207-497A-9862-75455883301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DAFAFB5-FB05-4AD0-A6A4-BC9A66A41C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hokej&amp;ex=1#ai:MC900157495|" TargetMode="External"/><Relationship Id="rId3" Type="http://schemas.openxmlformats.org/officeDocument/2006/relationships/hyperlink" Target="http://office.microsoft.com/cs-cz/images/results.aspx?qu=va%C5%99en%C3%AD&amp;ex=1#ai:MC900347407|mt:1|" TargetMode="External"/><Relationship Id="rId7" Type="http://schemas.openxmlformats.org/officeDocument/2006/relationships/hyperlink" Target="http://office.microsoft.com/cs-cz/images/results.aspx?qu=tancov%C3%A1n%C3%AD&amp;ex=1#ai:MC900407982|" TargetMode="External"/><Relationship Id="rId2" Type="http://schemas.openxmlformats.org/officeDocument/2006/relationships/hyperlink" Target="http://office.microsoft.com/cs-cz/images/results.aspx?qu=tenis&amp;ex=2#ai:MC900332870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zp%C4%9Bv&amp;ex=1#ai:MC900232728|mt:1|" TargetMode="External"/><Relationship Id="rId5" Type="http://schemas.openxmlformats.org/officeDocument/2006/relationships/hyperlink" Target="http://office.microsoft.com/cs-cz/images/results.aspx?qu=plav%C3%A1n%C3%AD&amp;ex=1#ai:MC900281339|mt:1|" TargetMode="External"/><Relationship Id="rId4" Type="http://schemas.openxmlformats.org/officeDocument/2006/relationships/hyperlink" Target="http://office.microsoft.com/cs-cz/images/results.aspx?qu=kolo&amp;ex=1#pg:4|mt: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755576" y="274638"/>
            <a:ext cx="7489899" cy="1143000"/>
          </a:xfrm>
          <a:prstGeom prst="rect">
            <a:avLst/>
          </a:prstGeom>
          <a:noFill/>
          <a:ln/>
        </p:spPr>
      </p:pic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395207" y="1484313"/>
            <a:ext cx="8229681" cy="5041031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</a:rPr>
              <a:t>Název školy:	Základní škola Městec Králové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</a:rPr>
              <a:t>Autor:	Mgr.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</a:rPr>
              <a:t> Marcela Kloučková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</a:rPr>
              <a:t>Název:	VY_32_INOVACE_08_Aj6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</a:rPr>
              <a:t>Číslo projektu:	CZ.1.07/1.4.00/21.2313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</a:rPr>
              <a:t>Téma:	</a:t>
            </a:r>
            <a:r>
              <a:rPr lang="cs-CZ" sz="1600" noProof="0" dirty="0" smtClean="0">
                <a:latin typeface="Comic Sans MS" pitchFamily="66" charset="0"/>
              </a:rPr>
              <a:t>přítomné časy</a:t>
            </a:r>
            <a:endParaRPr lang="cs-CZ" sz="1600" dirty="0" smtClean="0"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</a:rPr>
              <a:t>		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</a:rPr>
              <a:t>Anotace:	První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</a:rPr>
              <a:t> část prezentace, která je zaměřena na výklad a 	procvičení přítomného času prostého, objasňuje tvoření 	kladných oznamovacích vět a záporu. </a:t>
            </a:r>
            <a:r>
              <a:rPr lang="cs-CZ" sz="1600" dirty="0" smtClean="0">
                <a:latin typeface="Comic Sans MS" pitchFamily="66" charset="0"/>
              </a:rPr>
              <a:t>L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mic Sans MS" pitchFamily="66" charset="0"/>
              </a:rPr>
              <a:t>ze ji využít i 		k zopakování již probraného učiva.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lang="cs-CZ" sz="1600" dirty="0" smtClean="0"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lang="cs-CZ" sz="1600" dirty="0" smtClean="0">
                <a:latin typeface="Comic Sans MS" pitchFamily="66" charset="0"/>
              </a:rPr>
              <a:t>Datum:	9. 7. 2012</a:t>
            </a:r>
            <a:endParaRPr lang="cs-CZ" sz="16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err="1" smtClean="0">
                <a:latin typeface="Comic Sans MS" pitchFamily="66" charset="0"/>
              </a:rPr>
              <a:t>Present</a:t>
            </a:r>
            <a:r>
              <a:rPr lang="cs-CZ" sz="4000" dirty="0" smtClean="0">
                <a:latin typeface="Comic Sans MS" pitchFamily="66" charset="0"/>
              </a:rPr>
              <a:t> </a:t>
            </a:r>
            <a:r>
              <a:rPr lang="cs-CZ" sz="4000" dirty="0" err="1" smtClean="0">
                <a:latin typeface="Comic Sans MS" pitchFamily="66" charset="0"/>
              </a:rPr>
              <a:t>Simple</a:t>
            </a:r>
            <a:r>
              <a:rPr lang="cs-CZ" sz="4000" dirty="0" smtClean="0">
                <a:latin typeface="Comic Sans MS" pitchFamily="66" charset="0"/>
              </a:rPr>
              <a:t> – </a:t>
            </a:r>
            <a:r>
              <a:rPr lang="cs-CZ" sz="4000" smtClean="0">
                <a:latin typeface="Comic Sans MS" pitchFamily="66" charset="0"/>
              </a:rPr>
              <a:t>Part 1</a:t>
            </a: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b="0" dirty="0" smtClean="0">
                <a:latin typeface="Comic Sans MS" pitchFamily="66" charset="0"/>
              </a:rPr>
              <a:t>(přítomný čas prostý)</a:t>
            </a:r>
            <a:endParaRPr lang="cs-CZ" sz="4000" b="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1328"/>
            <a:ext cx="8496944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Comic Sans MS" pitchFamily="66" charset="0"/>
              </a:rPr>
              <a:t>podmět + infinitiv významového slovesa bez </a:t>
            </a:r>
            <a:r>
              <a:rPr lang="cs-CZ" b="1" i="1" dirty="0" smtClean="0">
                <a:latin typeface="Comic Sans MS" pitchFamily="66" charset="0"/>
              </a:rPr>
              <a:t>to 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3. os.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j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 č. (he/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she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/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it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): </a:t>
            </a:r>
            <a:r>
              <a:rPr lang="cs-CZ" b="1" dirty="0" smtClean="0">
                <a:latin typeface="Comic Sans MS" pitchFamily="66" charset="0"/>
              </a:rPr>
              <a:t>	</a:t>
            </a:r>
          </a:p>
          <a:p>
            <a:pPr>
              <a:buNone/>
            </a:pPr>
            <a:r>
              <a:rPr lang="cs-CZ" b="1" dirty="0" smtClean="0">
                <a:latin typeface="Comic Sans MS" pitchFamily="66" charset="0"/>
              </a:rPr>
              <a:t>		1. koncovka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–s </a:t>
            </a:r>
            <a:r>
              <a:rPr lang="cs-CZ" b="1" i="1" dirty="0" smtClean="0">
                <a:latin typeface="Comic Sans MS" pitchFamily="66" charset="0"/>
              </a:rPr>
              <a:t>(</a:t>
            </a:r>
            <a:r>
              <a:rPr lang="cs-CZ" b="1" i="1" dirty="0" err="1" smtClean="0">
                <a:latin typeface="Comic Sans MS" pitchFamily="66" charset="0"/>
              </a:rPr>
              <a:t>eat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</a:t>
            </a:r>
            <a:r>
              <a:rPr lang="cs-CZ" b="1" i="1" dirty="0" smtClean="0">
                <a:latin typeface="Comic Sans MS" pitchFamily="66" charset="0"/>
              </a:rPr>
              <a:t>, </a:t>
            </a:r>
            <a:r>
              <a:rPr lang="cs-CZ" b="1" i="1" dirty="0" err="1" smtClean="0">
                <a:latin typeface="Comic Sans MS" pitchFamily="66" charset="0"/>
              </a:rPr>
              <a:t>get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</a:t>
            </a:r>
            <a:r>
              <a:rPr lang="cs-CZ" b="1" i="1" dirty="0" smtClean="0">
                <a:latin typeface="Comic Sans MS" pitchFamily="66" charset="0"/>
              </a:rPr>
              <a:t>, </a:t>
            </a:r>
            <a:r>
              <a:rPr lang="cs-CZ" b="1" i="1" dirty="0" err="1" smtClean="0">
                <a:latin typeface="Comic Sans MS" pitchFamily="66" charset="0"/>
              </a:rPr>
              <a:t>live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</a:t>
            </a:r>
            <a:r>
              <a:rPr lang="cs-CZ" b="1" i="1" dirty="0" smtClean="0">
                <a:latin typeface="Comic Sans MS" pitchFamily="66" charset="0"/>
              </a:rPr>
              <a:t>,…)</a:t>
            </a:r>
          </a:p>
          <a:p>
            <a:pPr>
              <a:buNone/>
            </a:pPr>
            <a:r>
              <a:rPr lang="cs-CZ" b="1" dirty="0" smtClean="0">
                <a:latin typeface="Comic Sans MS" pitchFamily="66" charset="0"/>
              </a:rPr>
              <a:t>		2. slovesa končící na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–o</a:t>
            </a:r>
            <a:r>
              <a:rPr lang="cs-CZ" b="1" dirty="0" smtClean="0">
                <a:solidFill>
                  <a:srgbClr val="7030A0"/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latin typeface="Comic Sans MS" pitchFamily="66" charset="0"/>
              </a:rPr>
              <a:t>nebo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			</a:t>
            </a: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sykavku (-ch,-</a:t>
            </a:r>
            <a:r>
              <a:rPr lang="cs-CZ" b="1" dirty="0" err="1" smtClean="0">
                <a:solidFill>
                  <a:srgbClr val="0070C0"/>
                </a:solidFill>
                <a:latin typeface="Comic Sans MS" pitchFamily="66" charset="0"/>
              </a:rPr>
              <a:t>sh</a:t>
            </a:r>
            <a:r>
              <a:rPr lang="cs-CZ" b="1" dirty="0" smtClean="0">
                <a:solidFill>
                  <a:srgbClr val="0070C0"/>
                </a:solidFill>
                <a:latin typeface="Comic Sans MS" pitchFamily="66" charset="0"/>
              </a:rPr>
              <a:t>,- s,-x,-z)</a:t>
            </a:r>
            <a:r>
              <a:rPr lang="cs-CZ" b="1" dirty="0" smtClean="0">
                <a:latin typeface="Comic Sans MS" pitchFamily="66" charset="0"/>
              </a:rPr>
              <a:t>: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				</a:t>
            </a:r>
            <a:r>
              <a:rPr lang="cs-CZ" b="1" dirty="0" smtClean="0">
                <a:latin typeface="Comic Sans MS" pitchFamily="66" charset="0"/>
              </a:rPr>
              <a:t>koncovka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–es </a:t>
            </a:r>
            <a:r>
              <a:rPr lang="cs-CZ" b="1" i="1" dirty="0" smtClean="0">
                <a:latin typeface="Comic Sans MS" pitchFamily="66" charset="0"/>
              </a:rPr>
              <a:t>(</a:t>
            </a:r>
            <a:r>
              <a:rPr lang="cs-CZ" b="1" i="1" dirty="0" err="1" smtClean="0">
                <a:latin typeface="Comic Sans MS" pitchFamily="66" charset="0"/>
              </a:rPr>
              <a:t>d</a:t>
            </a:r>
            <a:r>
              <a:rPr lang="cs-CZ" b="1" i="1" dirty="0" err="1" smtClean="0">
                <a:solidFill>
                  <a:srgbClr val="0070C0"/>
                </a:solidFill>
                <a:latin typeface="Comic Sans MS" pitchFamily="66" charset="0"/>
              </a:rPr>
              <a:t>o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es</a:t>
            </a:r>
            <a:r>
              <a:rPr lang="cs-CZ" b="1" dirty="0" smtClean="0">
                <a:latin typeface="Comic Sans MS" pitchFamily="66" charset="0"/>
              </a:rPr>
              <a:t>,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b="1" i="1" dirty="0" err="1" smtClean="0">
                <a:latin typeface="Comic Sans MS" pitchFamily="66" charset="0"/>
              </a:rPr>
              <a:t>g</a:t>
            </a:r>
            <a:r>
              <a:rPr lang="cs-CZ" b="1" i="1" dirty="0" err="1" smtClean="0">
                <a:solidFill>
                  <a:srgbClr val="0070C0"/>
                </a:solidFill>
                <a:latin typeface="Comic Sans MS" pitchFamily="66" charset="0"/>
              </a:rPr>
              <a:t>o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es</a:t>
            </a:r>
            <a:r>
              <a:rPr lang="cs-CZ" b="1" i="1" dirty="0" smtClean="0">
                <a:latin typeface="Comic Sans MS" pitchFamily="66" charset="0"/>
              </a:rPr>
              <a:t>, </a:t>
            </a:r>
            <a:r>
              <a:rPr lang="cs-CZ" b="1" i="1" dirty="0" err="1" smtClean="0">
                <a:latin typeface="Comic Sans MS" pitchFamily="66" charset="0"/>
              </a:rPr>
              <a:t>wat</a:t>
            </a:r>
            <a:r>
              <a:rPr lang="cs-CZ" b="1" i="1" dirty="0" err="1" smtClean="0">
                <a:solidFill>
                  <a:srgbClr val="0070C0"/>
                </a:solidFill>
                <a:latin typeface="Comic Sans MS" pitchFamily="66" charset="0"/>
              </a:rPr>
              <a:t>ch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es</a:t>
            </a:r>
            <a:r>
              <a:rPr lang="cs-CZ" b="1" i="1" dirty="0" smtClean="0">
                <a:latin typeface="Comic Sans MS" pitchFamily="66" charset="0"/>
              </a:rPr>
              <a:t>,				</a:t>
            </a:r>
            <a:r>
              <a:rPr lang="cs-CZ" b="1" i="1" dirty="0" err="1" smtClean="0">
                <a:latin typeface="Comic Sans MS" pitchFamily="66" charset="0"/>
              </a:rPr>
              <a:t>wa</a:t>
            </a:r>
            <a:r>
              <a:rPr lang="cs-CZ" b="1" i="1" dirty="0" err="1" smtClean="0">
                <a:solidFill>
                  <a:srgbClr val="0070C0"/>
                </a:solidFill>
                <a:latin typeface="Comic Sans MS" pitchFamily="66" charset="0"/>
              </a:rPr>
              <a:t>sh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es</a:t>
            </a:r>
            <a:r>
              <a:rPr lang="cs-CZ" b="1" i="1" dirty="0" smtClean="0">
                <a:latin typeface="Comic Sans MS" pitchFamily="66" charset="0"/>
              </a:rPr>
              <a:t>,…)</a:t>
            </a:r>
            <a:endParaRPr lang="cs-CZ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		</a:t>
            </a:r>
            <a:r>
              <a:rPr lang="cs-CZ" b="1" dirty="0" smtClean="0">
                <a:latin typeface="Comic Sans MS" pitchFamily="66" charset="0"/>
              </a:rPr>
              <a:t>3. slovesa končící na </a:t>
            </a:r>
            <a:r>
              <a:rPr lang="cs-CZ" b="1" dirty="0" smtClean="0">
                <a:solidFill>
                  <a:srgbClr val="00B050"/>
                </a:solidFill>
                <a:latin typeface="Comic Sans MS" pitchFamily="66" charset="0"/>
              </a:rPr>
              <a:t>souhlásku</a:t>
            </a:r>
            <a:r>
              <a:rPr lang="cs-CZ" b="1" dirty="0" smtClean="0">
                <a:latin typeface="Comic Sans MS" pitchFamily="66" charset="0"/>
              </a:rPr>
              <a:t> + </a:t>
            </a:r>
            <a:r>
              <a:rPr lang="cs-CZ" b="1" dirty="0" smtClean="0">
                <a:solidFill>
                  <a:srgbClr val="FFC000"/>
                </a:solidFill>
                <a:latin typeface="Comic Sans MS" pitchFamily="66" charset="0"/>
              </a:rPr>
              <a:t>y</a:t>
            </a:r>
            <a:r>
              <a:rPr lang="cs-CZ" b="1" dirty="0" smtClean="0">
                <a:latin typeface="Comic Sans MS" pitchFamily="66" charset="0"/>
              </a:rPr>
              <a:t>: </a:t>
            </a:r>
            <a:r>
              <a:rPr lang="cs-CZ" b="1" dirty="0" err="1" smtClean="0">
                <a:solidFill>
                  <a:srgbClr val="FFC000"/>
                </a:solidFill>
                <a:latin typeface="Comic Sans MS" pitchFamily="66" charset="0"/>
              </a:rPr>
              <a:t>y</a:t>
            </a:r>
            <a:r>
              <a:rPr lang="cs-CZ" b="1" dirty="0" smtClean="0">
                <a:latin typeface="Comic Sans MS" pitchFamily="66" charset="0"/>
              </a:rPr>
              <a:t>   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i</a:t>
            </a:r>
            <a:r>
              <a:rPr lang="cs-CZ" b="1" dirty="0" smtClean="0">
                <a:latin typeface="Comic Sans MS" pitchFamily="66" charset="0"/>
              </a:rPr>
              <a:t> +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es</a:t>
            </a: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			</a:t>
            </a:r>
            <a:r>
              <a:rPr lang="cs-CZ" b="1" i="1" dirty="0" smtClean="0">
                <a:latin typeface="Comic Sans MS" pitchFamily="66" charset="0"/>
              </a:rPr>
              <a:t>(stu</a:t>
            </a:r>
            <a:r>
              <a:rPr lang="cs-CZ" b="1" i="1" dirty="0" smtClean="0">
                <a:solidFill>
                  <a:srgbClr val="00B050"/>
                </a:solidFill>
                <a:latin typeface="Comic Sans MS" pitchFamily="66" charset="0"/>
              </a:rPr>
              <a:t>d</a:t>
            </a:r>
            <a:r>
              <a:rPr lang="cs-CZ" b="1" i="1" dirty="0" smtClean="0">
                <a:solidFill>
                  <a:srgbClr val="FFC000"/>
                </a:solidFill>
                <a:latin typeface="Comic Sans MS" pitchFamily="66" charset="0"/>
              </a:rPr>
              <a:t>y    </a:t>
            </a:r>
            <a:r>
              <a:rPr lang="cs-CZ" b="1" i="1" dirty="0" err="1" smtClean="0">
                <a:latin typeface="Comic Sans MS" pitchFamily="66" charset="0"/>
              </a:rPr>
              <a:t>stud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ies</a:t>
            </a:r>
            <a:r>
              <a:rPr lang="cs-CZ" b="1" i="1" dirty="0" smtClean="0">
                <a:latin typeface="Comic Sans MS" pitchFamily="66" charset="0"/>
              </a:rPr>
              <a:t>, </a:t>
            </a:r>
            <a:r>
              <a:rPr lang="cs-CZ" b="1" i="1" dirty="0" err="1" smtClean="0">
                <a:latin typeface="Comic Sans MS" pitchFamily="66" charset="0"/>
              </a:rPr>
              <a:t>fly</a:t>
            </a:r>
            <a:r>
              <a:rPr lang="cs-CZ" b="1" i="1" dirty="0" smtClean="0">
                <a:latin typeface="Comic Sans MS" pitchFamily="66" charset="0"/>
              </a:rPr>
              <a:t>    </a:t>
            </a:r>
            <a:r>
              <a:rPr lang="cs-CZ" b="1" i="1" dirty="0" err="1" smtClean="0">
                <a:latin typeface="Comic Sans MS" pitchFamily="66" charset="0"/>
              </a:rPr>
              <a:t>fl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ies</a:t>
            </a:r>
            <a:r>
              <a:rPr lang="cs-CZ" b="1" i="1" dirty="0" smtClean="0">
                <a:latin typeface="Comic Sans MS" pitchFamily="66" charset="0"/>
              </a:rPr>
              <a:t>,…)</a:t>
            </a:r>
          </a:p>
          <a:p>
            <a:pPr>
              <a:buNone/>
            </a:pPr>
            <a:r>
              <a:rPr lang="cs-CZ" b="1" dirty="0" smtClean="0">
                <a:latin typeface="Comic Sans MS" pitchFamily="66" charset="0"/>
              </a:rPr>
              <a:t>		ALE: slovesa končící na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samohlásku</a:t>
            </a:r>
            <a:r>
              <a:rPr lang="cs-CZ" b="1" dirty="0" smtClean="0">
                <a:latin typeface="Comic Sans MS" pitchFamily="66" charset="0"/>
              </a:rPr>
              <a:t> + </a:t>
            </a:r>
            <a:r>
              <a:rPr lang="cs-CZ" b="1" dirty="0" smtClean="0">
                <a:solidFill>
                  <a:srgbClr val="FFC000"/>
                </a:solidFill>
                <a:latin typeface="Comic Sans MS" pitchFamily="66" charset="0"/>
              </a:rPr>
              <a:t>y</a:t>
            </a:r>
            <a:r>
              <a:rPr lang="cs-CZ" b="1" dirty="0" smtClean="0">
                <a:latin typeface="Comic Sans MS" pitchFamily="66" charset="0"/>
              </a:rPr>
              <a:t>: 			koncovka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–s </a:t>
            </a:r>
            <a:r>
              <a:rPr lang="cs-CZ" b="1" i="1" dirty="0" smtClean="0">
                <a:latin typeface="Comic Sans MS" pitchFamily="66" charset="0"/>
              </a:rPr>
              <a:t>(</a:t>
            </a:r>
            <a:r>
              <a:rPr lang="cs-CZ" b="1" i="1" dirty="0" err="1" smtClean="0">
                <a:latin typeface="Comic Sans MS" pitchFamily="66" charset="0"/>
              </a:rPr>
              <a:t>pl</a:t>
            </a:r>
            <a:r>
              <a:rPr lang="cs-CZ" b="1" i="1" dirty="0" err="1" smtClean="0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cs-CZ" b="1" i="1" dirty="0" err="1" smtClean="0">
                <a:solidFill>
                  <a:srgbClr val="FFC000"/>
                </a:solidFill>
                <a:latin typeface="Comic Sans MS" pitchFamily="66" charset="0"/>
              </a:rPr>
              <a:t>y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</a:t>
            </a:r>
            <a:r>
              <a:rPr lang="cs-CZ" b="1" i="1" dirty="0" smtClean="0">
                <a:latin typeface="Comic Sans MS" pitchFamily="66" charset="0"/>
              </a:rPr>
              <a:t>, </a:t>
            </a:r>
            <a:r>
              <a:rPr lang="cs-CZ" b="1" i="1" dirty="0" err="1" smtClean="0">
                <a:latin typeface="Comic Sans MS" pitchFamily="66" charset="0"/>
              </a:rPr>
              <a:t>b</a:t>
            </a:r>
            <a:r>
              <a:rPr lang="cs-CZ" b="1" i="1" dirty="0" err="1" smtClean="0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b="1" i="1" dirty="0" err="1" smtClean="0">
                <a:solidFill>
                  <a:srgbClr val="FFC000"/>
                </a:solidFill>
                <a:latin typeface="Comic Sans MS" pitchFamily="66" charset="0"/>
              </a:rPr>
              <a:t>y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</a:t>
            </a:r>
            <a:r>
              <a:rPr lang="cs-CZ" b="1" i="1" dirty="0" smtClean="0">
                <a:latin typeface="Comic Sans MS" pitchFamily="66" charset="0"/>
              </a:rPr>
              <a:t>,…)</a:t>
            </a:r>
          </a:p>
          <a:p>
            <a:pPr>
              <a:buNone/>
            </a:pPr>
            <a:endParaRPr lang="cs-CZ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 lvl="3">
              <a:buNone/>
            </a:pPr>
            <a:endParaRPr lang="cs-CZ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endParaRPr lang="cs-CZ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dirty="0" err="1" smtClean="0">
                <a:latin typeface="Comic Sans MS" pitchFamily="66" charset="0"/>
              </a:rPr>
              <a:t>Affirmative</a:t>
            </a:r>
            <a:r>
              <a:rPr lang="cs-CZ" sz="3400" dirty="0" smtClean="0">
                <a:latin typeface="Comic Sans MS" pitchFamily="66" charset="0"/>
              </a:rPr>
              <a:t> </a:t>
            </a:r>
            <a:r>
              <a:rPr lang="cs-CZ" sz="3400" b="0" dirty="0" smtClean="0">
                <a:latin typeface="Comic Sans MS" pitchFamily="66" charset="0"/>
              </a:rPr>
              <a:t>(kladné oznamovací věty)</a:t>
            </a:r>
            <a:endParaRPr lang="cs-CZ" sz="3400" b="0" dirty="0">
              <a:latin typeface="Comic Sans MS" pitchFamily="66" charset="0"/>
            </a:endParaRPr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3347864" y="4725144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7236296" y="4365104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5652120" y="4725144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764704"/>
            <a:ext cx="8712968" cy="5242587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výslovnost koncovky –s/-es:</a:t>
            </a:r>
          </a:p>
          <a:p>
            <a:pPr marL="624078" indent="-514350">
              <a:buNone/>
            </a:pPr>
            <a:r>
              <a:rPr lang="cs-CZ" sz="2500" b="1" dirty="0" smtClean="0">
                <a:latin typeface="Comic Sans MS" pitchFamily="66" charset="0"/>
              </a:rPr>
              <a:t>		1. výslovnost </a:t>
            </a: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/s/</a:t>
            </a:r>
            <a:r>
              <a:rPr lang="cs-CZ" sz="2500" b="1" dirty="0" smtClean="0">
                <a:latin typeface="Comic Sans MS" pitchFamily="66" charset="0"/>
              </a:rPr>
              <a:t>: po </a:t>
            </a: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p, t, k, f, </a:t>
            </a:r>
            <a:r>
              <a:rPr lang="cs-CZ" sz="2500" b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th</a:t>
            </a: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</a:p>
          <a:p>
            <a:pPr marL="624078" indent="-514350">
              <a:buNone/>
            </a:pPr>
            <a:r>
              <a:rPr lang="cs-CZ" sz="2500" b="1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					</a:t>
            </a:r>
            <a:r>
              <a:rPr lang="cs-CZ" sz="2500" i="1" dirty="0" err="1" smtClean="0">
                <a:latin typeface="Comic Sans MS" pitchFamily="66" charset="0"/>
              </a:rPr>
              <a:t>spea</a:t>
            </a:r>
            <a:r>
              <a:rPr lang="cs-CZ" sz="2500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k</a:t>
            </a:r>
            <a:r>
              <a:rPr lang="cs-CZ" sz="2500" i="1" dirty="0" err="1" smtClean="0">
                <a:latin typeface="Comic Sans MS" pitchFamily="66" charset="0"/>
              </a:rPr>
              <a:t>s</a:t>
            </a:r>
            <a:r>
              <a:rPr lang="cs-CZ" sz="2500" i="1" dirty="0" smtClean="0">
                <a:latin typeface="Comic Sans MS" pitchFamily="66" charset="0"/>
              </a:rPr>
              <a:t>, </a:t>
            </a:r>
            <a:r>
              <a:rPr lang="cs-CZ" sz="2500" i="1" dirty="0" err="1" smtClean="0">
                <a:latin typeface="Comic Sans MS" pitchFamily="66" charset="0"/>
              </a:rPr>
              <a:t>visi</a:t>
            </a:r>
            <a:r>
              <a:rPr lang="cs-CZ" sz="2500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</a:t>
            </a:r>
            <a:r>
              <a:rPr lang="cs-CZ" sz="2500" i="1" dirty="0" err="1" smtClean="0">
                <a:latin typeface="Comic Sans MS" pitchFamily="66" charset="0"/>
              </a:rPr>
              <a:t>s</a:t>
            </a:r>
            <a:r>
              <a:rPr lang="cs-CZ" sz="2500" i="1" dirty="0" smtClean="0">
                <a:latin typeface="Comic Sans MS" pitchFamily="66" charset="0"/>
              </a:rPr>
              <a:t>,…</a:t>
            </a:r>
          </a:p>
          <a:p>
            <a:pPr marL="624078" indent="-514350">
              <a:buNone/>
            </a:pP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	</a:t>
            </a:r>
            <a:r>
              <a:rPr lang="cs-CZ" sz="2500" b="1" dirty="0" smtClean="0">
                <a:latin typeface="Comic Sans MS" pitchFamily="66" charset="0"/>
              </a:rPr>
              <a:t>	2. výslovnost </a:t>
            </a: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/z/</a:t>
            </a:r>
            <a:r>
              <a:rPr lang="cs-CZ" sz="2500" b="1" dirty="0" smtClean="0">
                <a:latin typeface="Comic Sans MS" pitchFamily="66" charset="0"/>
              </a:rPr>
              <a:t>: po </a:t>
            </a: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„ostatních“ souhláskách 				</a:t>
            </a:r>
            <a:r>
              <a:rPr lang="cs-CZ" sz="2500" b="1" dirty="0" smtClean="0">
                <a:latin typeface="Comic Sans MS" pitchFamily="66" charset="0"/>
              </a:rPr>
              <a:t>(kromě sykavek) a </a:t>
            </a: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samohláskách	</a:t>
            </a:r>
          </a:p>
          <a:p>
            <a:pPr marL="624078" indent="-514350">
              <a:buNone/>
            </a:pPr>
            <a:r>
              <a:rPr lang="cs-CZ" sz="2500" b="1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					</a:t>
            </a:r>
            <a:r>
              <a:rPr lang="cs-CZ" sz="2500" i="1" dirty="0" err="1" smtClean="0">
                <a:latin typeface="Comic Sans MS" pitchFamily="66" charset="0"/>
              </a:rPr>
              <a:t>rea</a:t>
            </a:r>
            <a:r>
              <a:rPr lang="cs-CZ" sz="2500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</a:t>
            </a:r>
            <a:r>
              <a:rPr lang="cs-CZ" sz="2500" i="1" dirty="0" err="1" smtClean="0">
                <a:latin typeface="Comic Sans MS" pitchFamily="66" charset="0"/>
              </a:rPr>
              <a:t>s</a:t>
            </a:r>
            <a:r>
              <a:rPr lang="cs-CZ" sz="2500" i="1" dirty="0" smtClean="0">
                <a:latin typeface="Comic Sans MS" pitchFamily="66" charset="0"/>
              </a:rPr>
              <a:t>, </a:t>
            </a:r>
            <a:r>
              <a:rPr lang="cs-CZ" sz="2500" i="1" dirty="0" err="1" smtClean="0">
                <a:latin typeface="Comic Sans MS" pitchFamily="66" charset="0"/>
              </a:rPr>
              <a:t>liv</a:t>
            </a:r>
            <a:r>
              <a:rPr lang="cs-CZ" sz="2500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</a:t>
            </a:r>
            <a:r>
              <a:rPr lang="cs-CZ" sz="2500" i="1" dirty="0" err="1" smtClean="0">
                <a:latin typeface="Comic Sans MS" pitchFamily="66" charset="0"/>
              </a:rPr>
              <a:t>s</a:t>
            </a:r>
            <a:r>
              <a:rPr lang="cs-CZ" sz="2500" i="1" dirty="0" smtClean="0">
                <a:latin typeface="Comic Sans MS" pitchFamily="66" charset="0"/>
              </a:rPr>
              <a:t>,…</a:t>
            </a:r>
            <a:endParaRPr lang="cs-CZ" sz="2500" b="1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 marL="624078" indent="-514350">
              <a:buNone/>
            </a:pP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	</a:t>
            </a:r>
            <a:r>
              <a:rPr lang="cs-CZ" sz="2500" b="1" dirty="0" smtClean="0">
                <a:latin typeface="Comic Sans MS" pitchFamily="66" charset="0"/>
              </a:rPr>
              <a:t>	3. výslovnost </a:t>
            </a: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/</a:t>
            </a:r>
            <a:r>
              <a:rPr lang="cs-CZ" sz="2500" b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iz</a:t>
            </a: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/</a:t>
            </a:r>
            <a:r>
              <a:rPr lang="cs-CZ" sz="2500" b="1" dirty="0" smtClean="0">
                <a:latin typeface="Comic Sans MS" pitchFamily="66" charset="0"/>
              </a:rPr>
              <a:t>: po </a:t>
            </a: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sykavkách</a:t>
            </a:r>
          </a:p>
          <a:p>
            <a:pPr marL="624078" indent="-514350">
              <a:buNone/>
            </a:pP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					</a:t>
            </a:r>
            <a:r>
              <a:rPr lang="cs-CZ" sz="2500" i="1" dirty="0" err="1" smtClean="0">
                <a:latin typeface="Comic Sans MS" pitchFamily="66" charset="0"/>
              </a:rPr>
              <a:t>wat</a:t>
            </a:r>
            <a:r>
              <a:rPr lang="cs-CZ" sz="2500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ch</a:t>
            </a:r>
            <a:r>
              <a:rPr lang="cs-CZ" sz="2500" i="1" dirty="0" err="1" smtClean="0">
                <a:latin typeface="Comic Sans MS" pitchFamily="66" charset="0"/>
              </a:rPr>
              <a:t>es</a:t>
            </a:r>
            <a:r>
              <a:rPr lang="cs-CZ" sz="2500" i="1" dirty="0" smtClean="0">
                <a:latin typeface="Comic Sans MS" pitchFamily="66" charset="0"/>
              </a:rPr>
              <a:t>,…</a:t>
            </a:r>
          </a:p>
          <a:p>
            <a:pPr>
              <a:buFont typeface="Arial" pitchFamily="34" charset="0"/>
              <a:buChar char="•"/>
            </a:pPr>
            <a:endParaRPr lang="cs-CZ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500" i="1" dirty="0" err="1" smtClean="0">
                <a:latin typeface="Comic Sans MS" pitchFamily="66" charset="0"/>
              </a:rPr>
              <a:t>She</a:t>
            </a:r>
            <a:r>
              <a:rPr lang="cs-CZ" sz="2500" i="1" dirty="0" smtClean="0">
                <a:latin typeface="Comic Sans MS" pitchFamily="66" charset="0"/>
              </a:rPr>
              <a:t> </a:t>
            </a:r>
            <a:r>
              <a:rPr lang="cs-CZ" sz="2500" i="1" dirty="0" err="1" smtClean="0">
                <a:latin typeface="Comic Sans MS" pitchFamily="66" charset="0"/>
              </a:rPr>
              <a:t>play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</a:t>
            </a:r>
            <a:r>
              <a:rPr lang="cs-CZ" sz="2500" i="1" dirty="0" smtClean="0">
                <a:latin typeface="Comic Sans MS" pitchFamily="66" charset="0"/>
              </a:rPr>
              <a:t> table </a:t>
            </a:r>
            <a:r>
              <a:rPr lang="cs-CZ" sz="2500" i="1" dirty="0" err="1" smtClean="0">
                <a:latin typeface="Comic Sans MS" pitchFamily="66" charset="0"/>
              </a:rPr>
              <a:t>tennis</a:t>
            </a:r>
            <a:r>
              <a:rPr lang="cs-CZ" sz="2500" i="1" dirty="0" smtClean="0">
                <a:latin typeface="Comic Sans MS" pitchFamily="66" charset="0"/>
              </a:rPr>
              <a:t> on </a:t>
            </a:r>
            <a:r>
              <a:rPr lang="cs-CZ" sz="2500" i="1" dirty="0" err="1" smtClean="0">
                <a:latin typeface="Comic Sans MS" pitchFamily="66" charset="0"/>
              </a:rPr>
              <a:t>Sundays</a:t>
            </a:r>
            <a:r>
              <a:rPr lang="cs-CZ" sz="2500" i="1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500" i="1" dirty="0" err="1" smtClean="0">
                <a:latin typeface="Comic Sans MS" pitchFamily="66" charset="0"/>
              </a:rPr>
              <a:t>They</a:t>
            </a:r>
            <a:r>
              <a:rPr lang="cs-CZ" sz="2500" i="1" dirty="0" smtClean="0">
                <a:latin typeface="Comic Sans MS" pitchFamily="66" charset="0"/>
              </a:rPr>
              <a:t> </a:t>
            </a:r>
            <a:r>
              <a:rPr lang="cs-CZ" sz="2500" i="1" dirty="0" err="1" smtClean="0">
                <a:latin typeface="Comic Sans MS" pitchFamily="66" charset="0"/>
              </a:rPr>
              <a:t>usually</a:t>
            </a:r>
            <a:r>
              <a:rPr lang="cs-CZ" sz="2500" i="1" dirty="0" smtClean="0">
                <a:latin typeface="Comic Sans MS" pitchFamily="66" charset="0"/>
              </a:rPr>
              <a:t> go to </a:t>
            </a:r>
            <a:r>
              <a:rPr lang="cs-CZ" sz="2500" i="1" dirty="0" err="1" smtClean="0">
                <a:latin typeface="Comic Sans MS" pitchFamily="66" charset="0"/>
              </a:rPr>
              <a:t>school</a:t>
            </a:r>
            <a:r>
              <a:rPr lang="cs-CZ" sz="2500" i="1" dirty="0" smtClean="0">
                <a:latin typeface="Comic Sans MS" pitchFamily="66" charset="0"/>
              </a:rPr>
              <a:t> by bus.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332656"/>
            <a:ext cx="8496944" cy="59046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Translate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.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1. I play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piano. </a:t>
            </a:r>
          </a:p>
          <a:p>
            <a:pPr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Hraji na piano.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2. </a:t>
            </a:r>
            <a:r>
              <a:rPr lang="cs-CZ" sz="2500" dirty="0" err="1" smtClean="0">
                <a:latin typeface="Comic Sans MS" pitchFamily="66" charset="0"/>
              </a:rPr>
              <a:t>We</a:t>
            </a:r>
            <a:r>
              <a:rPr lang="cs-CZ" sz="2500" dirty="0" smtClean="0">
                <a:latin typeface="Comic Sans MS" pitchFamily="66" charset="0"/>
              </a:rPr>
              <a:t> live in a city.</a:t>
            </a:r>
          </a:p>
          <a:p>
            <a:pPr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Bydlíme ve městě.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3. He </a:t>
            </a:r>
            <a:r>
              <a:rPr lang="cs-CZ" sz="2500" dirty="0" err="1" smtClean="0">
                <a:latin typeface="Comic Sans MS" pitchFamily="66" charset="0"/>
              </a:rPr>
              <a:t>plays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football</a:t>
            </a:r>
            <a:r>
              <a:rPr lang="cs-CZ" sz="2500" dirty="0" smtClean="0">
                <a:latin typeface="Comic Sans MS" pitchFamily="66" charset="0"/>
              </a:rPr>
              <a:t> on </a:t>
            </a:r>
            <a:r>
              <a:rPr lang="cs-CZ" sz="2500" dirty="0" err="1" smtClean="0">
                <a:latin typeface="Comic Sans MS" pitchFamily="66" charset="0"/>
              </a:rPr>
              <a:t>Mondays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Každé pondělí hraje fotbal.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4. </a:t>
            </a:r>
            <a:r>
              <a:rPr lang="cs-CZ" sz="2500" dirty="0" err="1" smtClean="0">
                <a:latin typeface="Comic Sans MS" pitchFamily="66" charset="0"/>
              </a:rPr>
              <a:t>She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always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does</a:t>
            </a:r>
            <a:r>
              <a:rPr lang="cs-CZ" sz="2500" dirty="0" smtClean="0">
                <a:latin typeface="Comic Sans MS" pitchFamily="66" charset="0"/>
              </a:rPr>
              <a:t> her </a:t>
            </a:r>
            <a:r>
              <a:rPr lang="cs-CZ" sz="2500" dirty="0" err="1" smtClean="0">
                <a:latin typeface="Comic Sans MS" pitchFamily="66" charset="0"/>
              </a:rPr>
              <a:t>homework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Vždy dělá své domácí úkoly.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5. He </a:t>
            </a:r>
            <a:r>
              <a:rPr lang="cs-CZ" sz="2500" dirty="0" err="1" smtClean="0">
                <a:latin typeface="Comic Sans MS" pitchFamily="66" charset="0"/>
              </a:rPr>
              <a:t>often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watches</a:t>
            </a:r>
            <a:r>
              <a:rPr lang="cs-CZ" sz="2500" dirty="0" smtClean="0">
                <a:latin typeface="Comic Sans MS" pitchFamily="66" charset="0"/>
              </a:rPr>
              <a:t> TV. </a:t>
            </a:r>
          </a:p>
          <a:p>
            <a:pPr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Často se dívá na televizi</a:t>
            </a:r>
            <a:r>
              <a:rPr lang="cs-CZ" sz="2500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6. John </a:t>
            </a:r>
            <a:r>
              <a:rPr lang="cs-CZ" sz="2500" dirty="0" err="1" smtClean="0">
                <a:latin typeface="Comic Sans MS" pitchFamily="66" charset="0"/>
              </a:rPr>
              <a:t>studies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English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every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day</a:t>
            </a:r>
            <a:r>
              <a:rPr lang="cs-CZ" sz="2500" b="1" dirty="0" smtClean="0">
                <a:latin typeface="Comic Sans MS" pitchFamily="66" charset="0"/>
              </a:rPr>
              <a:t>. </a:t>
            </a:r>
          </a:p>
          <a:p>
            <a:pPr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John studuje angličtinu každý den</a:t>
            </a:r>
            <a:r>
              <a:rPr lang="cs-CZ" sz="2500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b="1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404664"/>
            <a:ext cx="8435280" cy="5602627"/>
          </a:xfrm>
        </p:spPr>
        <p:txBody>
          <a:bodyPr/>
          <a:lstStyle/>
          <a:p>
            <a:pPr>
              <a:buNone/>
            </a:pP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Write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down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the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correct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forms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of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the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verbs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.</a:t>
            </a:r>
          </a:p>
          <a:p>
            <a:pPr>
              <a:buNone/>
            </a:pPr>
            <a:r>
              <a:rPr lang="cs-CZ" sz="2500" i="1" dirty="0" err="1" smtClean="0">
                <a:latin typeface="Comic Sans MS" pitchFamily="66" charset="0"/>
              </a:rPr>
              <a:t>Example</a:t>
            </a:r>
            <a:r>
              <a:rPr lang="cs-CZ" sz="2500" i="1" dirty="0" smtClean="0">
                <a:latin typeface="Comic Sans MS" pitchFamily="66" charset="0"/>
              </a:rPr>
              <a:t>: </a:t>
            </a:r>
            <a:r>
              <a:rPr lang="cs-CZ" sz="2500" i="1" dirty="0" err="1" smtClean="0">
                <a:latin typeface="Comic Sans MS" pitchFamily="66" charset="0"/>
              </a:rPr>
              <a:t>dance</a:t>
            </a:r>
            <a:r>
              <a:rPr lang="cs-CZ" sz="2500" i="1" dirty="0" smtClean="0">
                <a:latin typeface="Comic Sans MS" pitchFamily="66" charset="0"/>
              </a:rPr>
              <a:t> – </a:t>
            </a:r>
            <a:r>
              <a:rPr lang="cs-CZ" sz="2500" i="1" dirty="0" err="1" smtClean="0">
                <a:latin typeface="Comic Sans MS" pitchFamily="66" charset="0"/>
              </a:rPr>
              <a:t>she</a:t>
            </a:r>
            <a:r>
              <a:rPr lang="cs-CZ" sz="2500" i="1" dirty="0" smtClean="0">
                <a:latin typeface="Comic Sans MS" pitchFamily="66" charset="0"/>
              </a:rPr>
              <a:t> </a:t>
            </a:r>
            <a:r>
              <a:rPr lang="cs-CZ" sz="2500" i="1" dirty="0" err="1" smtClean="0">
                <a:latin typeface="Comic Sans MS" pitchFamily="66" charset="0"/>
              </a:rPr>
              <a:t>dances</a:t>
            </a:r>
            <a:endParaRPr lang="cs-CZ" sz="2500" i="1" dirty="0" smtClean="0">
              <a:latin typeface="Comic Sans MS" pitchFamily="66" charset="0"/>
            </a:endParaRPr>
          </a:p>
          <a:p>
            <a:pPr>
              <a:buNone/>
            </a:pPr>
            <a:endParaRPr lang="cs-CZ" sz="2500" i="1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err="1" smtClean="0">
                <a:latin typeface="Comic Sans MS" pitchFamily="66" charset="0"/>
              </a:rPr>
              <a:t>try</a:t>
            </a:r>
            <a:r>
              <a:rPr lang="cs-CZ" sz="2500" dirty="0" smtClean="0">
                <a:latin typeface="Comic Sans MS" pitchFamily="66" charset="0"/>
              </a:rPr>
              <a:t> – he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tries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err="1" smtClean="0">
                <a:latin typeface="Comic Sans MS" pitchFamily="66" charset="0"/>
              </a:rPr>
              <a:t>finish</a:t>
            </a:r>
            <a:r>
              <a:rPr lang="cs-CZ" sz="2500" dirty="0" smtClean="0">
                <a:latin typeface="Comic Sans MS" pitchFamily="66" charset="0"/>
              </a:rPr>
              <a:t> – </a:t>
            </a:r>
            <a:r>
              <a:rPr lang="cs-CZ" sz="2500" dirty="0" err="1" smtClean="0">
                <a:latin typeface="Comic Sans MS" pitchFamily="66" charset="0"/>
              </a:rPr>
              <a:t>she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finishes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run – </a:t>
            </a:r>
            <a:r>
              <a:rPr lang="cs-CZ" sz="2500" dirty="0" err="1" smtClean="0">
                <a:latin typeface="Comic Sans MS" pitchFamily="66" charset="0"/>
              </a:rPr>
              <a:t>we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run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copy – he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copies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err="1" smtClean="0">
                <a:latin typeface="Comic Sans MS" pitchFamily="66" charset="0"/>
              </a:rPr>
              <a:t>kiss</a:t>
            </a:r>
            <a:r>
              <a:rPr lang="cs-CZ" sz="2500" dirty="0" smtClean="0">
                <a:latin typeface="Comic Sans MS" pitchFamily="66" charset="0"/>
              </a:rPr>
              <a:t> – </a:t>
            </a:r>
            <a:r>
              <a:rPr lang="cs-CZ" sz="2500" dirty="0" err="1" smtClean="0">
                <a:latin typeface="Comic Sans MS" pitchFamily="66" charset="0"/>
              </a:rPr>
              <a:t>she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kisses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err="1" smtClean="0">
                <a:latin typeface="Comic Sans MS" pitchFamily="66" charset="0"/>
              </a:rPr>
              <a:t>clean</a:t>
            </a:r>
            <a:r>
              <a:rPr lang="cs-CZ" sz="2500" dirty="0" smtClean="0">
                <a:latin typeface="Comic Sans MS" pitchFamily="66" charset="0"/>
              </a:rPr>
              <a:t> – </a:t>
            </a:r>
            <a:r>
              <a:rPr lang="cs-CZ" sz="2500" dirty="0" err="1" smtClean="0">
                <a:latin typeface="Comic Sans MS" pitchFamily="66" charset="0"/>
              </a:rPr>
              <a:t>they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clean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go – he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goes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err="1" smtClean="0">
                <a:latin typeface="Comic Sans MS" pitchFamily="66" charset="0"/>
              </a:rPr>
              <a:t>swim</a:t>
            </a:r>
            <a:r>
              <a:rPr lang="cs-CZ" sz="2500" dirty="0" smtClean="0">
                <a:latin typeface="Comic Sans MS" pitchFamily="66" charset="0"/>
              </a:rPr>
              <a:t> – </a:t>
            </a:r>
            <a:r>
              <a:rPr lang="cs-CZ" sz="2500" dirty="0" err="1" smtClean="0">
                <a:latin typeface="Comic Sans MS" pitchFamily="66" charset="0"/>
              </a:rPr>
              <a:t>she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swims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do – I 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</a:t>
            </a:r>
            <a:endParaRPr lang="cs-CZ" sz="2500" i="1" dirty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267744" y="2204864"/>
            <a:ext cx="129614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763688" y="1772816"/>
            <a:ext cx="129614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1763688" y="2708920"/>
            <a:ext cx="129614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979712" y="3501008"/>
            <a:ext cx="129614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339752" y="3933056"/>
            <a:ext cx="129614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1547664" y="4437112"/>
            <a:ext cx="129614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051720" y="4797152"/>
            <a:ext cx="151216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403648" y="5229200"/>
            <a:ext cx="129614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907704" y="3140968"/>
            <a:ext cx="129614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548680"/>
            <a:ext cx="8496944" cy="54586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sentences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with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suitable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verb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  <a:ea typeface="+mj-ea"/>
                <a:cs typeface="+mj-cs"/>
              </a:rPr>
              <a:t>.</a:t>
            </a:r>
          </a:p>
          <a:p>
            <a:pPr>
              <a:buNone/>
            </a:pPr>
            <a:endParaRPr lang="cs-CZ" sz="2800" b="1" dirty="0" smtClean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Comic Sans MS" pitchFamily="66" charset="0"/>
              <a:ea typeface="+mj-ea"/>
              <a:cs typeface="+mj-cs"/>
            </a:endParaRP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1. Jane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________</a:t>
            </a:r>
            <a:r>
              <a:rPr lang="cs-CZ" sz="2500" dirty="0" err="1" smtClean="0">
                <a:latin typeface="Comic Sans MS" pitchFamily="66" charset="0"/>
              </a:rPr>
              <a:t>chocolate</a:t>
            </a:r>
            <a:r>
              <a:rPr lang="cs-CZ" sz="2500" dirty="0" smtClean="0">
                <a:latin typeface="Comic Sans MS" pitchFamily="66" charset="0"/>
              </a:rPr>
              <a:t>. </a:t>
            </a:r>
            <a:r>
              <a:rPr lang="cs-CZ" sz="2500" i="1" dirty="0" smtClean="0">
                <a:latin typeface="Comic Sans MS" pitchFamily="66" charset="0"/>
              </a:rPr>
              <a:t>(mít rád)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2. My sister 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________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every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day</a:t>
            </a:r>
            <a:r>
              <a:rPr lang="cs-CZ" sz="2500" dirty="0" smtClean="0">
                <a:latin typeface="Comic Sans MS" pitchFamily="66" charset="0"/>
              </a:rPr>
              <a:t>. </a:t>
            </a:r>
            <a:r>
              <a:rPr lang="cs-CZ" sz="2500" i="1" dirty="0" smtClean="0">
                <a:latin typeface="Comic Sans MS" pitchFamily="66" charset="0"/>
              </a:rPr>
              <a:t>(mýt nádobí)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3. I </a:t>
            </a:r>
            <a:r>
              <a:rPr lang="cs-CZ" sz="2500" dirty="0" err="1" smtClean="0">
                <a:latin typeface="Comic Sans MS" pitchFamily="66" charset="0"/>
              </a:rPr>
              <a:t>often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________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magazines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and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books</a:t>
            </a:r>
            <a:r>
              <a:rPr lang="cs-CZ" sz="2500" dirty="0" smtClean="0">
                <a:latin typeface="Comic Sans MS" pitchFamily="66" charset="0"/>
              </a:rPr>
              <a:t>. </a:t>
            </a:r>
            <a:r>
              <a:rPr lang="cs-CZ" sz="2500" i="1" dirty="0" smtClean="0">
                <a:latin typeface="Comic Sans MS" pitchFamily="66" charset="0"/>
              </a:rPr>
              <a:t>(číst)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4. Peter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</a:t>
            </a:r>
            <a:r>
              <a:rPr lang="cs-CZ" sz="2500" i="1" dirty="0" smtClean="0">
                <a:latin typeface="Comic Sans MS" pitchFamily="66" charset="0"/>
              </a:rPr>
              <a:t>________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French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very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well</a:t>
            </a:r>
            <a:r>
              <a:rPr lang="cs-CZ" sz="2500" dirty="0" smtClean="0">
                <a:latin typeface="Comic Sans MS" pitchFamily="66" charset="0"/>
              </a:rPr>
              <a:t>. (</a:t>
            </a:r>
            <a:r>
              <a:rPr lang="cs-CZ" sz="2500" i="1" dirty="0" smtClean="0">
                <a:latin typeface="Comic Sans MS" pitchFamily="66" charset="0"/>
              </a:rPr>
              <a:t>mluvit</a:t>
            </a:r>
            <a:r>
              <a:rPr lang="cs-CZ" sz="2500" dirty="0" smtClean="0">
                <a:latin typeface="Comic Sans MS" pitchFamily="66" charset="0"/>
              </a:rPr>
              <a:t>)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5. </a:t>
            </a:r>
            <a:r>
              <a:rPr lang="cs-CZ" sz="2500" dirty="0" err="1" smtClean="0">
                <a:latin typeface="Comic Sans MS" pitchFamily="66" charset="0"/>
              </a:rPr>
              <a:t>They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sometimes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________</a:t>
            </a:r>
            <a:r>
              <a:rPr lang="cs-CZ" sz="2500" dirty="0" smtClean="0">
                <a:latin typeface="Comic Sans MS" pitchFamily="66" charset="0"/>
              </a:rPr>
              <a:t>to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cinema</a:t>
            </a:r>
            <a:r>
              <a:rPr lang="cs-CZ" sz="2500" dirty="0" smtClean="0">
                <a:latin typeface="Comic Sans MS" pitchFamily="66" charset="0"/>
              </a:rPr>
              <a:t>. </a:t>
            </a:r>
            <a:r>
              <a:rPr lang="cs-CZ" sz="2500" i="1" dirty="0" smtClean="0">
                <a:latin typeface="Comic Sans MS" pitchFamily="66" charset="0"/>
              </a:rPr>
              <a:t>(jít)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6. </a:t>
            </a:r>
            <a:r>
              <a:rPr lang="cs-CZ" sz="2500" dirty="0" err="1" smtClean="0">
                <a:latin typeface="Comic Sans MS" pitchFamily="66" charset="0"/>
              </a:rPr>
              <a:t>She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________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dirty="0" smtClean="0">
                <a:latin typeface="Comic Sans MS" pitchFamily="66" charset="0"/>
              </a:rPr>
              <a:t>her </a:t>
            </a:r>
            <a:r>
              <a:rPr lang="cs-CZ" sz="2500" dirty="0" err="1" smtClean="0">
                <a:latin typeface="Comic Sans MS" pitchFamily="66" charset="0"/>
              </a:rPr>
              <a:t>mother</a:t>
            </a:r>
            <a:r>
              <a:rPr lang="cs-CZ" sz="2500" dirty="0" smtClean="0">
                <a:latin typeface="Comic Sans MS" pitchFamily="66" charset="0"/>
              </a:rPr>
              <a:t> on </a:t>
            </a:r>
            <a:r>
              <a:rPr lang="cs-CZ" sz="2500" dirty="0" err="1" smtClean="0">
                <a:latin typeface="Comic Sans MS" pitchFamily="66" charset="0"/>
              </a:rPr>
              <a:t>Saturdays</a:t>
            </a:r>
            <a:r>
              <a:rPr lang="cs-CZ" sz="2500" dirty="0" smtClean="0">
                <a:latin typeface="Comic Sans MS" pitchFamily="66" charset="0"/>
              </a:rPr>
              <a:t>. </a:t>
            </a:r>
            <a:r>
              <a:rPr lang="cs-CZ" sz="2500" i="1" dirty="0" smtClean="0">
                <a:latin typeface="Comic Sans MS" pitchFamily="66" charset="0"/>
              </a:rPr>
              <a:t>(pomáhat)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2048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1412776"/>
            <a:ext cx="151216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likes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1844824"/>
            <a:ext cx="194421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washes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up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2276872"/>
            <a:ext cx="115212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read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51720" y="2708921"/>
            <a:ext cx="151216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speaks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3573017"/>
            <a:ext cx="14401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helps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0800000" flipV="1">
            <a:off x="3635896" y="3187106"/>
            <a:ext cx="151216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go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620688"/>
            <a:ext cx="8291264" cy="5386603"/>
          </a:xfrm>
        </p:spPr>
        <p:txBody>
          <a:bodyPr/>
          <a:lstStyle/>
          <a:p>
            <a:pPr>
              <a:buNone/>
            </a:pP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Translate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: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1. Každý den vstáváme v sedm hodin.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We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get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up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at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seven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o‘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clock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2. Moje maminka pracuje v bance.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My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mum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works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in a bank.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3. Jane bydlí v Londýně.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Jane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lives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in London.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4. Mám rád angličtinu.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I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like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English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5. Jack hraje na kytaru.</a:t>
            </a:r>
          </a:p>
          <a:p>
            <a:pPr marL="449263" indent="-339725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Jack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plays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guitar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endParaRPr lang="cs-CZ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 marL="624078" indent="-514350">
              <a:buNone/>
            </a:pPr>
            <a:endParaRPr lang="cs-CZ" dirty="0" smtClean="0">
              <a:latin typeface="Comic Sans MS" pitchFamily="66" charset="0"/>
            </a:endParaRPr>
          </a:p>
          <a:p>
            <a:pPr>
              <a:buNone/>
            </a:pPr>
            <a:endParaRPr lang="cs-CZ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1328"/>
            <a:ext cx="8568952" cy="4827992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500" b="1" dirty="0" smtClean="0">
                <a:latin typeface="Comic Sans MS" pitchFamily="66" charset="0"/>
              </a:rPr>
              <a:t>podmět</a:t>
            </a:r>
            <a:r>
              <a:rPr lang="cs-CZ" dirty="0" smtClean="0"/>
              <a:t> </a:t>
            </a:r>
            <a:r>
              <a:rPr lang="cs-CZ" sz="2500" b="1" dirty="0" smtClean="0">
                <a:latin typeface="Comic Sans MS" pitchFamily="66" charset="0"/>
              </a:rPr>
              <a:t>+ don‘t/</a:t>
            </a:r>
            <a:r>
              <a:rPr lang="cs-CZ" sz="2500" b="1" dirty="0" err="1" smtClean="0">
                <a:latin typeface="Comic Sans MS" pitchFamily="66" charset="0"/>
              </a:rPr>
              <a:t>doesn</a:t>
            </a:r>
            <a:r>
              <a:rPr lang="cs-CZ" sz="2500" b="1" dirty="0" smtClean="0">
                <a:latin typeface="Comic Sans MS" pitchFamily="66" charset="0"/>
              </a:rPr>
              <a:t>‘t + infinitiv bez </a:t>
            </a:r>
            <a:r>
              <a:rPr lang="cs-CZ" sz="2500" b="1" i="1" dirty="0" smtClean="0">
                <a:latin typeface="Comic Sans MS" pitchFamily="66" charset="0"/>
              </a:rPr>
              <a:t>to</a:t>
            </a:r>
          </a:p>
          <a:p>
            <a:pPr>
              <a:buFont typeface="Arial" pitchFamily="34" charset="0"/>
              <a:buChar char="•"/>
            </a:pPr>
            <a:r>
              <a:rPr lang="cs-CZ" sz="2500" b="1" dirty="0" smtClean="0">
                <a:latin typeface="Comic Sans MS" pitchFamily="66" charset="0"/>
              </a:rPr>
              <a:t>don‘t  = do not, </a:t>
            </a:r>
            <a:r>
              <a:rPr lang="cs-CZ" sz="2500" b="1" dirty="0" err="1" smtClean="0">
                <a:latin typeface="Comic Sans MS" pitchFamily="66" charset="0"/>
              </a:rPr>
              <a:t>doesn</a:t>
            </a:r>
            <a:r>
              <a:rPr lang="cs-CZ" sz="2500" b="1" dirty="0" smtClean="0">
                <a:latin typeface="Comic Sans MS" pitchFamily="66" charset="0"/>
              </a:rPr>
              <a:t>‘t = </a:t>
            </a:r>
            <a:r>
              <a:rPr lang="cs-CZ" sz="2500" b="1" dirty="0" err="1" smtClean="0">
                <a:latin typeface="Comic Sans MS" pitchFamily="66" charset="0"/>
              </a:rPr>
              <a:t>does</a:t>
            </a:r>
            <a:r>
              <a:rPr lang="cs-CZ" sz="2500" b="1" dirty="0" smtClean="0">
                <a:latin typeface="Comic Sans MS" pitchFamily="66" charset="0"/>
              </a:rPr>
              <a:t> not</a:t>
            </a:r>
          </a:p>
          <a:p>
            <a:pPr>
              <a:buFont typeface="Arial" pitchFamily="34" charset="0"/>
              <a:buChar char="•"/>
            </a:pPr>
            <a:r>
              <a:rPr lang="cs-CZ" sz="2500" b="1" dirty="0" smtClean="0">
                <a:latin typeface="Comic Sans MS" pitchFamily="66" charset="0"/>
              </a:rPr>
              <a:t>I, </a:t>
            </a:r>
            <a:r>
              <a:rPr lang="cs-CZ" sz="2500" b="1" dirty="0" err="1" smtClean="0">
                <a:latin typeface="Comic Sans MS" pitchFamily="66" charset="0"/>
              </a:rPr>
              <a:t>you</a:t>
            </a:r>
            <a:r>
              <a:rPr lang="cs-CZ" sz="2500" b="1" dirty="0" smtClean="0">
                <a:latin typeface="Comic Sans MS" pitchFamily="66" charset="0"/>
              </a:rPr>
              <a:t>, </a:t>
            </a:r>
            <a:r>
              <a:rPr lang="cs-CZ" sz="2500" b="1" dirty="0" err="1" smtClean="0">
                <a:latin typeface="Comic Sans MS" pitchFamily="66" charset="0"/>
              </a:rPr>
              <a:t>we</a:t>
            </a:r>
            <a:r>
              <a:rPr lang="cs-CZ" sz="2500" b="1" dirty="0" smtClean="0">
                <a:latin typeface="Comic Sans MS" pitchFamily="66" charset="0"/>
              </a:rPr>
              <a:t>, </a:t>
            </a:r>
            <a:r>
              <a:rPr lang="cs-CZ" sz="2500" b="1" dirty="0" err="1" smtClean="0">
                <a:latin typeface="Comic Sans MS" pitchFamily="66" charset="0"/>
              </a:rPr>
              <a:t>they</a:t>
            </a:r>
            <a:r>
              <a:rPr lang="cs-CZ" sz="2500" b="1" dirty="0" smtClean="0">
                <a:latin typeface="Comic Sans MS" pitchFamily="66" charset="0"/>
              </a:rPr>
              <a:t> -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don‘t</a:t>
            </a:r>
          </a:p>
          <a:p>
            <a:pPr>
              <a:buFont typeface="Arial" pitchFamily="34" charset="0"/>
              <a:buChar char="•"/>
            </a:pPr>
            <a:r>
              <a:rPr lang="cs-CZ" sz="2500" b="1" dirty="0" smtClean="0">
                <a:latin typeface="Comic Sans MS" pitchFamily="66" charset="0"/>
              </a:rPr>
              <a:t>he, </a:t>
            </a:r>
            <a:r>
              <a:rPr lang="cs-CZ" sz="2500" b="1" dirty="0" err="1" smtClean="0">
                <a:latin typeface="Comic Sans MS" pitchFamily="66" charset="0"/>
              </a:rPr>
              <a:t>she</a:t>
            </a:r>
            <a:r>
              <a:rPr lang="cs-CZ" sz="2500" b="1" dirty="0" smtClean="0">
                <a:latin typeface="Comic Sans MS" pitchFamily="66" charset="0"/>
              </a:rPr>
              <a:t>, </a:t>
            </a:r>
            <a:r>
              <a:rPr lang="cs-CZ" sz="2500" b="1" dirty="0" err="1" smtClean="0">
                <a:latin typeface="Comic Sans MS" pitchFamily="66" charset="0"/>
              </a:rPr>
              <a:t>it</a:t>
            </a:r>
            <a:r>
              <a:rPr lang="cs-CZ" sz="2500" b="1" dirty="0" smtClean="0">
                <a:latin typeface="Comic Sans MS" pitchFamily="66" charset="0"/>
              </a:rPr>
              <a:t> -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</a:t>
            </a:r>
          </a:p>
          <a:p>
            <a:pPr>
              <a:buNone/>
            </a:pPr>
            <a:endParaRPr lang="cs-CZ" b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500" b="1" i="1" dirty="0" smtClean="0">
                <a:latin typeface="Comic Sans MS" pitchFamily="66" charset="0"/>
              </a:rPr>
              <a:t>I 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don‘t</a:t>
            </a:r>
            <a:r>
              <a:rPr lang="cs-CZ" sz="2500" b="1" i="1" dirty="0" smtClean="0">
                <a:latin typeface="Comic Sans MS" pitchFamily="66" charset="0"/>
              </a:rPr>
              <a:t> play basketball.</a:t>
            </a:r>
          </a:p>
          <a:p>
            <a:pPr>
              <a:buNone/>
            </a:pPr>
            <a:r>
              <a:rPr lang="cs-CZ" sz="2500" b="1" i="1" dirty="0" err="1" smtClean="0">
                <a:latin typeface="Comic Sans MS" pitchFamily="66" charset="0"/>
              </a:rPr>
              <a:t>They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don‘t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sz="2500" b="1" i="1" dirty="0" err="1" smtClean="0">
                <a:latin typeface="Comic Sans MS" pitchFamily="66" charset="0"/>
              </a:rPr>
              <a:t>work</a:t>
            </a:r>
            <a:r>
              <a:rPr lang="cs-CZ" sz="2500" b="1" i="1" dirty="0" smtClean="0">
                <a:latin typeface="Comic Sans MS" pitchFamily="66" charset="0"/>
              </a:rPr>
              <a:t> in </a:t>
            </a:r>
            <a:r>
              <a:rPr lang="cs-CZ" sz="2500" b="1" i="1" dirty="0" err="1" smtClean="0">
                <a:latin typeface="Comic Sans MS" pitchFamily="66" charset="0"/>
              </a:rPr>
              <a:t>Prague</a:t>
            </a:r>
            <a:r>
              <a:rPr lang="cs-CZ" sz="2500" b="1" i="1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500" b="1" i="1" dirty="0" err="1" smtClean="0">
                <a:latin typeface="Comic Sans MS" pitchFamily="66" charset="0"/>
              </a:rPr>
              <a:t>She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b="1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500" b="1" i="1" dirty="0" smtClean="0">
                <a:latin typeface="Comic Sans MS" pitchFamily="66" charset="0"/>
              </a:rPr>
              <a:t>do </a:t>
            </a:r>
            <a:r>
              <a:rPr lang="cs-CZ" sz="2500" b="1" i="1" dirty="0" err="1" smtClean="0">
                <a:latin typeface="Comic Sans MS" pitchFamily="66" charset="0"/>
              </a:rPr>
              <a:t>the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sz="2500" b="1" i="1" dirty="0" err="1" smtClean="0">
                <a:latin typeface="Comic Sans MS" pitchFamily="66" charset="0"/>
              </a:rPr>
              <a:t>shopping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sz="2500" b="1" i="1" dirty="0" err="1" smtClean="0">
                <a:latin typeface="Comic Sans MS" pitchFamily="66" charset="0"/>
              </a:rPr>
              <a:t>every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sz="2500" b="1" i="1" dirty="0" err="1" smtClean="0">
                <a:latin typeface="Comic Sans MS" pitchFamily="66" charset="0"/>
              </a:rPr>
              <a:t>day</a:t>
            </a:r>
            <a:r>
              <a:rPr lang="cs-CZ" sz="2500" b="1" i="1" dirty="0" smtClean="0">
                <a:latin typeface="Comic Sans MS" pitchFamily="66" charset="0"/>
              </a:rPr>
              <a:t>. </a:t>
            </a:r>
          </a:p>
          <a:p>
            <a:pPr>
              <a:buNone/>
            </a:pPr>
            <a:r>
              <a:rPr lang="cs-CZ" sz="2500" b="1" i="1" dirty="0" smtClean="0">
                <a:latin typeface="Comic Sans MS" pitchFamily="66" charset="0"/>
              </a:rPr>
              <a:t>(</a:t>
            </a:r>
            <a:r>
              <a:rPr lang="cs-CZ" sz="2500" b="1" i="1" dirty="0" err="1" smtClean="0">
                <a:latin typeface="Comic Sans MS" pitchFamily="66" charset="0"/>
              </a:rPr>
              <a:t>She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sz="2500" b="1" i="1" dirty="0" err="1" smtClean="0">
                <a:latin typeface="Comic Sans MS" pitchFamily="66" charset="0"/>
              </a:rPr>
              <a:t>doesn</a:t>
            </a:r>
            <a:r>
              <a:rPr lang="cs-CZ" sz="2500" b="1" i="1" dirty="0" smtClean="0">
                <a:latin typeface="Comic Sans MS" pitchFamily="66" charset="0"/>
              </a:rPr>
              <a:t>‘t </a:t>
            </a:r>
            <a:r>
              <a:rPr lang="cs-CZ" sz="2500" b="1" i="1" strike="sngStrike" dirty="0" err="1" smtClean="0">
                <a:latin typeface="Comic Sans MS" pitchFamily="66" charset="0"/>
              </a:rPr>
              <a:t>does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sz="2500" b="1" i="1" dirty="0" err="1" smtClean="0">
                <a:latin typeface="Comic Sans MS" pitchFamily="66" charset="0"/>
              </a:rPr>
              <a:t>the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sz="2500" b="1" i="1" dirty="0" err="1" smtClean="0">
                <a:latin typeface="Comic Sans MS" pitchFamily="66" charset="0"/>
              </a:rPr>
              <a:t>shopping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sz="2500" b="1" i="1" dirty="0" err="1" smtClean="0">
                <a:latin typeface="Comic Sans MS" pitchFamily="66" charset="0"/>
              </a:rPr>
              <a:t>every</a:t>
            </a:r>
            <a:r>
              <a:rPr lang="cs-CZ" sz="2500" b="1" i="1" dirty="0" smtClean="0">
                <a:latin typeface="Comic Sans MS" pitchFamily="66" charset="0"/>
              </a:rPr>
              <a:t> </a:t>
            </a:r>
            <a:r>
              <a:rPr lang="cs-CZ" sz="2500" b="1" i="1" dirty="0" err="1" smtClean="0">
                <a:latin typeface="Comic Sans MS" pitchFamily="66" charset="0"/>
              </a:rPr>
              <a:t>day</a:t>
            </a:r>
            <a:r>
              <a:rPr lang="cs-CZ" sz="2500" b="1" i="1" dirty="0" smtClean="0">
                <a:latin typeface="Comic Sans MS" pitchFamily="66" charset="0"/>
              </a:rPr>
              <a:t>.)</a:t>
            </a:r>
          </a:p>
          <a:p>
            <a:pPr>
              <a:buNone/>
            </a:pPr>
            <a:r>
              <a:rPr lang="cs-CZ" sz="2500" b="1" i="1" dirty="0" smtClean="0">
                <a:latin typeface="Comic Sans MS" pitchFamily="66" charset="0"/>
              </a:rPr>
              <a:t>			  </a:t>
            </a:r>
            <a:r>
              <a:rPr lang="cs-CZ" sz="2400" b="1" i="1" dirty="0" smtClean="0">
                <a:solidFill>
                  <a:srgbClr val="FF0000"/>
                </a:solidFill>
                <a:latin typeface="Comic Sans MS" pitchFamily="66" charset="0"/>
              </a:rPr>
              <a:t>do</a:t>
            </a:r>
            <a:r>
              <a:rPr lang="cs-CZ" sz="2400" b="1" i="1" dirty="0" smtClean="0">
                <a:latin typeface="Comic Sans MS" pitchFamily="66" charset="0"/>
              </a:rPr>
              <a:t> – významové sloveso nemá koncovku -s				(je již ve tvaru </a:t>
            </a:r>
            <a:r>
              <a:rPr lang="cs-CZ" sz="2400" b="1" i="1" dirty="0" err="1" smtClean="0">
                <a:latin typeface="Comic Sans MS" pitchFamily="66" charset="0"/>
              </a:rPr>
              <a:t>doe</a:t>
            </a:r>
            <a:r>
              <a:rPr lang="cs-CZ" sz="2400" b="1" i="1" dirty="0" err="1" smtClean="0">
                <a:solidFill>
                  <a:srgbClr val="FF0000"/>
                </a:solidFill>
                <a:latin typeface="Comic Sans MS" pitchFamily="66" charset="0"/>
              </a:rPr>
              <a:t>s</a:t>
            </a:r>
            <a:r>
              <a:rPr lang="cs-CZ" sz="2400" b="1" i="1" dirty="0" err="1" smtClean="0">
                <a:latin typeface="Comic Sans MS" pitchFamily="66" charset="0"/>
              </a:rPr>
              <a:t>n</a:t>
            </a:r>
            <a:r>
              <a:rPr lang="cs-CZ" sz="2400" b="1" i="1" dirty="0" smtClean="0">
                <a:latin typeface="Comic Sans MS" pitchFamily="66" charset="0"/>
              </a:rPr>
              <a:t>‘t)</a:t>
            </a:r>
          </a:p>
          <a:p>
            <a:pPr>
              <a:buFont typeface="Arial" pitchFamily="34" charset="0"/>
              <a:buChar char="•"/>
            </a:pPr>
            <a:endParaRPr lang="cs-CZ" sz="2500" b="1" i="1" dirty="0" smtClean="0">
              <a:latin typeface="Comic Sans MS" pitchFamily="66" charset="0"/>
            </a:endParaRPr>
          </a:p>
          <a:p>
            <a:pPr>
              <a:buNone/>
            </a:pPr>
            <a:endParaRPr lang="cs-CZ" sz="2500" b="1" i="1" dirty="0" smtClean="0">
              <a:latin typeface="Comic Sans MS" pitchFamily="66" charset="0"/>
            </a:endParaRPr>
          </a:p>
          <a:p>
            <a:pPr>
              <a:buNone/>
            </a:pPr>
            <a:endParaRPr lang="cs-CZ" sz="2500" b="1" i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sz="2500" b="1" i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sz="2500" b="1" i="1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sz="2500" b="1" i="1" dirty="0" smtClean="0"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latin typeface="Comic Sans MS" pitchFamily="66" charset="0"/>
              </a:rPr>
              <a:t>Negative </a:t>
            </a:r>
            <a:r>
              <a:rPr lang="cs-CZ" sz="3600" b="0" dirty="0" smtClean="0">
                <a:latin typeface="Comic Sans MS" pitchFamily="66" charset="0"/>
              </a:rPr>
              <a:t>(zápor)</a:t>
            </a:r>
            <a:endParaRPr lang="cs-CZ" sz="3600" b="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476672"/>
            <a:ext cx="8435280" cy="55306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1. He </a:t>
            </a:r>
            <a:r>
              <a:rPr lang="cs-CZ" sz="2500" dirty="0" err="1" smtClean="0">
                <a:latin typeface="Comic Sans MS" pitchFamily="66" charset="0"/>
              </a:rPr>
              <a:t>doesn</a:t>
            </a:r>
            <a:r>
              <a:rPr lang="cs-CZ" sz="2500" dirty="0" smtClean="0">
                <a:latin typeface="Comic Sans MS" pitchFamily="66" charset="0"/>
              </a:rPr>
              <a:t>‘t play </a:t>
            </a:r>
            <a:r>
              <a:rPr lang="cs-CZ" sz="2500" dirty="0" err="1" smtClean="0">
                <a:latin typeface="Comic Sans MS" pitchFamily="66" charset="0"/>
              </a:rPr>
              <a:t>football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Nehraje fotbal.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2. I don‘t </a:t>
            </a:r>
            <a:r>
              <a:rPr lang="cs-CZ" sz="2500" dirty="0" err="1" smtClean="0">
                <a:latin typeface="Comic Sans MS" pitchFamily="66" charset="0"/>
              </a:rPr>
              <a:t>wash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up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every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day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Nemyju nádobí každý den.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3. </a:t>
            </a:r>
            <a:r>
              <a:rPr lang="cs-CZ" sz="2500" dirty="0" err="1" smtClean="0">
                <a:latin typeface="Comic Sans MS" pitchFamily="66" charset="0"/>
              </a:rPr>
              <a:t>They</a:t>
            </a:r>
            <a:r>
              <a:rPr lang="cs-CZ" sz="2500" dirty="0" smtClean="0">
                <a:latin typeface="Comic Sans MS" pitchFamily="66" charset="0"/>
              </a:rPr>
              <a:t> don‘t </a:t>
            </a:r>
            <a:r>
              <a:rPr lang="cs-CZ" sz="2500" dirty="0" err="1" smtClean="0">
                <a:latin typeface="Comic Sans MS" pitchFamily="66" charset="0"/>
              </a:rPr>
              <a:t>work</a:t>
            </a:r>
            <a:r>
              <a:rPr lang="cs-CZ" sz="2500" dirty="0" smtClean="0">
                <a:latin typeface="Comic Sans MS" pitchFamily="66" charset="0"/>
              </a:rPr>
              <a:t> on </a:t>
            </a:r>
            <a:r>
              <a:rPr lang="cs-CZ" sz="2500" dirty="0" err="1" smtClean="0">
                <a:latin typeface="Comic Sans MS" pitchFamily="66" charset="0"/>
              </a:rPr>
              <a:t>Saturdays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Nepracují o sobotách.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4. </a:t>
            </a:r>
            <a:r>
              <a:rPr lang="cs-CZ" sz="2500" dirty="0" err="1" smtClean="0">
                <a:latin typeface="Comic Sans MS" pitchFamily="66" charset="0"/>
              </a:rPr>
              <a:t>She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doesn</a:t>
            </a:r>
            <a:r>
              <a:rPr lang="cs-CZ" sz="2500" dirty="0" smtClean="0">
                <a:latin typeface="Comic Sans MS" pitchFamily="66" charset="0"/>
              </a:rPr>
              <a:t>‘t </a:t>
            </a:r>
            <a:r>
              <a:rPr lang="cs-CZ" sz="2500" dirty="0" err="1" smtClean="0">
                <a:latin typeface="Comic Sans MS" pitchFamily="66" charset="0"/>
              </a:rPr>
              <a:t>get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up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early</a:t>
            </a:r>
            <a:r>
              <a:rPr lang="cs-CZ" sz="2500" dirty="0" smtClean="0">
                <a:latin typeface="Comic Sans MS" pitchFamily="66" charset="0"/>
              </a:rPr>
              <a:t> in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morning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Nevstává brzy ráno.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5. </a:t>
            </a:r>
            <a:r>
              <a:rPr lang="cs-CZ" sz="2500" dirty="0" err="1" smtClean="0">
                <a:latin typeface="Comic Sans MS" pitchFamily="66" charset="0"/>
              </a:rPr>
              <a:t>They</a:t>
            </a:r>
            <a:r>
              <a:rPr lang="cs-CZ" sz="2500" dirty="0" smtClean="0">
                <a:latin typeface="Comic Sans MS" pitchFamily="66" charset="0"/>
              </a:rPr>
              <a:t> don‘t drink </a:t>
            </a:r>
            <a:r>
              <a:rPr lang="cs-CZ" sz="2500" dirty="0" err="1" smtClean="0">
                <a:latin typeface="Comic Sans MS" pitchFamily="66" charset="0"/>
              </a:rPr>
              <a:t>coffee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Nepijí kávu.</a:t>
            </a:r>
          </a:p>
          <a:p>
            <a:pPr marL="624078" indent="-514350">
              <a:buAutoNum type="arabicPeriod"/>
            </a:pPr>
            <a:endParaRPr lang="cs-CZ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  <a:p>
            <a:pPr marL="624078" indent="-514350">
              <a:buNone/>
            </a:pPr>
            <a:endParaRPr lang="cs-CZ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548680"/>
            <a:ext cx="8363272" cy="54586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Make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negative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sentences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1. My sister </a:t>
            </a:r>
            <a:r>
              <a:rPr lang="cs-CZ" sz="2500" dirty="0" err="1" smtClean="0">
                <a:latin typeface="Comic Sans MS" pitchFamily="66" charset="0"/>
              </a:rPr>
              <a:t>watches</a:t>
            </a:r>
            <a:r>
              <a:rPr lang="cs-CZ" sz="2500" dirty="0" smtClean="0">
                <a:latin typeface="Comic Sans MS" pitchFamily="66" charset="0"/>
              </a:rPr>
              <a:t> TV in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evening</a:t>
            </a:r>
            <a:r>
              <a:rPr lang="cs-CZ" sz="2500" dirty="0" smtClean="0"/>
              <a:t>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My sister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watch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TV in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evening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2. I </a:t>
            </a:r>
            <a:r>
              <a:rPr lang="cs-CZ" sz="2500" dirty="0" err="1" smtClean="0">
                <a:latin typeface="Comic Sans MS" pitchFamily="66" charset="0"/>
              </a:rPr>
              <a:t>ride</a:t>
            </a:r>
            <a:r>
              <a:rPr lang="cs-CZ" sz="2500" dirty="0" smtClean="0">
                <a:latin typeface="Comic Sans MS" pitchFamily="66" charset="0"/>
              </a:rPr>
              <a:t> a </a:t>
            </a:r>
            <a:r>
              <a:rPr lang="cs-CZ" sz="2500" dirty="0" err="1" smtClean="0">
                <a:latin typeface="Comic Sans MS" pitchFamily="66" charset="0"/>
              </a:rPr>
              <a:t>bike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every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day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I don‘t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ride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bike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3. </a:t>
            </a:r>
            <a:r>
              <a:rPr lang="cs-CZ" sz="2500" dirty="0" err="1" smtClean="0">
                <a:latin typeface="Comic Sans MS" pitchFamily="66" charset="0"/>
              </a:rPr>
              <a:t>School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starts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at</a:t>
            </a:r>
            <a:r>
              <a:rPr lang="cs-CZ" sz="2500" dirty="0" smtClean="0">
                <a:latin typeface="Comic Sans MS" pitchFamily="66" charset="0"/>
              </a:rPr>
              <a:t> 8 o‘</a:t>
            </a:r>
            <a:r>
              <a:rPr lang="cs-CZ" sz="2500" dirty="0" err="1" smtClean="0">
                <a:latin typeface="Comic Sans MS" pitchFamily="66" charset="0"/>
              </a:rPr>
              <a:t>clock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School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start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at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8 o‘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clock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4. </a:t>
            </a:r>
            <a:r>
              <a:rPr lang="cs-CZ" sz="2500" dirty="0" err="1" smtClean="0">
                <a:latin typeface="Comic Sans MS" pitchFamily="66" charset="0"/>
              </a:rPr>
              <a:t>They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like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h</a:t>
            </a:r>
            <a:r>
              <a:rPr lang="cs-CZ" sz="2500" smtClean="0">
                <a:latin typeface="Comic Sans MS" pitchFamily="66" charset="0"/>
              </a:rPr>
              <a:t>istory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They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don‘t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like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history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5. Tom </a:t>
            </a:r>
            <a:r>
              <a:rPr lang="cs-CZ" sz="2500" dirty="0" err="1" smtClean="0">
                <a:latin typeface="Comic Sans MS" pitchFamily="66" charset="0"/>
              </a:rPr>
              <a:t>plays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computer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games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after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school</a:t>
            </a:r>
            <a:r>
              <a:rPr lang="cs-CZ" sz="2500" dirty="0" smtClean="0"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Tom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play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computer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games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after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school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76672"/>
            <a:ext cx="8363272" cy="55306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Fill in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gaps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with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negative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forms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of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verbs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500" b="1" dirty="0" smtClean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1. I ___________ in a bank. </a:t>
            </a:r>
            <a:r>
              <a:rPr lang="cs-CZ" sz="2500" i="1" dirty="0" smtClean="0">
                <a:latin typeface="Comic Sans MS" pitchFamily="66" charset="0"/>
              </a:rPr>
              <a:t>(</a:t>
            </a:r>
            <a:r>
              <a:rPr lang="cs-CZ" sz="2500" i="1" dirty="0" err="1" smtClean="0">
                <a:latin typeface="Comic Sans MS" pitchFamily="66" charset="0"/>
              </a:rPr>
              <a:t>work</a:t>
            </a:r>
            <a:r>
              <a:rPr lang="cs-CZ" sz="2500" i="1" dirty="0" smtClean="0">
                <a:latin typeface="Comic Sans MS" pitchFamily="66" charset="0"/>
              </a:rPr>
              <a:t>)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2. </a:t>
            </a:r>
            <a:r>
              <a:rPr lang="cs-CZ" sz="2500" dirty="0" err="1" smtClean="0">
                <a:latin typeface="Comic Sans MS" pitchFamily="66" charset="0"/>
              </a:rPr>
              <a:t>She</a:t>
            </a:r>
            <a:r>
              <a:rPr lang="cs-CZ" sz="2500" dirty="0" smtClean="0">
                <a:latin typeface="Comic Sans MS" pitchFamily="66" charset="0"/>
              </a:rPr>
              <a:t> ___________ to </a:t>
            </a:r>
            <a:r>
              <a:rPr lang="cs-CZ" sz="2500" dirty="0" err="1" smtClean="0">
                <a:latin typeface="Comic Sans MS" pitchFamily="66" charset="0"/>
              </a:rPr>
              <a:t>work</a:t>
            </a:r>
            <a:r>
              <a:rPr lang="cs-CZ" sz="2500" dirty="0" smtClean="0">
                <a:latin typeface="Comic Sans MS" pitchFamily="66" charset="0"/>
              </a:rPr>
              <a:t> by car. </a:t>
            </a:r>
            <a:r>
              <a:rPr lang="cs-CZ" sz="2500" i="1" dirty="0" smtClean="0">
                <a:latin typeface="Comic Sans MS" pitchFamily="66" charset="0"/>
              </a:rPr>
              <a:t>(go)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3. </a:t>
            </a:r>
            <a:r>
              <a:rPr lang="cs-CZ" sz="2500" dirty="0" err="1" smtClean="0">
                <a:latin typeface="Comic Sans MS" pitchFamily="66" charset="0"/>
              </a:rPr>
              <a:t>Their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lessons</a:t>
            </a:r>
            <a:r>
              <a:rPr lang="cs-CZ" sz="2500" dirty="0" smtClean="0">
                <a:latin typeface="Comic Sans MS" pitchFamily="66" charset="0"/>
              </a:rPr>
              <a:t> ___________ </a:t>
            </a:r>
            <a:r>
              <a:rPr lang="cs-CZ" sz="2500" dirty="0" err="1" smtClean="0">
                <a:latin typeface="Comic Sans MS" pitchFamily="66" charset="0"/>
              </a:rPr>
              <a:t>at</a:t>
            </a:r>
            <a:r>
              <a:rPr lang="cs-CZ" sz="2500" dirty="0" smtClean="0">
                <a:latin typeface="Comic Sans MS" pitchFamily="66" charset="0"/>
              </a:rPr>
              <a:t> 5 o‘</a:t>
            </a:r>
            <a:r>
              <a:rPr lang="cs-CZ" sz="2500" dirty="0" err="1" smtClean="0">
                <a:latin typeface="Comic Sans MS" pitchFamily="66" charset="0"/>
              </a:rPr>
              <a:t>clock</a:t>
            </a:r>
            <a:r>
              <a:rPr lang="cs-CZ" sz="2500" dirty="0" smtClean="0">
                <a:latin typeface="Comic Sans MS" pitchFamily="66" charset="0"/>
              </a:rPr>
              <a:t>. </a:t>
            </a:r>
            <a:r>
              <a:rPr lang="cs-CZ" sz="2500" i="1" dirty="0" smtClean="0">
                <a:latin typeface="Comic Sans MS" pitchFamily="66" charset="0"/>
              </a:rPr>
              <a:t>(</a:t>
            </a:r>
            <a:r>
              <a:rPr lang="cs-CZ" sz="2500" i="1" dirty="0" err="1" smtClean="0">
                <a:latin typeface="Comic Sans MS" pitchFamily="66" charset="0"/>
              </a:rPr>
              <a:t>finish</a:t>
            </a:r>
            <a:r>
              <a:rPr lang="cs-CZ" sz="2500" i="1" dirty="0" smtClean="0">
                <a:latin typeface="Comic Sans MS" pitchFamily="66" charset="0"/>
              </a:rPr>
              <a:t>)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endParaRPr lang="cs-CZ" sz="2500" i="1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4. He ___________ </a:t>
            </a:r>
            <a:r>
              <a:rPr lang="cs-CZ" sz="2500" dirty="0" err="1" smtClean="0">
                <a:latin typeface="Comic Sans MS" pitchFamily="66" charset="0"/>
              </a:rPr>
              <a:t>French</a:t>
            </a:r>
            <a:r>
              <a:rPr lang="cs-CZ" sz="2500" dirty="0" smtClean="0">
                <a:latin typeface="Comic Sans MS" pitchFamily="66" charset="0"/>
              </a:rPr>
              <a:t>. </a:t>
            </a:r>
            <a:r>
              <a:rPr lang="cs-CZ" sz="2500" i="1" dirty="0" smtClean="0">
                <a:latin typeface="Comic Sans MS" pitchFamily="66" charset="0"/>
              </a:rPr>
              <a:t>(</a:t>
            </a:r>
            <a:r>
              <a:rPr lang="cs-CZ" sz="2500" i="1" dirty="0" err="1" smtClean="0">
                <a:latin typeface="Comic Sans MS" pitchFamily="66" charset="0"/>
              </a:rPr>
              <a:t>speak</a:t>
            </a:r>
            <a:r>
              <a:rPr lang="cs-CZ" sz="2500" i="1" dirty="0" smtClean="0">
                <a:latin typeface="Comic Sans MS" pitchFamily="66" charset="0"/>
              </a:rPr>
              <a:t>)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5. My </a:t>
            </a:r>
            <a:r>
              <a:rPr lang="cs-CZ" sz="2500" dirty="0" err="1" smtClean="0">
                <a:latin typeface="Comic Sans MS" pitchFamily="66" charset="0"/>
              </a:rPr>
              <a:t>parents</a:t>
            </a:r>
            <a:r>
              <a:rPr lang="cs-CZ" sz="2500" dirty="0" smtClean="0">
                <a:latin typeface="Comic Sans MS" pitchFamily="66" charset="0"/>
              </a:rPr>
              <a:t> ___________ sport. </a:t>
            </a:r>
            <a:r>
              <a:rPr lang="cs-CZ" sz="2500" i="1" dirty="0" smtClean="0">
                <a:latin typeface="Comic Sans MS" pitchFamily="66" charset="0"/>
              </a:rPr>
              <a:t>(love)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700808"/>
            <a:ext cx="216024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don‘t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work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2132856"/>
            <a:ext cx="208823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doesn‘t</a:t>
            </a:r>
            <a:r>
              <a:rPr lang="cs-CZ" sz="27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go</a:t>
            </a:r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2987824" y="2554736"/>
            <a:ext cx="216024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don‘t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finish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2996952"/>
            <a:ext cx="237626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speak</a:t>
            </a:r>
            <a:endParaRPr lang="cs-CZ" sz="2500" i="1" dirty="0" smtClean="0">
              <a:solidFill>
                <a:schemeClr val="bg2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2699792" y="3422961"/>
            <a:ext cx="208823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don‘t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love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76672"/>
            <a:ext cx="8363272" cy="55306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Translate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500" dirty="0" smtClean="0">
                <a:latin typeface="Comic Sans MS" pitchFamily="66" charset="0"/>
              </a:rPr>
              <a:t>1. Peter nehraje stolní tenis každý den.</a:t>
            </a:r>
          </a:p>
          <a:p>
            <a:pPr marL="566928" indent="-45720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Peter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play table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tennis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  <a:endParaRPr lang="cs-CZ" sz="2500" b="1" dirty="0" smtClean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Comic Sans MS" pitchFamily="66" charset="0"/>
            </a:endParaRP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2. Neposlouchám rádio.</a:t>
            </a:r>
          </a:p>
          <a:p>
            <a:pPr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I don‘t listen to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radio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3. </a:t>
            </a:r>
            <a:r>
              <a:rPr lang="cs-CZ" sz="2500" dirty="0" err="1" smtClean="0">
                <a:latin typeface="Comic Sans MS" pitchFamily="66" charset="0"/>
              </a:rPr>
              <a:t>Mark</a:t>
            </a:r>
            <a:r>
              <a:rPr lang="cs-CZ" sz="2500" dirty="0" smtClean="0">
                <a:latin typeface="Comic Sans MS" pitchFamily="66" charset="0"/>
              </a:rPr>
              <a:t> nemá rád matematiku.</a:t>
            </a:r>
          </a:p>
          <a:p>
            <a:pPr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Mark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like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maths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r>
              <a:rPr lang="cs-CZ" sz="2500" dirty="0" smtClean="0">
                <a:latin typeface="Comic Sans MS" pitchFamily="66" charset="0"/>
              </a:rPr>
              <a:t>4. Nebydlím v Praze.</a:t>
            </a:r>
          </a:p>
          <a:p>
            <a:pPr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I don‘t live in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Prague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 marL="624078" indent="-514350">
              <a:buNone/>
            </a:pPr>
            <a:r>
              <a:rPr lang="cs-CZ" sz="2500" dirty="0" smtClean="0">
                <a:latin typeface="Comic Sans MS" pitchFamily="66" charset="0"/>
              </a:rPr>
              <a:t>5. V  létě moc neprší.</a:t>
            </a:r>
          </a:p>
          <a:p>
            <a:pPr marL="624078" indent="-514350">
              <a:buNone/>
            </a:pP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It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rain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much in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summer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400" b="1" dirty="0" smtClean="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Comic Sans MS" pitchFamily="66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332656"/>
            <a:ext cx="8892480" cy="61206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Look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at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pictures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What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do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they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do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every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day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?</a:t>
            </a:r>
          </a:p>
        </p:txBody>
      </p:sp>
      <p:pic>
        <p:nvPicPr>
          <p:cNvPr id="1026" name="Picture 2" descr="C:\Users\Ucitel\Desktop\tenis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27536"/>
            <a:ext cx="3563888" cy="3814630"/>
          </a:xfrm>
          <a:prstGeom prst="rect">
            <a:avLst/>
          </a:prstGeom>
          <a:noFill/>
        </p:spPr>
      </p:pic>
      <p:pic>
        <p:nvPicPr>
          <p:cNvPr id="1027" name="Picture 3" descr="C:\Users\Ucitel\Desktop\MC90034740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2060848"/>
            <a:ext cx="3031490" cy="345638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4869161"/>
            <a:ext cx="269979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He 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play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tennis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4581128"/>
            <a:ext cx="334786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He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ride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bike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</p:txBody>
      </p:sp>
      <p:pic>
        <p:nvPicPr>
          <p:cNvPr id="1030" name="Picture 6" descr="C:\Users\Ucitel\Desktop\koloo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908720"/>
            <a:ext cx="3024336" cy="352736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059832" y="5589240"/>
            <a:ext cx="30243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Ske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cooks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539552" y="1196752"/>
            <a:ext cx="2592288" cy="2880320"/>
          </a:xfrm>
          <a:prstGeom prst="lin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395536" y="908720"/>
            <a:ext cx="2520280" cy="3312368"/>
          </a:xfrm>
          <a:prstGeom prst="lin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084168" y="1196752"/>
            <a:ext cx="2592288" cy="2880320"/>
          </a:xfrm>
          <a:prstGeom prst="lin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H="1">
            <a:off x="6084168" y="908720"/>
            <a:ext cx="2520280" cy="3312368"/>
          </a:xfrm>
          <a:prstGeom prst="lin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164288" y="2276873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16688" y="2429273"/>
            <a:ext cx="504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0" y="3789041"/>
            <a:ext cx="755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3789040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[2]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96136" y="3789041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[3]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336704"/>
          </a:xfrm>
        </p:spPr>
        <p:txBody>
          <a:bodyPr/>
          <a:lstStyle/>
          <a:p>
            <a:pPr>
              <a:buNone/>
            </a:pP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Look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at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pictures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What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do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they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do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every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day</a:t>
            </a:r>
            <a:r>
              <a:rPr lang="cs-CZ" sz="25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Comic Sans MS" pitchFamily="66" charset="0"/>
              </a:rPr>
              <a:t>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Ucitel\Desktop\plavání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980728"/>
            <a:ext cx="3843461" cy="1944216"/>
          </a:xfrm>
          <a:prstGeom prst="rect">
            <a:avLst/>
          </a:prstGeom>
          <a:noFill/>
        </p:spPr>
      </p:pic>
      <p:pic>
        <p:nvPicPr>
          <p:cNvPr id="2052" name="Picture 4" descr="C:\Users\Ucitel\Desktop\tanec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573015"/>
            <a:ext cx="2736304" cy="2579263"/>
          </a:xfrm>
          <a:prstGeom prst="rect">
            <a:avLst/>
          </a:prstGeom>
          <a:noFill/>
        </p:spPr>
      </p:pic>
      <p:pic>
        <p:nvPicPr>
          <p:cNvPr id="2053" name="Picture 5" descr="C:\Users\Ucitel\Desktop\zpěv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620688"/>
            <a:ext cx="1519615" cy="2403701"/>
          </a:xfrm>
          <a:prstGeom prst="rect">
            <a:avLst/>
          </a:prstGeom>
          <a:noFill/>
        </p:spPr>
      </p:pic>
      <p:pic>
        <p:nvPicPr>
          <p:cNvPr id="2054" name="Picture 6" descr="C:\Users\Ucitel\Desktop\hokeej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3501008"/>
            <a:ext cx="3240360" cy="245791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51520" y="3068960"/>
            <a:ext cx="374441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He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swims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2996952"/>
            <a:ext cx="46085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She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doesn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sing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 flipH="1">
            <a:off x="5436096" y="3573016"/>
            <a:ext cx="2520280" cy="2448272"/>
          </a:xfrm>
          <a:prstGeom prst="lin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 flipV="1">
            <a:off x="5220072" y="692696"/>
            <a:ext cx="2160240" cy="2088232"/>
          </a:xfrm>
          <a:prstGeom prst="lin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5508104" y="620688"/>
            <a:ext cx="1728192" cy="2448272"/>
          </a:xfrm>
          <a:prstGeom prst="lin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 flipV="1">
            <a:off x="5148064" y="3717032"/>
            <a:ext cx="2808312" cy="2304256"/>
          </a:xfrm>
          <a:prstGeom prst="line">
            <a:avLst/>
          </a:prstGeom>
          <a:ln w="38100" cmpd="sng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23528" y="6165304"/>
            <a:ext cx="38248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They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dance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5949280"/>
            <a:ext cx="500404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They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don‘t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play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ice-hockey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every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i="1" dirty="0" err="1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day</a:t>
            </a:r>
            <a:r>
              <a:rPr lang="cs-CZ" sz="2500" i="1" dirty="0" smtClean="0">
                <a:solidFill>
                  <a:schemeClr val="bg2">
                    <a:lumMod val="50000"/>
                  </a:schemeClr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2708920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[4]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2636913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[5]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5589241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[6]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5589240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[7]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25" grpId="0"/>
      <p:bldP spid="2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435280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[1] Tenis.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2012-11-22]. Dostupné z: </a:t>
            </a:r>
            <a:r>
              <a:rPr lang="cs-CZ" sz="1600" dirty="0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http://office.</a:t>
            </a:r>
            <a:r>
              <a:rPr lang="cs-CZ" sz="1600" dirty="0" err="1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microsoft.com</a:t>
            </a:r>
            <a:r>
              <a:rPr lang="cs-CZ" sz="1600" dirty="0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/</a:t>
            </a:r>
            <a:r>
              <a:rPr lang="cs-CZ" sz="1600" dirty="0" err="1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cs</a:t>
            </a:r>
            <a:r>
              <a:rPr lang="cs-CZ" sz="1600" dirty="0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-</a:t>
            </a:r>
            <a:r>
              <a:rPr lang="cs-CZ" sz="1600" dirty="0" err="1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cz</a:t>
            </a:r>
            <a:r>
              <a:rPr lang="cs-CZ" sz="1600" dirty="0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/</a:t>
            </a:r>
            <a:r>
              <a:rPr lang="cs-CZ" sz="1600" dirty="0" err="1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images</a:t>
            </a:r>
            <a:r>
              <a:rPr lang="cs-CZ" sz="1600" dirty="0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/</a:t>
            </a:r>
            <a:r>
              <a:rPr lang="cs-CZ" sz="1600" dirty="0" err="1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results.aspx</a:t>
            </a:r>
            <a:r>
              <a:rPr lang="cs-CZ" sz="1600" dirty="0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?</a:t>
            </a:r>
            <a:r>
              <a:rPr lang="cs-CZ" sz="1600" dirty="0" err="1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qu</a:t>
            </a:r>
            <a:r>
              <a:rPr lang="cs-CZ" sz="1600" dirty="0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=tenis&amp;ex=2#</a:t>
            </a:r>
            <a:r>
              <a:rPr lang="cs-CZ" sz="1600" dirty="0" err="1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ai</a:t>
            </a:r>
            <a:r>
              <a:rPr lang="cs-CZ" sz="1600" dirty="0" smtClean="0">
                <a:solidFill>
                  <a:srgbClr val="671BA5"/>
                </a:solidFill>
                <a:latin typeface="Comic Sans MS" pitchFamily="66" charset="0"/>
                <a:hlinkClick r:id="rId2"/>
              </a:rPr>
              <a:t>:MC900332870|</a:t>
            </a:r>
            <a:endParaRPr lang="cs-CZ" sz="1600" dirty="0" smtClean="0">
              <a:solidFill>
                <a:srgbClr val="671BA5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[2] Vaření.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2012-11-22]. Dostupné z: </a:t>
            </a:r>
            <a:r>
              <a:rPr lang="cs-CZ" sz="1600" dirty="0" smtClean="0">
                <a:latin typeface="Comic Sans MS" pitchFamily="66" charset="0"/>
                <a:hlinkClick r:id="rId3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3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3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3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3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3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3"/>
              </a:rPr>
              <a:t>=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va</a:t>
            </a:r>
            <a:r>
              <a:rPr lang="cs-CZ" sz="1600" dirty="0" smtClean="0">
                <a:latin typeface="Comic Sans MS" pitchFamily="66" charset="0"/>
                <a:hlinkClick r:id="rId3"/>
              </a:rPr>
              <a:t>%C5%99en%C3%AD&amp;ex=1#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3"/>
              </a:rPr>
              <a:t>:MC900347407|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mt</a:t>
            </a:r>
            <a:r>
              <a:rPr lang="cs-CZ" sz="1600" dirty="0" smtClean="0">
                <a:latin typeface="Comic Sans MS" pitchFamily="66" charset="0"/>
                <a:hlinkClick r:id="rId3"/>
              </a:rPr>
              <a:t>:1|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[3] Kolo.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2012-11-22]. Dostupné z: </a:t>
            </a:r>
            <a:r>
              <a:rPr lang="cs-CZ" sz="1600" dirty="0" smtClean="0">
                <a:latin typeface="Comic Sans MS" pitchFamily="66" charset="0"/>
                <a:hlinkClick r:id="rId4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4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4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4"/>
              </a:rPr>
              <a:t>=kolo&amp;ex=1#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pg</a:t>
            </a:r>
            <a:r>
              <a:rPr lang="cs-CZ" sz="1600" dirty="0" smtClean="0">
                <a:latin typeface="Comic Sans MS" pitchFamily="66" charset="0"/>
                <a:hlinkClick r:id="rId4"/>
              </a:rPr>
              <a:t>:4|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mt</a:t>
            </a:r>
            <a:r>
              <a:rPr lang="cs-CZ" sz="1600" dirty="0" smtClean="0">
                <a:latin typeface="Comic Sans MS" pitchFamily="66" charset="0"/>
                <a:hlinkClick r:id="rId4"/>
              </a:rPr>
              <a:t>:1|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[4] Plavání.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2012-11-22]. Dostupné z: </a:t>
            </a:r>
            <a:r>
              <a:rPr lang="cs-CZ" sz="1600" dirty="0" smtClean="0">
                <a:latin typeface="Comic Sans MS" pitchFamily="66" charset="0"/>
                <a:hlinkClick r:id="rId5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5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5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5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5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5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5"/>
              </a:rPr>
              <a:t>=plav%C3%A1n%C3%AD&amp;ex=1#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5"/>
              </a:rPr>
              <a:t>:MC900281339|</a:t>
            </a:r>
            <a:r>
              <a:rPr lang="cs-CZ" sz="1600" dirty="0" err="1" smtClean="0">
                <a:latin typeface="Comic Sans MS" pitchFamily="66" charset="0"/>
                <a:hlinkClick r:id="rId5"/>
              </a:rPr>
              <a:t>mt</a:t>
            </a:r>
            <a:r>
              <a:rPr lang="cs-CZ" sz="1600" dirty="0" smtClean="0">
                <a:latin typeface="Comic Sans MS" pitchFamily="66" charset="0"/>
                <a:hlinkClick r:id="rId5"/>
              </a:rPr>
              <a:t>:1|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[5] Zpěv. </a:t>
            </a:r>
            <a:r>
              <a:rPr lang="cs-CZ" sz="1600" dirty="0" smtClean="0">
                <a:latin typeface="Comic Sans MS" pitchFamily="66" charset="0"/>
                <a:hlinkClick r:id="rId6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6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6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6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6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6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6"/>
              </a:rPr>
              <a:t>=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zp</a:t>
            </a:r>
            <a:r>
              <a:rPr lang="cs-CZ" sz="1600" dirty="0" smtClean="0">
                <a:latin typeface="Comic Sans MS" pitchFamily="66" charset="0"/>
                <a:hlinkClick r:id="rId6"/>
              </a:rPr>
              <a:t>%C4%9Bv&amp;ex=1#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6"/>
              </a:rPr>
              <a:t>:MC900232728|</a:t>
            </a:r>
            <a:r>
              <a:rPr lang="cs-CZ" sz="1600" dirty="0" err="1" smtClean="0">
                <a:latin typeface="Comic Sans MS" pitchFamily="66" charset="0"/>
                <a:hlinkClick r:id="rId6"/>
              </a:rPr>
              <a:t>mt</a:t>
            </a:r>
            <a:r>
              <a:rPr lang="cs-CZ" sz="1600" dirty="0" smtClean="0">
                <a:latin typeface="Comic Sans MS" pitchFamily="66" charset="0"/>
                <a:hlinkClick r:id="rId6"/>
              </a:rPr>
              <a:t>:1</a:t>
            </a:r>
            <a:r>
              <a:rPr lang="cs-CZ" sz="1600" dirty="0" smtClean="0">
                <a:hlinkClick r:id="rId6"/>
              </a:rPr>
              <a:t>|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[6] Tancování.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2012-11-22]. Dostupné z: </a:t>
            </a:r>
            <a:r>
              <a:rPr lang="cs-CZ" sz="1600" dirty="0" smtClean="0">
                <a:latin typeface="Comic Sans MS" pitchFamily="66" charset="0"/>
                <a:hlinkClick r:id="rId7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7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7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7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7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7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7"/>
              </a:rPr>
              <a:t>=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tancov</a:t>
            </a:r>
            <a:r>
              <a:rPr lang="cs-CZ" sz="1600" dirty="0" smtClean="0">
                <a:latin typeface="Comic Sans MS" pitchFamily="66" charset="0"/>
                <a:hlinkClick r:id="rId7"/>
              </a:rPr>
              <a:t>%C3%A1n%C3%AD&amp;ex=1#</a:t>
            </a:r>
            <a:r>
              <a:rPr lang="cs-CZ" sz="1600" dirty="0" err="1" smtClean="0">
                <a:latin typeface="Comic Sans MS" pitchFamily="66" charset="0"/>
                <a:hlinkClick r:id="rId7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7"/>
              </a:rPr>
              <a:t>:MC900407982|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[7] Hokej.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2012-11-22]. Dostupné z: </a:t>
            </a:r>
            <a:r>
              <a:rPr lang="cs-CZ" sz="1600" dirty="0" smtClean="0">
                <a:latin typeface="Comic Sans MS" pitchFamily="66" charset="0"/>
                <a:hlinkClick r:id="rId8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8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8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8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8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8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8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8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8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8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8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8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8"/>
              </a:rPr>
              <a:t>=hokej&amp;ex=1#</a:t>
            </a:r>
            <a:r>
              <a:rPr lang="cs-CZ" sz="1600" dirty="0" err="1" smtClean="0">
                <a:latin typeface="Comic Sans MS" pitchFamily="66" charset="0"/>
                <a:hlinkClick r:id="rId8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8"/>
              </a:rPr>
              <a:t>:MC900157495|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3400" dirty="0" smtClean="0">
                <a:latin typeface="Comic Sans MS" pitchFamily="66" charset="0"/>
              </a:rPr>
              <a:t>Zdroje</a:t>
            </a:r>
            <a:endParaRPr lang="cs-CZ" sz="3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2047</TotalTime>
  <Words>941</Words>
  <Application>Microsoft Office PowerPoint</Application>
  <PresentationFormat>Předvádění na obrazovce (4:3)</PresentationFormat>
  <Paragraphs>180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Prezentace aplikace PowerPoint</vt:lpstr>
      <vt:lpstr>Present Simple – Part 1 (přítomný čas prostý)</vt:lpstr>
      <vt:lpstr>Affirmative (kladné oznamovací věty)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Negative (zápor)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</dc:title>
  <dc:creator>Ucitel</dc:creator>
  <cp:lastModifiedBy>Dana</cp:lastModifiedBy>
  <cp:revision>240</cp:revision>
  <dcterms:created xsi:type="dcterms:W3CDTF">2012-07-09T20:06:08Z</dcterms:created>
  <dcterms:modified xsi:type="dcterms:W3CDTF">2013-05-26T12:08:37Z</dcterms:modified>
</cp:coreProperties>
</file>