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67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193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291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3178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53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846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48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31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523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08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657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35953-4DA5-4FB5-921E-B7FC09246E3B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B7BD2-0362-4875-9F85-8221E81763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951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 fontScale="92500"/>
          </a:bodyPr>
          <a:lstStyle/>
          <a:p>
            <a:r>
              <a:rPr lang="cs-CZ" sz="2800" dirty="0" smtClean="0"/>
              <a:t>Škola: 		Základní škola a Mateřská škola, 				Kostelní 560, Svoboda n. Úpou,</a:t>
            </a:r>
          </a:p>
          <a:p>
            <a:pPr marL="0" indent="0">
              <a:buNone/>
            </a:pPr>
            <a:r>
              <a:rPr lang="cs-CZ" sz="2800" dirty="0" smtClean="0"/>
              <a:t>			okres Trutnov </a:t>
            </a:r>
          </a:p>
          <a:p>
            <a:r>
              <a:rPr lang="cs-CZ" sz="2800" dirty="0" smtClean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r>
              <a:rPr lang="cs-CZ" sz="2800" dirty="0" smtClean="0"/>
              <a:t>Datum:  		březen 2013</a:t>
            </a:r>
          </a:p>
          <a:p>
            <a:r>
              <a:rPr lang="cs-CZ" sz="2800" dirty="0" smtClean="0"/>
              <a:t>Název: 		VY_12_INOVACE_1.2.1_ ČJ1,2_12</a:t>
            </a:r>
          </a:p>
          <a:p>
            <a:r>
              <a:rPr lang="cs-CZ" sz="2800" dirty="0" smtClean="0"/>
              <a:t>Téma:		Čtení s </a:t>
            </a:r>
            <a:r>
              <a:rPr lang="cs-CZ" sz="2800" dirty="0" smtClean="0"/>
              <a:t>porozuměním. Loutkové divadlo.</a:t>
            </a:r>
            <a:endParaRPr lang="cs-CZ" sz="2800" dirty="0" smtClean="0"/>
          </a:p>
          <a:p>
            <a:r>
              <a:rPr lang="cs-CZ" sz="2800" dirty="0" smtClean="0"/>
              <a:t>Ročník:		1. – 2.</a:t>
            </a:r>
          </a:p>
          <a:p>
            <a:r>
              <a:rPr lang="cs-CZ" sz="2800" dirty="0" smtClean="0"/>
              <a:t>Číslo projektu:	CZ.1.07/1.4.00/21.3068</a:t>
            </a:r>
          </a:p>
          <a:p>
            <a:endParaRPr lang="cs-CZ" sz="2800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09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31377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	</a:t>
            </a:r>
            <a:r>
              <a:rPr lang="cs-CZ" sz="2800" dirty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052736"/>
            <a:ext cx="7056784" cy="50734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Pracovní list je zaměřený na čtení s porozuměním. Jednoduché texty jsou složené z písmen </a:t>
            </a:r>
            <a:r>
              <a:rPr lang="cs-CZ" sz="2400" b="1" dirty="0" smtClean="0"/>
              <a:t>m, l, s, p, t, j, n, d, k, v, r </a:t>
            </a:r>
            <a:r>
              <a:rPr lang="cs-CZ" sz="2400" dirty="0" smtClean="0"/>
              <a:t>a ze  </a:t>
            </a:r>
            <a:r>
              <a:rPr lang="cs-CZ" sz="2400" b="1" dirty="0" smtClean="0"/>
              <a:t>samohlásek</a:t>
            </a:r>
            <a:r>
              <a:rPr lang="cs-CZ" sz="2400" dirty="0" smtClean="0"/>
              <a:t>. Jsou vhodné pro manipulační práci ve dvojicích.</a:t>
            </a:r>
          </a:p>
          <a:p>
            <a:endParaRPr lang="cs-CZ" sz="2400" dirty="0"/>
          </a:p>
          <a:p>
            <a:r>
              <a:rPr lang="cs-CZ" sz="2400" dirty="0" smtClean="0"/>
              <a:t>Následují otázky na porozumění přečtenému textu. </a:t>
            </a:r>
          </a:p>
          <a:p>
            <a:endParaRPr lang="cs-CZ" sz="2400" dirty="0"/>
          </a:p>
          <a:p>
            <a:r>
              <a:rPr lang="cs-CZ" sz="2400" dirty="0" smtClean="0"/>
              <a:t>Materiál lze použít pro práci na interaktivní tabuli nebo pro samostatnou či skupinovou práci. </a:t>
            </a:r>
            <a:endParaRPr lang="cs-CZ" sz="2400" dirty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86812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0131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Čtení s porozuměním. Pracovní list.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436"/>
            <a:ext cx="3960440" cy="4104828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U  Kamila  je  veselo.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</a:rPr>
              <a:t>Je tu Milada, Emil, Milan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</a:rPr>
              <a:t>i Eva.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Milan  maluje  veliké  kulisy.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Kreslí  vysoký  les.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Alena  nese  oponu.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Emil  lepí  domek.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Kamil  volá: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</a:rPr>
              <a:t>„ Podejte  mi  tu  oponu!“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87307" y="1700808"/>
            <a:ext cx="396044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cs-CZ" sz="2800" dirty="0"/>
              <a:t>U  Kamila  je  veselo.</a:t>
            </a:r>
          </a:p>
          <a:p>
            <a:pPr fontAlgn="base"/>
            <a:r>
              <a:rPr lang="cs-CZ" sz="2800" dirty="0"/>
              <a:t>Je tu Milada, Emil, Milan </a:t>
            </a:r>
            <a:endParaRPr lang="cs-CZ" sz="2800" dirty="0" smtClean="0"/>
          </a:p>
          <a:p>
            <a:pPr fontAlgn="base"/>
            <a:r>
              <a:rPr lang="cs-CZ" sz="2800" dirty="0" smtClean="0"/>
              <a:t>i </a:t>
            </a:r>
            <a:r>
              <a:rPr lang="cs-CZ" sz="2800" dirty="0"/>
              <a:t>Eva.</a:t>
            </a:r>
          </a:p>
          <a:p>
            <a:pPr fontAlgn="base"/>
            <a:r>
              <a:rPr lang="cs-CZ" sz="2800" dirty="0"/>
              <a:t>Milan  maluje  veliké  kulisy.</a:t>
            </a:r>
          </a:p>
          <a:p>
            <a:pPr fontAlgn="base"/>
            <a:r>
              <a:rPr lang="cs-CZ" sz="2800" dirty="0"/>
              <a:t>Kreslí  vysoký  les.</a:t>
            </a:r>
          </a:p>
          <a:p>
            <a:pPr fontAlgn="base"/>
            <a:r>
              <a:rPr lang="cs-CZ" sz="2800" dirty="0"/>
              <a:t>Alena  nese  oponu.</a:t>
            </a:r>
          </a:p>
          <a:p>
            <a:pPr fontAlgn="base"/>
            <a:r>
              <a:rPr lang="cs-CZ" sz="2800" dirty="0"/>
              <a:t>Emil  lepí  domek.</a:t>
            </a:r>
          </a:p>
          <a:p>
            <a:pPr fontAlgn="base"/>
            <a:r>
              <a:rPr lang="cs-CZ" sz="2800" dirty="0"/>
              <a:t>Kamil  volá:</a:t>
            </a:r>
          </a:p>
          <a:p>
            <a:pPr fontAlgn="base"/>
            <a:r>
              <a:rPr lang="cs-CZ" sz="2800" dirty="0"/>
              <a:t>„Podejte  mi  tu  oponu!“</a:t>
            </a:r>
          </a:p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514346" y="1628800"/>
            <a:ext cx="115307" cy="4608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514346" y="1628800"/>
            <a:ext cx="41334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514346" y="2105891"/>
            <a:ext cx="4144745" cy="26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571999" y="2996952"/>
            <a:ext cx="40757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571999" y="4797152"/>
            <a:ext cx="4087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629653" y="5157192"/>
            <a:ext cx="4029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572000" y="4365104"/>
            <a:ext cx="40757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629653" y="5589240"/>
            <a:ext cx="4029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629653" y="6237312"/>
            <a:ext cx="4029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2123728" y="881267"/>
            <a:ext cx="84969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Přečti si text vlevo. Potom rozstříhej věty, rozházej a podle paměti je znovu slož. </a:t>
            </a:r>
            <a:endParaRPr lang="cs-CZ" sz="1600" dirty="0"/>
          </a:p>
        </p:txBody>
      </p:sp>
      <p:cxnSp>
        <p:nvCxnSpPr>
          <p:cNvPr id="38" name="Přímá spojnice 37"/>
          <p:cNvCxnSpPr/>
          <p:nvPr/>
        </p:nvCxnSpPr>
        <p:spPr>
          <a:xfrm>
            <a:off x="4572000" y="3933056"/>
            <a:ext cx="40757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Hana\AppData\Local\Microsoft\Windows\Temporary Internet Files\Content.IE5\36Q9D0YU\MC9000900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747" y="5301208"/>
            <a:ext cx="984599" cy="129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a\AppData\Local\Microsoft\Windows\Temporary Internet Files\Content.IE5\WLK3XNVV\MC9003563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1466"/>
            <a:ext cx="1152128" cy="129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8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5410944" cy="49006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Čtení s porozuměním. Otázky.</a:t>
            </a:r>
            <a:endParaRPr lang="cs-CZ" sz="2400" dirty="0"/>
          </a:p>
        </p:txBody>
      </p:sp>
      <p:pic>
        <p:nvPicPr>
          <p:cNvPr id="2050" name="Picture 2" descr="C:\Users\Hana\AppData\Local\Microsoft\Windows\Temporary Internet Files\Content.IE5\7C1KYFX3\MC90023300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732" y="2655819"/>
            <a:ext cx="2201123" cy="182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126876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Co děti dělají?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1268760"/>
            <a:ext cx="194421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Malují kulisy.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91683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Co malují?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1916832"/>
            <a:ext cx="194421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Malují les.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9929" y="2624921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Co lepí Emil?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2624921"/>
            <a:ext cx="2376264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Emil lepí domek.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9929" y="3338945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Z čeho je opona?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3338945"/>
            <a:ext cx="2376264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Opona je z látky.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9928" y="4029072"/>
            <a:ext cx="5538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 Pamatujete si jména všech dětí?          Nápověda: K…, E…, M…, A…, M…, E…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9930" y="5013176"/>
            <a:ext cx="5538254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Kamil, Emil, Milan, Alena, Milada a Eva.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9930" y="5733256"/>
            <a:ext cx="762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6. Znáte také nějaké loutky? Viděli jste loutkové divadlo?</a:t>
            </a:r>
            <a:endParaRPr lang="cs-CZ" sz="2400" dirty="0"/>
          </a:p>
        </p:txBody>
      </p:sp>
      <p:pic>
        <p:nvPicPr>
          <p:cNvPr id="2051" name="Picture 3" descr="C:\Users\Hana\AppData\Local\Microsoft\Windows\Temporary Internet Files\Content.IE5\XZIJI8UI\MC9002379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4407"/>
            <a:ext cx="2032423" cy="182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58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     Použitý materiál: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Office. Microsoft.com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70048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272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 Anotace:</vt:lpstr>
      <vt:lpstr>Čtení s porozuměním. Pracovní list.</vt:lpstr>
      <vt:lpstr>Čtení s porozuměním. Otázky.</vt:lpstr>
      <vt:lpstr>    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8</cp:revision>
  <dcterms:created xsi:type="dcterms:W3CDTF">2013-03-13T14:18:29Z</dcterms:created>
  <dcterms:modified xsi:type="dcterms:W3CDTF">2013-05-24T15:28:52Z</dcterms:modified>
</cp:coreProperties>
</file>