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2" r:id="rId6"/>
    <p:sldId id="261" r:id="rId7"/>
    <p:sldId id="260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VY_12_INOVACE_ČJ.1.Bal.18_Zdvořilostní_výrazy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26.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Zdvořilostní výrazy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Prezentace slouží k procvičování zdvořilostních výrazů a je určena žákům prvního ročníku. Žáci procvičují pozdravy, omluvy,  poděkování a prosby. Žáci zdvořilostní výrazy rozlišují podle situace a podle určení (dítěti nebo </a:t>
            </a:r>
            <a:r>
              <a:rPr lang="cs-CZ" sz="1300" b="1" smtClean="0"/>
              <a:t>dospělému). Dále </a:t>
            </a:r>
            <a:r>
              <a:rPr lang="cs-CZ" sz="1300" b="1" dirty="0" smtClean="0"/>
              <a:t>procvičují tykání a vykání různým osobám a uvědomují si rozdíly v použití.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44967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267964" y="260648"/>
            <a:ext cx="910084" cy="867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7172" y="6534473"/>
            <a:ext cx="8281988" cy="3166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80000"/>
              </a:lnSpc>
              <a:spcBef>
                <a:spcPct val="0"/>
              </a:spcBef>
              <a:buNone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1091992" y="324379"/>
            <a:ext cx="7112348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Ř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Í</a:t>
            </a:r>
          </a:p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Ý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</a:p>
        </p:txBody>
      </p:sp>
      <p:pic>
        <p:nvPicPr>
          <p:cNvPr id="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491" y="4365104"/>
            <a:ext cx="2417185" cy="204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060" y="3083903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9872" y="4377757"/>
            <a:ext cx="976495" cy="179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49676" y="4483735"/>
            <a:ext cx="1171977" cy="180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3869" y="4659175"/>
            <a:ext cx="1038459" cy="152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0442" y="4541848"/>
            <a:ext cx="1184304" cy="163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123338" y="4529838"/>
            <a:ext cx="119933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07172" y="2780928"/>
            <a:ext cx="2624858" cy="1512168"/>
          </a:xfrm>
          <a:prstGeom prst="wedgeEllipseCallou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ný popisek 12"/>
          <p:cNvSpPr/>
          <p:nvPr/>
        </p:nvSpPr>
        <p:spPr>
          <a:xfrm flipH="1">
            <a:off x="5940152" y="2780928"/>
            <a:ext cx="1744039" cy="1108579"/>
          </a:xfrm>
          <a:prstGeom prst="wedgeEllipseCallou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1168" y="3335217"/>
            <a:ext cx="26968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„Dobrý den, paní učitelko.“</a:t>
            </a:r>
            <a:endParaRPr lang="cs-CZ" sz="1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63738" y="3099923"/>
            <a:ext cx="26968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„Ahoj, děti.“</a:t>
            </a:r>
            <a:endParaRPr lang="cs-CZ" sz="1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162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pozorně článek a potom ho vyprávěj svými slovy. Najdi zdvořilostní výrazy.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Marek byl ráno u zubaře.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Přišel do školy později.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Zaklepal na dveře a vešel do třídy.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„Dobrý den, paní učitelko,“ pozdravil.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„Omluvte mě, prosím, byl jsem u lékaře.“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Potom se posadil a hledal penál.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„Promiňte, zapomněl jsem doma pero,“ řekl.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„Prosím, můžeš mi ho půjčit?,“ zeptal se souseda.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„Děkuji,“ </a:t>
            </a: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poděkoval Kubovi, který mu ho podal.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vyučování se rozloučil.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„Na shledanou, paní učitelko a ahoj, děti!“</a:t>
            </a:r>
          </a:p>
        </p:txBody>
      </p:sp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828624"/>
            <a:ext cx="1008430" cy="18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909632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417185" cy="204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16863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090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Roztřiď slova do dvou skupin podle významu.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07504" y="3429000"/>
            <a:ext cx="5453723" cy="3271484"/>
          </a:xfrm>
          <a:custGeom>
            <a:avLst/>
            <a:gdLst>
              <a:gd name="connsiteX0" fmla="*/ 985914 w 5453723"/>
              <a:gd name="connsiteY0" fmla="*/ 1645478 h 3271484"/>
              <a:gd name="connsiteX1" fmla="*/ 387200 w 5453723"/>
              <a:gd name="connsiteY1" fmla="*/ 807278 h 3271484"/>
              <a:gd name="connsiteX2" fmla="*/ 1345143 w 5453723"/>
              <a:gd name="connsiteY2" fmla="*/ 611335 h 3271484"/>
              <a:gd name="connsiteX3" fmla="*/ 1693486 w 5453723"/>
              <a:gd name="connsiteY3" fmla="*/ 1735 h 3271484"/>
              <a:gd name="connsiteX4" fmla="*/ 2324857 w 5453723"/>
              <a:gd name="connsiteY4" fmla="*/ 415392 h 3271484"/>
              <a:gd name="connsiteX5" fmla="*/ 3119514 w 5453723"/>
              <a:gd name="connsiteY5" fmla="*/ 45278 h 3271484"/>
              <a:gd name="connsiteX6" fmla="*/ 3685571 w 5453723"/>
              <a:gd name="connsiteY6" fmla="*/ 589564 h 3271484"/>
              <a:gd name="connsiteX7" fmla="*/ 3620257 w 5453723"/>
              <a:gd name="connsiteY7" fmla="*/ 948792 h 3271484"/>
              <a:gd name="connsiteX8" fmla="*/ 4458457 w 5453723"/>
              <a:gd name="connsiteY8" fmla="*/ 741964 h 3271484"/>
              <a:gd name="connsiteX9" fmla="*/ 5133371 w 5453723"/>
              <a:gd name="connsiteY9" fmla="*/ 1438649 h 3271484"/>
              <a:gd name="connsiteX10" fmla="*/ 4980971 w 5453723"/>
              <a:gd name="connsiteY10" fmla="*/ 2113564 h 3271484"/>
              <a:gd name="connsiteX11" fmla="*/ 4578200 w 5453723"/>
              <a:gd name="connsiteY11" fmla="*/ 2461907 h 3271484"/>
              <a:gd name="connsiteX12" fmla="*/ 5449057 w 5453723"/>
              <a:gd name="connsiteY12" fmla="*/ 3027964 h 3271484"/>
              <a:gd name="connsiteX13" fmla="*/ 4872114 w 5453723"/>
              <a:gd name="connsiteY13" fmla="*/ 3223907 h 3271484"/>
              <a:gd name="connsiteX14" fmla="*/ 3772657 w 5453723"/>
              <a:gd name="connsiteY14" fmla="*/ 3213021 h 3271484"/>
              <a:gd name="connsiteX15" fmla="*/ 2597000 w 5453723"/>
              <a:gd name="connsiteY15" fmla="*/ 2864678 h 3271484"/>
              <a:gd name="connsiteX16" fmla="*/ 2096257 w 5453723"/>
              <a:gd name="connsiteY16" fmla="*/ 3125935 h 3271484"/>
              <a:gd name="connsiteX17" fmla="*/ 1769686 w 5453723"/>
              <a:gd name="connsiteY17" fmla="*/ 3223907 h 3271484"/>
              <a:gd name="connsiteX18" fmla="*/ 877057 w 5453723"/>
              <a:gd name="connsiteY18" fmla="*/ 3234792 h 3271484"/>
              <a:gd name="connsiteX19" fmla="*/ 354543 w 5453723"/>
              <a:gd name="connsiteY19" fmla="*/ 3234792 h 3271484"/>
              <a:gd name="connsiteX20" fmla="*/ 60629 w 5453723"/>
              <a:gd name="connsiteY20" fmla="*/ 2744935 h 3271484"/>
              <a:gd name="connsiteX21" fmla="*/ 27971 w 5453723"/>
              <a:gd name="connsiteY21" fmla="*/ 2309507 h 3271484"/>
              <a:gd name="connsiteX22" fmla="*/ 387200 w 5453723"/>
              <a:gd name="connsiteY22" fmla="*/ 2004707 h 3271484"/>
              <a:gd name="connsiteX23" fmla="*/ 920600 w 5453723"/>
              <a:gd name="connsiteY23" fmla="*/ 1623707 h 3271484"/>
              <a:gd name="connsiteX24" fmla="*/ 985914 w 5453723"/>
              <a:gd name="connsiteY24" fmla="*/ 1645478 h 327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453723" h="3271484">
                <a:moveTo>
                  <a:pt x="985914" y="1645478"/>
                </a:moveTo>
                <a:cubicBezTo>
                  <a:pt x="897014" y="1509407"/>
                  <a:pt x="327328" y="979635"/>
                  <a:pt x="387200" y="807278"/>
                </a:cubicBezTo>
                <a:cubicBezTo>
                  <a:pt x="447072" y="634921"/>
                  <a:pt x="1127429" y="745592"/>
                  <a:pt x="1345143" y="611335"/>
                </a:cubicBezTo>
                <a:cubicBezTo>
                  <a:pt x="1562857" y="477078"/>
                  <a:pt x="1530200" y="34392"/>
                  <a:pt x="1693486" y="1735"/>
                </a:cubicBezTo>
                <a:cubicBezTo>
                  <a:pt x="1856772" y="-30922"/>
                  <a:pt x="2087186" y="408135"/>
                  <a:pt x="2324857" y="415392"/>
                </a:cubicBezTo>
                <a:cubicBezTo>
                  <a:pt x="2562528" y="422649"/>
                  <a:pt x="2892728" y="16249"/>
                  <a:pt x="3119514" y="45278"/>
                </a:cubicBezTo>
                <a:cubicBezTo>
                  <a:pt x="3346300" y="74307"/>
                  <a:pt x="3602114" y="438978"/>
                  <a:pt x="3685571" y="589564"/>
                </a:cubicBezTo>
                <a:cubicBezTo>
                  <a:pt x="3769028" y="740150"/>
                  <a:pt x="3491443" y="923392"/>
                  <a:pt x="3620257" y="948792"/>
                </a:cubicBezTo>
                <a:cubicBezTo>
                  <a:pt x="3749071" y="974192"/>
                  <a:pt x="4206271" y="660321"/>
                  <a:pt x="4458457" y="741964"/>
                </a:cubicBezTo>
                <a:cubicBezTo>
                  <a:pt x="4710643" y="823607"/>
                  <a:pt x="5046285" y="1210049"/>
                  <a:pt x="5133371" y="1438649"/>
                </a:cubicBezTo>
                <a:cubicBezTo>
                  <a:pt x="5220457" y="1667249"/>
                  <a:pt x="5073500" y="1943021"/>
                  <a:pt x="4980971" y="2113564"/>
                </a:cubicBezTo>
                <a:cubicBezTo>
                  <a:pt x="4888443" y="2284107"/>
                  <a:pt x="4500186" y="2309507"/>
                  <a:pt x="4578200" y="2461907"/>
                </a:cubicBezTo>
                <a:cubicBezTo>
                  <a:pt x="4656214" y="2614307"/>
                  <a:pt x="5400071" y="2900964"/>
                  <a:pt x="5449057" y="3027964"/>
                </a:cubicBezTo>
                <a:cubicBezTo>
                  <a:pt x="5498043" y="3154964"/>
                  <a:pt x="5151514" y="3193064"/>
                  <a:pt x="4872114" y="3223907"/>
                </a:cubicBezTo>
                <a:cubicBezTo>
                  <a:pt x="4592714" y="3254750"/>
                  <a:pt x="4151843" y="3272892"/>
                  <a:pt x="3772657" y="3213021"/>
                </a:cubicBezTo>
                <a:cubicBezTo>
                  <a:pt x="3393471" y="3153150"/>
                  <a:pt x="2876400" y="2879192"/>
                  <a:pt x="2597000" y="2864678"/>
                </a:cubicBezTo>
                <a:cubicBezTo>
                  <a:pt x="2317600" y="2850164"/>
                  <a:pt x="2234143" y="3066063"/>
                  <a:pt x="2096257" y="3125935"/>
                </a:cubicBezTo>
                <a:cubicBezTo>
                  <a:pt x="1958371" y="3185807"/>
                  <a:pt x="1972886" y="3205764"/>
                  <a:pt x="1769686" y="3223907"/>
                </a:cubicBezTo>
                <a:cubicBezTo>
                  <a:pt x="1566486" y="3242050"/>
                  <a:pt x="877057" y="3234792"/>
                  <a:pt x="877057" y="3234792"/>
                </a:cubicBezTo>
                <a:cubicBezTo>
                  <a:pt x="641200" y="3236606"/>
                  <a:pt x="490614" y="3316435"/>
                  <a:pt x="354543" y="3234792"/>
                </a:cubicBezTo>
                <a:cubicBezTo>
                  <a:pt x="218472" y="3153149"/>
                  <a:pt x="115058" y="2899149"/>
                  <a:pt x="60629" y="2744935"/>
                </a:cubicBezTo>
                <a:cubicBezTo>
                  <a:pt x="6200" y="2590721"/>
                  <a:pt x="-26458" y="2432878"/>
                  <a:pt x="27971" y="2309507"/>
                </a:cubicBezTo>
                <a:cubicBezTo>
                  <a:pt x="82400" y="2186136"/>
                  <a:pt x="238429" y="2119007"/>
                  <a:pt x="387200" y="2004707"/>
                </a:cubicBezTo>
                <a:cubicBezTo>
                  <a:pt x="535971" y="1890407"/>
                  <a:pt x="822628" y="1685393"/>
                  <a:pt x="920600" y="1623707"/>
                </a:cubicBezTo>
                <a:cubicBezTo>
                  <a:pt x="1018572" y="1562021"/>
                  <a:pt x="1074814" y="1781549"/>
                  <a:pt x="985914" y="1645478"/>
                </a:cubicBez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863704" y="2902689"/>
            <a:ext cx="5100174" cy="3767671"/>
          </a:xfrm>
          <a:custGeom>
            <a:avLst/>
            <a:gdLst>
              <a:gd name="connsiteX0" fmla="*/ 871582 w 5100174"/>
              <a:gd name="connsiteY0" fmla="*/ 939968 h 3767671"/>
              <a:gd name="connsiteX1" fmla="*/ 261982 w 5100174"/>
              <a:gd name="connsiteY1" fmla="*/ 1146797 h 3767671"/>
              <a:gd name="connsiteX2" fmla="*/ 725 w 5100174"/>
              <a:gd name="connsiteY2" fmla="*/ 537197 h 3767671"/>
              <a:gd name="connsiteX3" fmla="*/ 218439 w 5100174"/>
              <a:gd name="connsiteY3" fmla="*/ 112654 h 3767671"/>
              <a:gd name="connsiteX4" fmla="*/ 1078410 w 5100174"/>
              <a:gd name="connsiteY4" fmla="*/ 112654 h 3767671"/>
              <a:gd name="connsiteX5" fmla="*/ 1807753 w 5100174"/>
              <a:gd name="connsiteY5" fmla="*/ 14682 h 3767671"/>
              <a:gd name="connsiteX6" fmla="*/ 2166982 w 5100174"/>
              <a:gd name="connsiteY6" fmla="*/ 471882 h 3767671"/>
              <a:gd name="connsiteX7" fmla="*/ 3081382 w 5100174"/>
              <a:gd name="connsiteY7" fmla="*/ 254168 h 3767671"/>
              <a:gd name="connsiteX8" fmla="*/ 3745410 w 5100174"/>
              <a:gd name="connsiteY8" fmla="*/ 395682 h 3767671"/>
              <a:gd name="connsiteX9" fmla="*/ 3995782 w 5100174"/>
              <a:gd name="connsiteY9" fmla="*/ 558968 h 3767671"/>
              <a:gd name="connsiteX10" fmla="*/ 4518296 w 5100174"/>
              <a:gd name="connsiteY10" fmla="*/ 373911 h 3767671"/>
              <a:gd name="connsiteX11" fmla="*/ 4877525 w 5100174"/>
              <a:gd name="connsiteY11" fmla="*/ 896425 h 3767671"/>
              <a:gd name="connsiteX12" fmla="*/ 5084353 w 5100174"/>
              <a:gd name="connsiteY12" fmla="*/ 1288311 h 3767671"/>
              <a:gd name="connsiteX13" fmla="*/ 4823096 w 5100174"/>
              <a:gd name="connsiteY13" fmla="*/ 1680197 h 3767671"/>
              <a:gd name="connsiteX14" fmla="*/ 4888410 w 5100174"/>
              <a:gd name="connsiteY14" fmla="*/ 2050311 h 3767671"/>
              <a:gd name="connsiteX15" fmla="*/ 4964610 w 5100174"/>
              <a:gd name="connsiteY15" fmla="*/ 2387768 h 3767671"/>
              <a:gd name="connsiteX16" fmla="*/ 5019039 w 5100174"/>
              <a:gd name="connsiteY16" fmla="*/ 2681682 h 3767671"/>
              <a:gd name="connsiteX17" fmla="*/ 5095239 w 5100174"/>
              <a:gd name="connsiteY17" fmla="*/ 2942940 h 3767671"/>
              <a:gd name="connsiteX18" fmla="*/ 4866639 w 5100174"/>
              <a:gd name="connsiteY18" fmla="*/ 3519882 h 3767671"/>
              <a:gd name="connsiteX19" fmla="*/ 4681582 w 5100174"/>
              <a:gd name="connsiteY19" fmla="*/ 3683168 h 3767671"/>
              <a:gd name="connsiteX20" fmla="*/ 3854267 w 5100174"/>
              <a:gd name="connsiteY20" fmla="*/ 3759368 h 3767671"/>
              <a:gd name="connsiteX21" fmla="*/ 3255553 w 5100174"/>
              <a:gd name="connsiteY21" fmla="*/ 3748482 h 3767671"/>
              <a:gd name="connsiteX22" fmla="*/ 2504439 w 5100174"/>
              <a:gd name="connsiteY22" fmla="*/ 3606968 h 3767671"/>
              <a:gd name="connsiteX23" fmla="*/ 2243182 w 5100174"/>
              <a:gd name="connsiteY23" fmla="*/ 3454568 h 3767671"/>
              <a:gd name="connsiteX24" fmla="*/ 1611810 w 5100174"/>
              <a:gd name="connsiteY24" fmla="*/ 3247740 h 3767671"/>
              <a:gd name="connsiteX25" fmla="*/ 1459410 w 5100174"/>
              <a:gd name="connsiteY25" fmla="*/ 3073568 h 3767671"/>
              <a:gd name="connsiteX26" fmla="*/ 1502953 w 5100174"/>
              <a:gd name="connsiteY26" fmla="*/ 2866740 h 3767671"/>
              <a:gd name="connsiteX27" fmla="*/ 1764210 w 5100174"/>
              <a:gd name="connsiteY27" fmla="*/ 2594597 h 3767671"/>
              <a:gd name="connsiteX28" fmla="*/ 1851296 w 5100174"/>
              <a:gd name="connsiteY28" fmla="*/ 2224482 h 3767671"/>
              <a:gd name="connsiteX29" fmla="*/ 1785982 w 5100174"/>
              <a:gd name="connsiteY29" fmla="*/ 1919682 h 3767671"/>
              <a:gd name="connsiteX30" fmla="*/ 1633582 w 5100174"/>
              <a:gd name="connsiteY30" fmla="*/ 1647540 h 3767671"/>
              <a:gd name="connsiteX31" fmla="*/ 1404982 w 5100174"/>
              <a:gd name="connsiteY31" fmla="*/ 1353625 h 3767671"/>
              <a:gd name="connsiteX32" fmla="*/ 1034867 w 5100174"/>
              <a:gd name="connsiteY32" fmla="*/ 1081482 h 3767671"/>
              <a:gd name="connsiteX33" fmla="*/ 947782 w 5100174"/>
              <a:gd name="connsiteY33" fmla="*/ 983511 h 3767671"/>
              <a:gd name="connsiteX34" fmla="*/ 871582 w 5100174"/>
              <a:gd name="connsiteY34" fmla="*/ 939968 h 3767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100174" h="3767671">
                <a:moveTo>
                  <a:pt x="871582" y="939968"/>
                </a:moveTo>
                <a:cubicBezTo>
                  <a:pt x="757282" y="967182"/>
                  <a:pt x="407125" y="1213925"/>
                  <a:pt x="261982" y="1146797"/>
                </a:cubicBezTo>
                <a:cubicBezTo>
                  <a:pt x="116839" y="1079669"/>
                  <a:pt x="7982" y="709554"/>
                  <a:pt x="725" y="537197"/>
                </a:cubicBezTo>
                <a:cubicBezTo>
                  <a:pt x="-6532" y="364840"/>
                  <a:pt x="38825" y="183411"/>
                  <a:pt x="218439" y="112654"/>
                </a:cubicBezTo>
                <a:cubicBezTo>
                  <a:pt x="398053" y="41897"/>
                  <a:pt x="813524" y="128983"/>
                  <a:pt x="1078410" y="112654"/>
                </a:cubicBezTo>
                <a:cubicBezTo>
                  <a:pt x="1343296" y="96325"/>
                  <a:pt x="1626324" y="-45189"/>
                  <a:pt x="1807753" y="14682"/>
                </a:cubicBezTo>
                <a:cubicBezTo>
                  <a:pt x="1989182" y="74553"/>
                  <a:pt x="1954711" y="431968"/>
                  <a:pt x="2166982" y="471882"/>
                </a:cubicBezTo>
                <a:cubicBezTo>
                  <a:pt x="2379253" y="511796"/>
                  <a:pt x="2818311" y="266868"/>
                  <a:pt x="3081382" y="254168"/>
                </a:cubicBezTo>
                <a:cubicBezTo>
                  <a:pt x="3344453" y="241468"/>
                  <a:pt x="3593010" y="344882"/>
                  <a:pt x="3745410" y="395682"/>
                </a:cubicBezTo>
                <a:cubicBezTo>
                  <a:pt x="3897810" y="446482"/>
                  <a:pt x="3866968" y="562596"/>
                  <a:pt x="3995782" y="558968"/>
                </a:cubicBezTo>
                <a:cubicBezTo>
                  <a:pt x="4124596" y="555339"/>
                  <a:pt x="4371339" y="317668"/>
                  <a:pt x="4518296" y="373911"/>
                </a:cubicBezTo>
                <a:cubicBezTo>
                  <a:pt x="4665253" y="430154"/>
                  <a:pt x="4783182" y="744025"/>
                  <a:pt x="4877525" y="896425"/>
                </a:cubicBezTo>
                <a:cubicBezTo>
                  <a:pt x="4971868" y="1048825"/>
                  <a:pt x="5093425" y="1157682"/>
                  <a:pt x="5084353" y="1288311"/>
                </a:cubicBezTo>
                <a:cubicBezTo>
                  <a:pt x="5075282" y="1418940"/>
                  <a:pt x="4855753" y="1553197"/>
                  <a:pt x="4823096" y="1680197"/>
                </a:cubicBezTo>
                <a:cubicBezTo>
                  <a:pt x="4790439" y="1807197"/>
                  <a:pt x="4864824" y="1932383"/>
                  <a:pt x="4888410" y="2050311"/>
                </a:cubicBezTo>
                <a:cubicBezTo>
                  <a:pt x="4911996" y="2168239"/>
                  <a:pt x="4942839" y="2282540"/>
                  <a:pt x="4964610" y="2387768"/>
                </a:cubicBezTo>
                <a:cubicBezTo>
                  <a:pt x="4986382" y="2492997"/>
                  <a:pt x="4997268" y="2589153"/>
                  <a:pt x="5019039" y="2681682"/>
                </a:cubicBezTo>
                <a:cubicBezTo>
                  <a:pt x="5040811" y="2774211"/>
                  <a:pt x="5120639" y="2803240"/>
                  <a:pt x="5095239" y="2942940"/>
                </a:cubicBezTo>
                <a:cubicBezTo>
                  <a:pt x="5069839" y="3082640"/>
                  <a:pt x="4935582" y="3396511"/>
                  <a:pt x="4866639" y="3519882"/>
                </a:cubicBezTo>
                <a:cubicBezTo>
                  <a:pt x="4797696" y="3643253"/>
                  <a:pt x="4850311" y="3643254"/>
                  <a:pt x="4681582" y="3683168"/>
                </a:cubicBezTo>
                <a:cubicBezTo>
                  <a:pt x="4512853" y="3723082"/>
                  <a:pt x="4091938" y="3748482"/>
                  <a:pt x="3854267" y="3759368"/>
                </a:cubicBezTo>
                <a:cubicBezTo>
                  <a:pt x="3616596" y="3770254"/>
                  <a:pt x="3480524" y="3773882"/>
                  <a:pt x="3255553" y="3748482"/>
                </a:cubicBezTo>
                <a:cubicBezTo>
                  <a:pt x="3030582" y="3723082"/>
                  <a:pt x="2673167" y="3655954"/>
                  <a:pt x="2504439" y="3606968"/>
                </a:cubicBezTo>
                <a:cubicBezTo>
                  <a:pt x="2335711" y="3557982"/>
                  <a:pt x="2391953" y="3514439"/>
                  <a:pt x="2243182" y="3454568"/>
                </a:cubicBezTo>
                <a:cubicBezTo>
                  <a:pt x="2094411" y="3394697"/>
                  <a:pt x="1742439" y="3311240"/>
                  <a:pt x="1611810" y="3247740"/>
                </a:cubicBezTo>
                <a:cubicBezTo>
                  <a:pt x="1481181" y="3184240"/>
                  <a:pt x="1477553" y="3137068"/>
                  <a:pt x="1459410" y="3073568"/>
                </a:cubicBezTo>
                <a:cubicBezTo>
                  <a:pt x="1441267" y="3010068"/>
                  <a:pt x="1452153" y="2946568"/>
                  <a:pt x="1502953" y="2866740"/>
                </a:cubicBezTo>
                <a:cubicBezTo>
                  <a:pt x="1553753" y="2786912"/>
                  <a:pt x="1706153" y="2701640"/>
                  <a:pt x="1764210" y="2594597"/>
                </a:cubicBezTo>
                <a:cubicBezTo>
                  <a:pt x="1822267" y="2487554"/>
                  <a:pt x="1847667" y="2336968"/>
                  <a:pt x="1851296" y="2224482"/>
                </a:cubicBezTo>
                <a:cubicBezTo>
                  <a:pt x="1854925" y="2111996"/>
                  <a:pt x="1822268" y="2015839"/>
                  <a:pt x="1785982" y="1919682"/>
                </a:cubicBezTo>
                <a:cubicBezTo>
                  <a:pt x="1749696" y="1823525"/>
                  <a:pt x="1697082" y="1741883"/>
                  <a:pt x="1633582" y="1647540"/>
                </a:cubicBezTo>
                <a:cubicBezTo>
                  <a:pt x="1570082" y="1553197"/>
                  <a:pt x="1504768" y="1447968"/>
                  <a:pt x="1404982" y="1353625"/>
                </a:cubicBezTo>
                <a:cubicBezTo>
                  <a:pt x="1305196" y="1259282"/>
                  <a:pt x="1111067" y="1143168"/>
                  <a:pt x="1034867" y="1081482"/>
                </a:cubicBezTo>
                <a:cubicBezTo>
                  <a:pt x="958667" y="1019796"/>
                  <a:pt x="978625" y="1003468"/>
                  <a:pt x="947782" y="983511"/>
                </a:cubicBezTo>
                <a:cubicBezTo>
                  <a:pt x="916939" y="963554"/>
                  <a:pt x="985882" y="912754"/>
                  <a:pt x="871582" y="939968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73404" y="1065863"/>
            <a:ext cx="14908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den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80279" y="1065863"/>
            <a:ext cx="136684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promiňte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58139" y="1069124"/>
            <a:ext cx="190308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shledanou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1064926"/>
            <a:ext cx="189699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mlouvám se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4105" y="1080947"/>
            <a:ext cx="104458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nazdar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4136" y="1610330"/>
            <a:ext cx="17840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pozdravem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70554" y="1595529"/>
            <a:ext cx="100264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vítejte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79912" y="1610329"/>
            <a:ext cx="110261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pardon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88368" y="1612418"/>
            <a:ext cx="745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ahoj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13791" y="1612418"/>
            <a:ext cx="190090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prominutím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81150" y="3861048"/>
            <a:ext cx="14895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pozdravy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50455" y="3167390"/>
            <a:ext cx="12575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omluvy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Šipka dolů 17"/>
          <p:cNvSpPr/>
          <p:nvPr/>
        </p:nvSpPr>
        <p:spPr>
          <a:xfrm>
            <a:off x="1187624" y="2276872"/>
            <a:ext cx="1031208" cy="890518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6333036" y="2140100"/>
            <a:ext cx="1031208" cy="8905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967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jak pozdravíš dítě a jak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cizího dospělého člověka.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čarou.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842" y="1690842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obré ráno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843" y="215250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shledanou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843" y="2619073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ahoj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440" y="308073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nazdar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441" y="3557294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večer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4606" y="4068481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ěkné odpoledne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441" y="12541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čau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0152" y="2634462"/>
            <a:ext cx="149425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dítě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9316" y="5661248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ospělý člověk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70" y="848603"/>
            <a:ext cx="1267409" cy="185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http://www.clker.com/cliparts/a/N/f/i/6/R/daddy-standing-02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0021" y="3375207"/>
            <a:ext cx="1094510" cy="2454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232520" y="450912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0840" y="4941466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vítejte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9741" y="549197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den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61843" y="6015191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dravím tě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1093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věty a splň úkoly.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Zapomněl jsi domácí úkol. – Omluv se paní učitelce.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Odcházíš z návštěvy kamaráda. – Rozluč se s ním.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Dostal jsi od tety dort. – Poděkuj jí za něj.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Potřebuješ půjčit gumu. – Popros spolužáka.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Přišel jsi na vyšetření. – Pozdrav paní doktorku.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Chceš se zeptat, kolik je hodin. – Oslov cizího člověka.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Skončila hodina basketbalu. 	– Rozluč se s panem trenérem.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Strčil jsi nerad do kamarádky. – Omluv se jí.</a:t>
            </a:r>
          </a:p>
        </p:txBody>
      </p:sp>
      <p:pic>
        <p:nvPicPr>
          <p:cNvPr id="5" name="Picture 2" descr="http://www.clker.com/cliparts/0/b/6/f/1194984643845466842woman_doctor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57890"/>
            <a:ext cx="919723" cy="272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3550"/>
            <a:ext cx="2232248" cy="1887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483" y="4992113"/>
            <a:ext cx="1210304" cy="186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66822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3/V/g/m/8/w/basketball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255" y="5164642"/>
            <a:ext cx="507731" cy="50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b/2/f/8/1197103097482101168Gioppino_Basketball_rim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27579"/>
            <a:ext cx="1728192" cy="197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800835"/>
            <a:ext cx="1008430" cy="18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07546" y="147418"/>
            <a:ext cx="1028149" cy="164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417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věty, ve kterých někomu vykáme.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Vysvětli, co to znamená a kdy vykání používáme.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854306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„Měl byste si to dobře promyslet.“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„Kubo, vezmi si teplou bundu!“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„Pane, neztratil jste peněženku?“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„Maminko, kdy dnes přijdeš domů?“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„Paní, postupte dále do vozu!“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„Jano, dnes nemusíš brzy vstávat.“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„Měla byste si to lépe spočítat!“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„Nechoď nikam s cizími lidmi!“</a:t>
            </a:r>
          </a:p>
        </p:txBody>
      </p:sp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080120" cy="198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7542139" y="4755470"/>
            <a:ext cx="1236829" cy="178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07" y="1052736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3/V/g/m/8/w/basketbal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74" y="1450556"/>
            <a:ext cx="507731" cy="50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178582"/>
            <a:ext cx="1210304" cy="186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39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7 – viz strana 11</a:t>
            </a:r>
          </a:p>
          <a:p>
            <a:endParaRPr lang="cs-CZ" dirty="0"/>
          </a:p>
        </p:txBody>
      </p:sp>
      <p:pic>
        <p:nvPicPr>
          <p:cNvPr id="6" name="Picture 2" descr="http://www.clker.com/cliparts/7/f/5/1/128165808084466705classroom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491" y="4365104"/>
            <a:ext cx="2417185" cy="204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060" y="3083903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19872" y="4377757"/>
            <a:ext cx="976495" cy="179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49676" y="4483735"/>
            <a:ext cx="1171977" cy="180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3869" y="4659175"/>
            <a:ext cx="1038459" cy="152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0442" y="4541848"/>
            <a:ext cx="1184304" cy="163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123338" y="4529838"/>
            <a:ext cx="119933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válný popisek 15"/>
          <p:cNvSpPr/>
          <p:nvPr/>
        </p:nvSpPr>
        <p:spPr>
          <a:xfrm>
            <a:off x="507172" y="2780928"/>
            <a:ext cx="2624858" cy="1512168"/>
          </a:xfrm>
          <a:prstGeom prst="wedgeEllipseCallou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ný popisek 16"/>
          <p:cNvSpPr/>
          <p:nvPr/>
        </p:nvSpPr>
        <p:spPr>
          <a:xfrm flipH="1">
            <a:off x="5940152" y="2780928"/>
            <a:ext cx="1744039" cy="1108579"/>
          </a:xfrm>
          <a:prstGeom prst="wedgeEllipseCallou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168" y="3335217"/>
            <a:ext cx="26968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„Dobrý den, paní učitelko.“</a:t>
            </a:r>
            <a:endParaRPr lang="cs-CZ" sz="1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63738" y="3099923"/>
            <a:ext cx="26968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„Ahoj, děti.“</a:t>
            </a:r>
            <a:endParaRPr lang="cs-CZ" sz="16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789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Roztřiď slova do dvou skupin podle významu.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07504" y="3429000"/>
            <a:ext cx="5453723" cy="3271484"/>
          </a:xfrm>
          <a:custGeom>
            <a:avLst/>
            <a:gdLst>
              <a:gd name="connsiteX0" fmla="*/ 985914 w 5453723"/>
              <a:gd name="connsiteY0" fmla="*/ 1645478 h 3271484"/>
              <a:gd name="connsiteX1" fmla="*/ 387200 w 5453723"/>
              <a:gd name="connsiteY1" fmla="*/ 807278 h 3271484"/>
              <a:gd name="connsiteX2" fmla="*/ 1345143 w 5453723"/>
              <a:gd name="connsiteY2" fmla="*/ 611335 h 3271484"/>
              <a:gd name="connsiteX3" fmla="*/ 1693486 w 5453723"/>
              <a:gd name="connsiteY3" fmla="*/ 1735 h 3271484"/>
              <a:gd name="connsiteX4" fmla="*/ 2324857 w 5453723"/>
              <a:gd name="connsiteY4" fmla="*/ 415392 h 3271484"/>
              <a:gd name="connsiteX5" fmla="*/ 3119514 w 5453723"/>
              <a:gd name="connsiteY5" fmla="*/ 45278 h 3271484"/>
              <a:gd name="connsiteX6" fmla="*/ 3685571 w 5453723"/>
              <a:gd name="connsiteY6" fmla="*/ 589564 h 3271484"/>
              <a:gd name="connsiteX7" fmla="*/ 3620257 w 5453723"/>
              <a:gd name="connsiteY7" fmla="*/ 948792 h 3271484"/>
              <a:gd name="connsiteX8" fmla="*/ 4458457 w 5453723"/>
              <a:gd name="connsiteY8" fmla="*/ 741964 h 3271484"/>
              <a:gd name="connsiteX9" fmla="*/ 5133371 w 5453723"/>
              <a:gd name="connsiteY9" fmla="*/ 1438649 h 3271484"/>
              <a:gd name="connsiteX10" fmla="*/ 4980971 w 5453723"/>
              <a:gd name="connsiteY10" fmla="*/ 2113564 h 3271484"/>
              <a:gd name="connsiteX11" fmla="*/ 4578200 w 5453723"/>
              <a:gd name="connsiteY11" fmla="*/ 2461907 h 3271484"/>
              <a:gd name="connsiteX12" fmla="*/ 5449057 w 5453723"/>
              <a:gd name="connsiteY12" fmla="*/ 3027964 h 3271484"/>
              <a:gd name="connsiteX13" fmla="*/ 4872114 w 5453723"/>
              <a:gd name="connsiteY13" fmla="*/ 3223907 h 3271484"/>
              <a:gd name="connsiteX14" fmla="*/ 3772657 w 5453723"/>
              <a:gd name="connsiteY14" fmla="*/ 3213021 h 3271484"/>
              <a:gd name="connsiteX15" fmla="*/ 2597000 w 5453723"/>
              <a:gd name="connsiteY15" fmla="*/ 2864678 h 3271484"/>
              <a:gd name="connsiteX16" fmla="*/ 2096257 w 5453723"/>
              <a:gd name="connsiteY16" fmla="*/ 3125935 h 3271484"/>
              <a:gd name="connsiteX17" fmla="*/ 1769686 w 5453723"/>
              <a:gd name="connsiteY17" fmla="*/ 3223907 h 3271484"/>
              <a:gd name="connsiteX18" fmla="*/ 877057 w 5453723"/>
              <a:gd name="connsiteY18" fmla="*/ 3234792 h 3271484"/>
              <a:gd name="connsiteX19" fmla="*/ 354543 w 5453723"/>
              <a:gd name="connsiteY19" fmla="*/ 3234792 h 3271484"/>
              <a:gd name="connsiteX20" fmla="*/ 60629 w 5453723"/>
              <a:gd name="connsiteY20" fmla="*/ 2744935 h 3271484"/>
              <a:gd name="connsiteX21" fmla="*/ 27971 w 5453723"/>
              <a:gd name="connsiteY21" fmla="*/ 2309507 h 3271484"/>
              <a:gd name="connsiteX22" fmla="*/ 387200 w 5453723"/>
              <a:gd name="connsiteY22" fmla="*/ 2004707 h 3271484"/>
              <a:gd name="connsiteX23" fmla="*/ 920600 w 5453723"/>
              <a:gd name="connsiteY23" fmla="*/ 1623707 h 3271484"/>
              <a:gd name="connsiteX24" fmla="*/ 985914 w 5453723"/>
              <a:gd name="connsiteY24" fmla="*/ 1645478 h 327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453723" h="3271484">
                <a:moveTo>
                  <a:pt x="985914" y="1645478"/>
                </a:moveTo>
                <a:cubicBezTo>
                  <a:pt x="897014" y="1509407"/>
                  <a:pt x="327328" y="979635"/>
                  <a:pt x="387200" y="807278"/>
                </a:cubicBezTo>
                <a:cubicBezTo>
                  <a:pt x="447072" y="634921"/>
                  <a:pt x="1127429" y="745592"/>
                  <a:pt x="1345143" y="611335"/>
                </a:cubicBezTo>
                <a:cubicBezTo>
                  <a:pt x="1562857" y="477078"/>
                  <a:pt x="1530200" y="34392"/>
                  <a:pt x="1693486" y="1735"/>
                </a:cubicBezTo>
                <a:cubicBezTo>
                  <a:pt x="1856772" y="-30922"/>
                  <a:pt x="2087186" y="408135"/>
                  <a:pt x="2324857" y="415392"/>
                </a:cubicBezTo>
                <a:cubicBezTo>
                  <a:pt x="2562528" y="422649"/>
                  <a:pt x="2892728" y="16249"/>
                  <a:pt x="3119514" y="45278"/>
                </a:cubicBezTo>
                <a:cubicBezTo>
                  <a:pt x="3346300" y="74307"/>
                  <a:pt x="3602114" y="438978"/>
                  <a:pt x="3685571" y="589564"/>
                </a:cubicBezTo>
                <a:cubicBezTo>
                  <a:pt x="3769028" y="740150"/>
                  <a:pt x="3491443" y="923392"/>
                  <a:pt x="3620257" y="948792"/>
                </a:cubicBezTo>
                <a:cubicBezTo>
                  <a:pt x="3749071" y="974192"/>
                  <a:pt x="4206271" y="660321"/>
                  <a:pt x="4458457" y="741964"/>
                </a:cubicBezTo>
                <a:cubicBezTo>
                  <a:pt x="4710643" y="823607"/>
                  <a:pt x="5046285" y="1210049"/>
                  <a:pt x="5133371" y="1438649"/>
                </a:cubicBezTo>
                <a:cubicBezTo>
                  <a:pt x="5220457" y="1667249"/>
                  <a:pt x="5073500" y="1943021"/>
                  <a:pt x="4980971" y="2113564"/>
                </a:cubicBezTo>
                <a:cubicBezTo>
                  <a:pt x="4888443" y="2284107"/>
                  <a:pt x="4500186" y="2309507"/>
                  <a:pt x="4578200" y="2461907"/>
                </a:cubicBezTo>
                <a:cubicBezTo>
                  <a:pt x="4656214" y="2614307"/>
                  <a:pt x="5400071" y="2900964"/>
                  <a:pt x="5449057" y="3027964"/>
                </a:cubicBezTo>
                <a:cubicBezTo>
                  <a:pt x="5498043" y="3154964"/>
                  <a:pt x="5151514" y="3193064"/>
                  <a:pt x="4872114" y="3223907"/>
                </a:cubicBezTo>
                <a:cubicBezTo>
                  <a:pt x="4592714" y="3254750"/>
                  <a:pt x="4151843" y="3272892"/>
                  <a:pt x="3772657" y="3213021"/>
                </a:cubicBezTo>
                <a:cubicBezTo>
                  <a:pt x="3393471" y="3153150"/>
                  <a:pt x="2876400" y="2879192"/>
                  <a:pt x="2597000" y="2864678"/>
                </a:cubicBezTo>
                <a:cubicBezTo>
                  <a:pt x="2317600" y="2850164"/>
                  <a:pt x="2234143" y="3066063"/>
                  <a:pt x="2096257" y="3125935"/>
                </a:cubicBezTo>
                <a:cubicBezTo>
                  <a:pt x="1958371" y="3185807"/>
                  <a:pt x="1972886" y="3205764"/>
                  <a:pt x="1769686" y="3223907"/>
                </a:cubicBezTo>
                <a:cubicBezTo>
                  <a:pt x="1566486" y="3242050"/>
                  <a:pt x="877057" y="3234792"/>
                  <a:pt x="877057" y="3234792"/>
                </a:cubicBezTo>
                <a:cubicBezTo>
                  <a:pt x="641200" y="3236606"/>
                  <a:pt x="490614" y="3316435"/>
                  <a:pt x="354543" y="3234792"/>
                </a:cubicBezTo>
                <a:cubicBezTo>
                  <a:pt x="218472" y="3153149"/>
                  <a:pt x="115058" y="2899149"/>
                  <a:pt x="60629" y="2744935"/>
                </a:cubicBezTo>
                <a:cubicBezTo>
                  <a:pt x="6200" y="2590721"/>
                  <a:pt x="-26458" y="2432878"/>
                  <a:pt x="27971" y="2309507"/>
                </a:cubicBezTo>
                <a:cubicBezTo>
                  <a:pt x="82400" y="2186136"/>
                  <a:pt x="238429" y="2119007"/>
                  <a:pt x="387200" y="2004707"/>
                </a:cubicBezTo>
                <a:cubicBezTo>
                  <a:pt x="535971" y="1890407"/>
                  <a:pt x="822628" y="1685393"/>
                  <a:pt x="920600" y="1623707"/>
                </a:cubicBezTo>
                <a:cubicBezTo>
                  <a:pt x="1018572" y="1562021"/>
                  <a:pt x="1074814" y="1781549"/>
                  <a:pt x="985914" y="1645478"/>
                </a:cubicBez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863704" y="2902689"/>
            <a:ext cx="5100174" cy="3767671"/>
          </a:xfrm>
          <a:custGeom>
            <a:avLst/>
            <a:gdLst>
              <a:gd name="connsiteX0" fmla="*/ 871582 w 5100174"/>
              <a:gd name="connsiteY0" fmla="*/ 939968 h 3767671"/>
              <a:gd name="connsiteX1" fmla="*/ 261982 w 5100174"/>
              <a:gd name="connsiteY1" fmla="*/ 1146797 h 3767671"/>
              <a:gd name="connsiteX2" fmla="*/ 725 w 5100174"/>
              <a:gd name="connsiteY2" fmla="*/ 537197 h 3767671"/>
              <a:gd name="connsiteX3" fmla="*/ 218439 w 5100174"/>
              <a:gd name="connsiteY3" fmla="*/ 112654 h 3767671"/>
              <a:gd name="connsiteX4" fmla="*/ 1078410 w 5100174"/>
              <a:gd name="connsiteY4" fmla="*/ 112654 h 3767671"/>
              <a:gd name="connsiteX5" fmla="*/ 1807753 w 5100174"/>
              <a:gd name="connsiteY5" fmla="*/ 14682 h 3767671"/>
              <a:gd name="connsiteX6" fmla="*/ 2166982 w 5100174"/>
              <a:gd name="connsiteY6" fmla="*/ 471882 h 3767671"/>
              <a:gd name="connsiteX7" fmla="*/ 3081382 w 5100174"/>
              <a:gd name="connsiteY7" fmla="*/ 254168 h 3767671"/>
              <a:gd name="connsiteX8" fmla="*/ 3745410 w 5100174"/>
              <a:gd name="connsiteY8" fmla="*/ 395682 h 3767671"/>
              <a:gd name="connsiteX9" fmla="*/ 3995782 w 5100174"/>
              <a:gd name="connsiteY9" fmla="*/ 558968 h 3767671"/>
              <a:gd name="connsiteX10" fmla="*/ 4518296 w 5100174"/>
              <a:gd name="connsiteY10" fmla="*/ 373911 h 3767671"/>
              <a:gd name="connsiteX11" fmla="*/ 4877525 w 5100174"/>
              <a:gd name="connsiteY11" fmla="*/ 896425 h 3767671"/>
              <a:gd name="connsiteX12" fmla="*/ 5084353 w 5100174"/>
              <a:gd name="connsiteY12" fmla="*/ 1288311 h 3767671"/>
              <a:gd name="connsiteX13" fmla="*/ 4823096 w 5100174"/>
              <a:gd name="connsiteY13" fmla="*/ 1680197 h 3767671"/>
              <a:gd name="connsiteX14" fmla="*/ 4888410 w 5100174"/>
              <a:gd name="connsiteY14" fmla="*/ 2050311 h 3767671"/>
              <a:gd name="connsiteX15" fmla="*/ 4964610 w 5100174"/>
              <a:gd name="connsiteY15" fmla="*/ 2387768 h 3767671"/>
              <a:gd name="connsiteX16" fmla="*/ 5019039 w 5100174"/>
              <a:gd name="connsiteY16" fmla="*/ 2681682 h 3767671"/>
              <a:gd name="connsiteX17" fmla="*/ 5095239 w 5100174"/>
              <a:gd name="connsiteY17" fmla="*/ 2942940 h 3767671"/>
              <a:gd name="connsiteX18" fmla="*/ 4866639 w 5100174"/>
              <a:gd name="connsiteY18" fmla="*/ 3519882 h 3767671"/>
              <a:gd name="connsiteX19" fmla="*/ 4681582 w 5100174"/>
              <a:gd name="connsiteY19" fmla="*/ 3683168 h 3767671"/>
              <a:gd name="connsiteX20" fmla="*/ 3854267 w 5100174"/>
              <a:gd name="connsiteY20" fmla="*/ 3759368 h 3767671"/>
              <a:gd name="connsiteX21" fmla="*/ 3255553 w 5100174"/>
              <a:gd name="connsiteY21" fmla="*/ 3748482 h 3767671"/>
              <a:gd name="connsiteX22" fmla="*/ 2504439 w 5100174"/>
              <a:gd name="connsiteY22" fmla="*/ 3606968 h 3767671"/>
              <a:gd name="connsiteX23" fmla="*/ 2243182 w 5100174"/>
              <a:gd name="connsiteY23" fmla="*/ 3454568 h 3767671"/>
              <a:gd name="connsiteX24" fmla="*/ 1611810 w 5100174"/>
              <a:gd name="connsiteY24" fmla="*/ 3247740 h 3767671"/>
              <a:gd name="connsiteX25" fmla="*/ 1459410 w 5100174"/>
              <a:gd name="connsiteY25" fmla="*/ 3073568 h 3767671"/>
              <a:gd name="connsiteX26" fmla="*/ 1502953 w 5100174"/>
              <a:gd name="connsiteY26" fmla="*/ 2866740 h 3767671"/>
              <a:gd name="connsiteX27" fmla="*/ 1764210 w 5100174"/>
              <a:gd name="connsiteY27" fmla="*/ 2594597 h 3767671"/>
              <a:gd name="connsiteX28" fmla="*/ 1851296 w 5100174"/>
              <a:gd name="connsiteY28" fmla="*/ 2224482 h 3767671"/>
              <a:gd name="connsiteX29" fmla="*/ 1785982 w 5100174"/>
              <a:gd name="connsiteY29" fmla="*/ 1919682 h 3767671"/>
              <a:gd name="connsiteX30" fmla="*/ 1633582 w 5100174"/>
              <a:gd name="connsiteY30" fmla="*/ 1647540 h 3767671"/>
              <a:gd name="connsiteX31" fmla="*/ 1404982 w 5100174"/>
              <a:gd name="connsiteY31" fmla="*/ 1353625 h 3767671"/>
              <a:gd name="connsiteX32" fmla="*/ 1034867 w 5100174"/>
              <a:gd name="connsiteY32" fmla="*/ 1081482 h 3767671"/>
              <a:gd name="connsiteX33" fmla="*/ 947782 w 5100174"/>
              <a:gd name="connsiteY33" fmla="*/ 983511 h 3767671"/>
              <a:gd name="connsiteX34" fmla="*/ 871582 w 5100174"/>
              <a:gd name="connsiteY34" fmla="*/ 939968 h 3767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100174" h="3767671">
                <a:moveTo>
                  <a:pt x="871582" y="939968"/>
                </a:moveTo>
                <a:cubicBezTo>
                  <a:pt x="757282" y="967182"/>
                  <a:pt x="407125" y="1213925"/>
                  <a:pt x="261982" y="1146797"/>
                </a:cubicBezTo>
                <a:cubicBezTo>
                  <a:pt x="116839" y="1079669"/>
                  <a:pt x="7982" y="709554"/>
                  <a:pt x="725" y="537197"/>
                </a:cubicBezTo>
                <a:cubicBezTo>
                  <a:pt x="-6532" y="364840"/>
                  <a:pt x="38825" y="183411"/>
                  <a:pt x="218439" y="112654"/>
                </a:cubicBezTo>
                <a:cubicBezTo>
                  <a:pt x="398053" y="41897"/>
                  <a:pt x="813524" y="128983"/>
                  <a:pt x="1078410" y="112654"/>
                </a:cubicBezTo>
                <a:cubicBezTo>
                  <a:pt x="1343296" y="96325"/>
                  <a:pt x="1626324" y="-45189"/>
                  <a:pt x="1807753" y="14682"/>
                </a:cubicBezTo>
                <a:cubicBezTo>
                  <a:pt x="1989182" y="74553"/>
                  <a:pt x="1954711" y="431968"/>
                  <a:pt x="2166982" y="471882"/>
                </a:cubicBezTo>
                <a:cubicBezTo>
                  <a:pt x="2379253" y="511796"/>
                  <a:pt x="2818311" y="266868"/>
                  <a:pt x="3081382" y="254168"/>
                </a:cubicBezTo>
                <a:cubicBezTo>
                  <a:pt x="3344453" y="241468"/>
                  <a:pt x="3593010" y="344882"/>
                  <a:pt x="3745410" y="395682"/>
                </a:cubicBezTo>
                <a:cubicBezTo>
                  <a:pt x="3897810" y="446482"/>
                  <a:pt x="3866968" y="562596"/>
                  <a:pt x="3995782" y="558968"/>
                </a:cubicBezTo>
                <a:cubicBezTo>
                  <a:pt x="4124596" y="555339"/>
                  <a:pt x="4371339" y="317668"/>
                  <a:pt x="4518296" y="373911"/>
                </a:cubicBezTo>
                <a:cubicBezTo>
                  <a:pt x="4665253" y="430154"/>
                  <a:pt x="4783182" y="744025"/>
                  <a:pt x="4877525" y="896425"/>
                </a:cubicBezTo>
                <a:cubicBezTo>
                  <a:pt x="4971868" y="1048825"/>
                  <a:pt x="5093425" y="1157682"/>
                  <a:pt x="5084353" y="1288311"/>
                </a:cubicBezTo>
                <a:cubicBezTo>
                  <a:pt x="5075282" y="1418940"/>
                  <a:pt x="4855753" y="1553197"/>
                  <a:pt x="4823096" y="1680197"/>
                </a:cubicBezTo>
                <a:cubicBezTo>
                  <a:pt x="4790439" y="1807197"/>
                  <a:pt x="4864824" y="1932383"/>
                  <a:pt x="4888410" y="2050311"/>
                </a:cubicBezTo>
                <a:cubicBezTo>
                  <a:pt x="4911996" y="2168239"/>
                  <a:pt x="4942839" y="2282540"/>
                  <a:pt x="4964610" y="2387768"/>
                </a:cubicBezTo>
                <a:cubicBezTo>
                  <a:pt x="4986382" y="2492997"/>
                  <a:pt x="4997268" y="2589153"/>
                  <a:pt x="5019039" y="2681682"/>
                </a:cubicBezTo>
                <a:cubicBezTo>
                  <a:pt x="5040811" y="2774211"/>
                  <a:pt x="5120639" y="2803240"/>
                  <a:pt x="5095239" y="2942940"/>
                </a:cubicBezTo>
                <a:cubicBezTo>
                  <a:pt x="5069839" y="3082640"/>
                  <a:pt x="4935582" y="3396511"/>
                  <a:pt x="4866639" y="3519882"/>
                </a:cubicBezTo>
                <a:cubicBezTo>
                  <a:pt x="4797696" y="3643253"/>
                  <a:pt x="4850311" y="3643254"/>
                  <a:pt x="4681582" y="3683168"/>
                </a:cubicBezTo>
                <a:cubicBezTo>
                  <a:pt x="4512853" y="3723082"/>
                  <a:pt x="4091938" y="3748482"/>
                  <a:pt x="3854267" y="3759368"/>
                </a:cubicBezTo>
                <a:cubicBezTo>
                  <a:pt x="3616596" y="3770254"/>
                  <a:pt x="3480524" y="3773882"/>
                  <a:pt x="3255553" y="3748482"/>
                </a:cubicBezTo>
                <a:cubicBezTo>
                  <a:pt x="3030582" y="3723082"/>
                  <a:pt x="2673167" y="3655954"/>
                  <a:pt x="2504439" y="3606968"/>
                </a:cubicBezTo>
                <a:cubicBezTo>
                  <a:pt x="2335711" y="3557982"/>
                  <a:pt x="2391953" y="3514439"/>
                  <a:pt x="2243182" y="3454568"/>
                </a:cubicBezTo>
                <a:cubicBezTo>
                  <a:pt x="2094411" y="3394697"/>
                  <a:pt x="1742439" y="3311240"/>
                  <a:pt x="1611810" y="3247740"/>
                </a:cubicBezTo>
                <a:cubicBezTo>
                  <a:pt x="1481181" y="3184240"/>
                  <a:pt x="1477553" y="3137068"/>
                  <a:pt x="1459410" y="3073568"/>
                </a:cubicBezTo>
                <a:cubicBezTo>
                  <a:pt x="1441267" y="3010068"/>
                  <a:pt x="1452153" y="2946568"/>
                  <a:pt x="1502953" y="2866740"/>
                </a:cubicBezTo>
                <a:cubicBezTo>
                  <a:pt x="1553753" y="2786912"/>
                  <a:pt x="1706153" y="2701640"/>
                  <a:pt x="1764210" y="2594597"/>
                </a:cubicBezTo>
                <a:cubicBezTo>
                  <a:pt x="1822267" y="2487554"/>
                  <a:pt x="1847667" y="2336968"/>
                  <a:pt x="1851296" y="2224482"/>
                </a:cubicBezTo>
                <a:cubicBezTo>
                  <a:pt x="1854925" y="2111996"/>
                  <a:pt x="1822268" y="2015839"/>
                  <a:pt x="1785982" y="1919682"/>
                </a:cubicBezTo>
                <a:cubicBezTo>
                  <a:pt x="1749696" y="1823525"/>
                  <a:pt x="1697082" y="1741883"/>
                  <a:pt x="1633582" y="1647540"/>
                </a:cubicBezTo>
                <a:cubicBezTo>
                  <a:pt x="1570082" y="1553197"/>
                  <a:pt x="1504768" y="1447968"/>
                  <a:pt x="1404982" y="1353625"/>
                </a:cubicBezTo>
                <a:cubicBezTo>
                  <a:pt x="1305196" y="1259282"/>
                  <a:pt x="1111067" y="1143168"/>
                  <a:pt x="1034867" y="1081482"/>
                </a:cubicBezTo>
                <a:cubicBezTo>
                  <a:pt x="958667" y="1019796"/>
                  <a:pt x="978625" y="1003468"/>
                  <a:pt x="947782" y="983511"/>
                </a:cubicBezTo>
                <a:cubicBezTo>
                  <a:pt x="916939" y="963554"/>
                  <a:pt x="985882" y="912754"/>
                  <a:pt x="871582" y="939968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21847" y="4366528"/>
            <a:ext cx="149085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den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81791" y="3451938"/>
            <a:ext cx="136684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promiňte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03515" y="4874842"/>
            <a:ext cx="190308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shledanou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3522" y="3630215"/>
            <a:ext cx="189699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mlouvám se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10477" y="4393280"/>
            <a:ext cx="104458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nazdar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73201" y="4834506"/>
            <a:ext cx="178407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pozdravem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68977" y="5335043"/>
            <a:ext cx="100264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vítejte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81731" y="4091880"/>
            <a:ext cx="110261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pardon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60883" y="5445224"/>
            <a:ext cx="7457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ahoj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34481" y="4644009"/>
            <a:ext cx="1900906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prominutím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81150" y="3861048"/>
            <a:ext cx="14895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pozdravy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50455" y="3167390"/>
            <a:ext cx="12575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omluvy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Šipka dolů 17"/>
          <p:cNvSpPr/>
          <p:nvPr/>
        </p:nvSpPr>
        <p:spPr>
          <a:xfrm>
            <a:off x="1187624" y="2276872"/>
            <a:ext cx="1031208" cy="890518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6333036" y="2140100"/>
            <a:ext cx="1031208" cy="8905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998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Rozhodni, jak pozdravíš dítě a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cizího dospělého člověka.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čarou.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842" y="1690842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obré ráno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843" y="2152507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shledanou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843" y="2619073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ahoj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440" y="308073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nazdar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441" y="3557294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večer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42" y="610378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ěkné odpoledne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441" y="1254195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čau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0152" y="2634462"/>
            <a:ext cx="149425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dítě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9316" y="5661248"/>
            <a:ext cx="413271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ospělý člověk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48603"/>
            <a:ext cx="1267409" cy="185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http://www.clker.com/cliparts/a/N/f/i/6/R/daddy-standing-02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0021" y="3375207"/>
            <a:ext cx="1094510" cy="24543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170752" y="4068481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6731" y="4506843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vítejte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5632" y="5057348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obrý den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7734" y="5580568"/>
            <a:ext cx="301340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dravím tě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899592" y="1515805"/>
            <a:ext cx="5040560" cy="1750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51720" y="1952452"/>
            <a:ext cx="4176464" cy="176458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5" idx="3"/>
          </p:cNvCxnSpPr>
          <p:nvPr/>
        </p:nvCxnSpPr>
        <p:spPr>
          <a:xfrm>
            <a:off x="2495104" y="2414117"/>
            <a:ext cx="3644917" cy="191597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971600" y="2214062"/>
            <a:ext cx="5081972" cy="77434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418751" y="2601233"/>
            <a:ext cx="4721270" cy="77397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51720" y="3818904"/>
            <a:ext cx="3744416" cy="5111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987824" y="5203076"/>
            <a:ext cx="3152197" cy="116605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043608" y="2706227"/>
            <a:ext cx="5184576" cy="16238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357971" y="4768453"/>
            <a:ext cx="458218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1907704" y="5030063"/>
            <a:ext cx="4232317" cy="2888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907704" y="2880683"/>
            <a:ext cx="4232317" cy="29614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0726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věty, ve kterých někomu vykáme.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Vysvětli, co to znamená a kdy vykání používáme.</a:t>
            </a:r>
            <a:endParaRPr lang="cs-CZ" sz="2800" b="1" spc="50" dirty="0">
              <a:ln w="11430"/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854306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„Měl byste si to dobře promyslet.“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„Kubo, vezmi si teplou bundu!“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„Pane, neztratil jste peněženku?“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„Maminko, kdy dnes přijdeš domů?“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„Paní, postupte dále do vozu!“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„Jano, dnes nemusíš brzy vstávat.“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„Měla byste si to lépe spočítat!“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„Nechoď nikam s cizími lidmi!“</a:t>
            </a:r>
          </a:p>
        </p:txBody>
      </p:sp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080120" cy="198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7542139" y="4755470"/>
            <a:ext cx="1236829" cy="178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07" y="1052736"/>
            <a:ext cx="1223033" cy="169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3/V/g/m/8/w/basketbal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74" y="1450556"/>
            <a:ext cx="507731" cy="50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178582"/>
            <a:ext cx="1210304" cy="186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835696" y="1958287"/>
            <a:ext cx="561662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259632" y="2852936"/>
            <a:ext cx="6282507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835696" y="3861048"/>
            <a:ext cx="547260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4941168"/>
            <a:ext cx="525658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919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2013-03-26].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	http://www.clker.com/clipart-woman-cartoon.html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	http://www.clker.com/clipart-girl-jumping-upside-down.html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třída </a:t>
            </a:r>
            <a:r>
              <a:rPr lang="cs-CZ" sz="1600" dirty="0"/>
              <a:t>a tabule	http://www.clker.com/clipart-68040.html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otec		http://www.clker.com/clipart-daddy-standing-02.html</a:t>
            </a:r>
          </a:p>
          <a:p>
            <a:pPr marL="0" indent="0">
              <a:buNone/>
              <a:defRPr/>
            </a:pPr>
            <a:r>
              <a:rPr lang="cs-CZ" sz="1600" dirty="0"/>
              <a:t>doktorka		http://www.clker.com/clipart-2447.html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basket </a:t>
            </a:r>
            <a:r>
              <a:rPr lang="cs-CZ" sz="1600" dirty="0"/>
              <a:t>míč		http://www.clker.com/clipart-basketball-2.html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b</a:t>
            </a:r>
            <a:r>
              <a:rPr lang="cs-CZ" sz="1600" dirty="0" smtClean="0"/>
              <a:t>asket košík</a:t>
            </a:r>
            <a:r>
              <a:rPr lang="cs-CZ" sz="1600" dirty="0"/>
              <a:t>	http://www.clker.com/clipart-14443.html</a:t>
            </a:r>
          </a:p>
          <a:p>
            <a:pPr marL="0" indent="0">
              <a:buNone/>
              <a:defRPr/>
            </a:pPr>
            <a:r>
              <a:rPr lang="cs-CZ" sz="1600" dirty="0"/>
              <a:t>autobus		http://www.clker.com/clipart-3044.html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045133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557</Words>
  <Application>Microsoft Office PowerPoint</Application>
  <PresentationFormat>Předvádění na obrazovce (4:3)</PresentationFormat>
  <Paragraphs>142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66</cp:revision>
  <cp:lastPrinted>2013-04-20T09:33:21Z</cp:lastPrinted>
  <dcterms:created xsi:type="dcterms:W3CDTF">2013-03-25T19:50:35Z</dcterms:created>
  <dcterms:modified xsi:type="dcterms:W3CDTF">2013-04-20T09:40:11Z</dcterms:modified>
</cp:coreProperties>
</file>