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9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94666D"/>
    <a:srgbClr val="764663"/>
    <a:srgbClr val="865C62"/>
    <a:srgbClr val="BD9FA3"/>
    <a:srgbClr val="ECB2E1"/>
    <a:srgbClr val="666699"/>
    <a:srgbClr val="CC3399"/>
    <a:srgbClr val="FF9999"/>
    <a:srgbClr val="FF99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</a:rPr>
            <a:t> </a:t>
          </a:r>
          <a:r>
            <a:rPr lang="cs-CZ" sz="2000" baseline="0" dirty="0" smtClean="0">
              <a:latin typeface="Calibri" pitchFamily="34" charset="0"/>
            </a:rPr>
            <a:t>VY_52_INOVACE_01_F+Z_07</a:t>
          </a:r>
          <a:endParaRPr lang="cs-CZ" sz="2000" dirty="0">
            <a:latin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NÁZEV ŠKOLY: </a:t>
          </a:r>
          <a:r>
            <a:rPr lang="cs-CZ" sz="1100" dirty="0" smtClean="0">
              <a:latin typeface="Calibri" pitchFamily="34" charset="0"/>
            </a:rPr>
            <a:t>Základní škola, Uherský Ostroh, okres Uherské Hradiště, </a:t>
          </a:r>
          <a:r>
            <a:rPr lang="cs-CZ" sz="1100" smtClean="0">
              <a:latin typeface="Calibri" pitchFamily="34" charset="0"/>
            </a:rPr>
            <a:t>příspěvková organizace</a:t>
          </a:r>
          <a:endParaRPr lang="cs-CZ" sz="110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AUTOR: RNDr. Ivana </a:t>
          </a:r>
          <a:r>
            <a:rPr lang="cs-CZ" sz="2000" dirty="0" err="1" smtClean="0">
              <a:latin typeface="Calibri" pitchFamily="34" charset="0"/>
            </a:rPr>
            <a:t>Bělohradová</a:t>
          </a:r>
          <a:endParaRPr lang="cs-CZ" sz="200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TÉMA: 7.B – F – výpočet hustoty</a:t>
          </a:r>
          <a:endParaRPr lang="cs-CZ" sz="2000" dirty="0">
            <a:latin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ČÍSLO </a:t>
          </a:r>
          <a:r>
            <a:rPr lang="cs-CZ" sz="2000" dirty="0" smtClean="0">
              <a:latin typeface="Calibri" pitchFamily="34" charset="0"/>
            </a:rPr>
            <a:t>PROJEKTU:CZ.1.07/1.4.00/21.1616 </a:t>
          </a:r>
          <a:endParaRPr lang="cs-CZ" sz="2000" dirty="0">
            <a:latin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7" custLinFactNeighborY="2034"/>
      <dgm:spPr>
        <a:solidFill>
          <a:schemeClr val="tx2">
            <a:lumMod val="50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accent1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35" y="448572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tx2">
            <a:lumMod val="50000"/>
          </a:schemeClr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Bělohradová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VY_32_INOVACE_01_TEMA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76215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AC1D0EB-A4DF-4763-BA0A-080F2C6A8B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AE2C-1727-4111-895F-3E3AB3899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138FE32-E1A4-466C-BDE5-9A12C58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773B1-B2B6-4BAF-A6A5-6DD7D2994C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810D-5B90-4D38-9F61-3A5C00359F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7F9CE-9EF5-4CA6-B8B8-AFA9EF9B83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531C0-D886-4217-8751-4B0820ADC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B788-9772-46EA-A5C2-7517A0078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765EEB-D74A-4684-ABC6-593B618B6B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D70E6-8FEC-4FC6-B87B-6D18B03F0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43B1-C028-42E9-AD0E-ADCD253F0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5DA1D79-7D33-4BDB-8786-A95FC8BE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Prezentace je určena </a:t>
            </a:r>
            <a:r>
              <a:rPr lang="cs-CZ" b="1" dirty="0" smtClean="0">
                <a:latin typeface="Cambria" pitchFamily="18" charset="0"/>
                <a:cs typeface="Arial" pitchFamily="34" charset="0"/>
              </a:rPr>
              <a:t>k seznámení žáků s novým učivem </a:t>
            </a:r>
            <a:r>
              <a:rPr lang="cs-CZ" dirty="0" smtClean="0">
                <a:latin typeface="Cambria" pitchFamily="18" charset="0"/>
                <a:cs typeface="Arial" pitchFamily="34" charset="0"/>
              </a:rPr>
              <a:t>– výpočtem </a:t>
            </a:r>
            <a:r>
              <a:rPr lang="cs-CZ" dirty="0" smtClean="0">
                <a:latin typeface="Cambria" pitchFamily="18" charset="0"/>
                <a:cs typeface="Arial" pitchFamily="34" charset="0"/>
                <a:sym typeface="Symbol"/>
              </a:rPr>
              <a:t>, m, V</a:t>
            </a:r>
            <a:r>
              <a:rPr lang="cs-CZ" dirty="0" smtClean="0">
                <a:latin typeface="Cambria" pitchFamily="18" charset="0"/>
                <a:cs typeface="Arial" pitchFamily="34" charset="0"/>
              </a:rPr>
              <a:t>. </a:t>
            </a:r>
          </a:p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 Příklady jsou vhodné k samostatnému či skupinovému procvičení s následnou kontrolou       a případným vysvětlením chyb. Materiál lze výhodně využít i v rámci </a:t>
            </a:r>
            <a:r>
              <a:rPr lang="cs-CZ" b="1" dirty="0" smtClean="0">
                <a:latin typeface="Cambria" pitchFamily="18" charset="0"/>
                <a:cs typeface="Arial" pitchFamily="34" charset="0"/>
              </a:rPr>
              <a:t>shrnutí učiva</a:t>
            </a:r>
            <a:r>
              <a:rPr lang="cs-CZ" dirty="0" smtClean="0">
                <a:latin typeface="Cambria" pitchFamily="18" charset="0"/>
                <a:cs typeface="Arial" pitchFamily="34" charset="0"/>
              </a:rPr>
              <a:t>.  </a:t>
            </a:r>
          </a:p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Práce s tímto materiálem byla užitečným zpestřením hodiny, podle odezvy žáků bylo vše srozumitelné.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4348" y="2571744"/>
            <a:ext cx="7772400" cy="3071834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Hustota látky,</a:t>
            </a:r>
          </a:p>
          <a:p>
            <a:pPr algn="ctr"/>
            <a:r>
              <a:rPr lang="cs-CZ" sz="65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výpočet </a:t>
            </a:r>
            <a:r>
              <a:rPr lang="cs-CZ" sz="65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  <a:sym typeface="Symbol"/>
              </a:rPr>
              <a:t>, m, V</a:t>
            </a:r>
            <a:endParaRPr lang="cs-CZ" sz="6500" dirty="0" smtClean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ea typeface="+mj-ea"/>
              <a:cs typeface="Arial" pitchFamily="34" charset="0"/>
            </a:endParaRPr>
          </a:p>
          <a:p>
            <a:pPr algn="ctr"/>
            <a:endParaRPr lang="cs-CZ" sz="9600" dirty="0">
              <a:effectLst>
                <a:outerShdw blurRad="101600" dist="38100" dir="18900000" algn="bl" rotWithShape="0">
                  <a:schemeClr val="accent5">
                    <a:lumMod val="50000"/>
                    <a:alpha val="82000"/>
                  </a:schemeClr>
                </a:outerShdw>
              </a:effectLst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642918"/>
            <a:ext cx="7772400" cy="98903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Hustota</a:t>
            </a:r>
            <a:endParaRPr lang="cs-CZ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xfrm>
            <a:off x="428596" y="1571612"/>
            <a:ext cx="8229600" cy="4857784"/>
          </a:xfrm>
          <a:blipFill rotWithShape="1">
            <a:blip r:embed="rId4"/>
            <a:stretch>
              <a:fillRect l="-741" t="-1129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xfrm>
            <a:off x="714348" y="1785926"/>
            <a:ext cx="4429156" cy="4500594"/>
          </a:xfrm>
          <a:blipFill rotWithShape="1">
            <a:blip r:embed="rId4"/>
            <a:stretch>
              <a:fillRect l="-3301"/>
            </a:stretch>
          </a:blipFill>
        </p:spPr>
        <p:txBody>
          <a:bodyPr/>
          <a:lstStyle/>
          <a:p>
            <a:pPr>
              <a:buNone/>
            </a:pPr>
            <a:endParaRPr lang="cs-CZ" dirty="0">
              <a:noFill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928670"/>
            <a:ext cx="55007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Další vztahy</a:t>
            </a:r>
            <a:endParaRPr lang="cs-CZ" sz="4000" dirty="0" smtClean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  <a:latin typeface="Cambria" pitchFamily="18" charset="0"/>
              <a:ea typeface="+mj-ea"/>
              <a:cs typeface="+mj-cs"/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pět nebo Předchozí 10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4572000" y="2428868"/>
            <a:ext cx="2928958" cy="2857520"/>
            <a:chOff x="5857884" y="2428868"/>
            <a:chExt cx="2928958" cy="2857520"/>
          </a:xfrm>
        </p:grpSpPr>
        <p:grpSp>
          <p:nvGrpSpPr>
            <p:cNvPr id="34" name="Skupina 33"/>
            <p:cNvGrpSpPr/>
            <p:nvPr/>
          </p:nvGrpSpPr>
          <p:grpSpPr>
            <a:xfrm>
              <a:off x="5857884" y="2428868"/>
              <a:ext cx="2928958" cy="2857520"/>
              <a:chOff x="5857884" y="2428868"/>
              <a:chExt cx="2928958" cy="2857520"/>
            </a:xfrm>
          </p:grpSpPr>
          <p:sp>
            <p:nvSpPr>
              <p:cNvPr id="12" name="Rovnoramenný trojúhelník 11"/>
              <p:cNvSpPr/>
              <p:nvPr/>
            </p:nvSpPr>
            <p:spPr>
              <a:xfrm>
                <a:off x="5857884" y="2428868"/>
                <a:ext cx="2928958" cy="2857520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215074" y="4143380"/>
                <a:ext cx="785818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6000" dirty="0" smtClean="0">
                    <a:sym typeface="Symbol"/>
                  </a:rPr>
                  <a:t></a:t>
                </a:r>
                <a:endParaRPr lang="cs-CZ" sz="6000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7608115" y="4235713"/>
                <a:ext cx="78581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5400" dirty="0" smtClean="0">
                    <a:latin typeface="Cambria" pitchFamily="18" charset="0"/>
                    <a:sym typeface="Symbol"/>
                  </a:rPr>
                  <a:t>V</a:t>
                </a:r>
                <a:endParaRPr lang="cs-CZ" sz="5400" dirty="0">
                  <a:latin typeface="Cambria" pitchFamily="18" charset="0"/>
                </a:endParaRPr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6929454" y="3000372"/>
                <a:ext cx="78581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5400" dirty="0" smtClean="0">
                    <a:latin typeface="Cambria" pitchFamily="18" charset="0"/>
                    <a:sym typeface="Symbol"/>
                  </a:rPr>
                  <a:t>m</a:t>
                </a:r>
                <a:endParaRPr lang="cs-CZ" sz="5400" dirty="0">
                  <a:latin typeface="Cambria" pitchFamily="18" charset="0"/>
                </a:endParaRPr>
              </a:p>
            </p:txBody>
          </p:sp>
        </p:grpSp>
        <p:cxnSp>
          <p:nvCxnSpPr>
            <p:cNvPr id="20" name="Přímá spojovací čára 19"/>
            <p:cNvCxnSpPr/>
            <p:nvPr/>
          </p:nvCxnSpPr>
          <p:spPr>
            <a:xfrm>
              <a:off x="6715140" y="4071942"/>
              <a:ext cx="1285884" cy="15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714348" y="1928802"/>
                <a:ext cx="6786610" cy="44047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latin typeface="Cambria" pitchFamily="18" charset="0"/>
                  </a:rPr>
                  <a:t>Ze kterého kovu je vyroben náramek, který má hmotnost 27,3 g a objem 2,6 cm</a:t>
                </a:r>
                <a:r>
                  <a:rPr lang="cs-CZ" sz="2400" baseline="30000" dirty="0" smtClean="0">
                    <a:latin typeface="Cambria" pitchFamily="18" charset="0"/>
                  </a:rPr>
                  <a:t>3</a:t>
                </a:r>
                <a:r>
                  <a:rPr lang="cs-CZ" sz="2400" dirty="0" smtClean="0">
                    <a:latin typeface="Cambria" pitchFamily="18" charset="0"/>
                  </a:rPr>
                  <a:t>?</a:t>
                </a:r>
              </a:p>
              <a:p>
                <a:r>
                  <a:rPr lang="cs-CZ" sz="2400" dirty="0" smtClean="0"/>
                  <a:t>----------------------------------------------------------------</a:t>
                </a:r>
              </a:p>
              <a:p>
                <a:r>
                  <a:rPr lang="cs-CZ" sz="2400" dirty="0" smtClean="0">
                    <a:latin typeface="Cambria" pitchFamily="18" charset="0"/>
                  </a:rPr>
                  <a:t>m = 27,3 g</a:t>
                </a:r>
              </a:p>
              <a:p>
                <a:r>
                  <a:rPr lang="cs-CZ" sz="2400" dirty="0" smtClean="0">
                    <a:latin typeface="Cambria" pitchFamily="18" charset="0"/>
                  </a:rPr>
                  <a:t>V = 2,6 cm</a:t>
                </a:r>
                <a:r>
                  <a:rPr lang="cs-CZ" sz="2400" baseline="30000" dirty="0" smtClean="0">
                    <a:latin typeface="Cambria" pitchFamily="18" charset="0"/>
                  </a:rPr>
                  <a:t>3</a:t>
                </a:r>
              </a:p>
              <a:p>
                <a:r>
                  <a:rPr lang="cs-CZ" sz="2400" baseline="30000" dirty="0" smtClean="0">
                    <a:latin typeface="Cambria" pitchFamily="18" charset="0"/>
                    <a:sym typeface="Symbol"/>
                  </a:rPr>
                  <a:t/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 = </a:t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?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smtClean="0">
                            <a:latin typeface="Cambria Math"/>
                            <a:cs typeface="Arial" pitchFamily="34" charset="0"/>
                            <a:sym typeface="Symbol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  <a:cs typeface="Arial" pitchFamily="34" charset="0"/>
                            <a:sym typeface="Symbol"/>
                          </a:rPr>
                          <m:t>g</m:t>
                        </m:r>
                      </m:num>
                      <m:den>
                        <m:sSup>
                          <m:sSupPr>
                            <m:ctrlPr>
                              <a:rPr lang="cs-CZ" sz="2400" smtClean="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cm</m:t>
                            </m:r>
                          </m:e>
                          <m:sup>
                            <m:r>
                              <a:rPr lang="cs-CZ" sz="2400" b="0" i="0" smtClean="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sz="2400" dirty="0" smtClean="0">
                  <a:latin typeface="Cambria" pitchFamily="18" charset="0"/>
                  <a:cs typeface="Arial" pitchFamily="34" charset="0"/>
                  <a:sym typeface="Symbol"/>
                </a:endParaRP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-----------------</a:t>
                </a:r>
              </a:p>
              <a:p>
                <a:pPr>
                  <a:buFont typeface="Symbol"/>
                  <a:buChar char="r"/>
                </a:pP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= m : V</a:t>
                </a:r>
              </a:p>
              <a:p>
                <a:pPr>
                  <a:buFont typeface="Symbol"/>
                  <a:buChar char="r"/>
                </a:pP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= 27,3 : 2,6</a:t>
                </a:r>
              </a:p>
              <a:p>
                <a:pPr>
                  <a:buFont typeface="Symbol"/>
                  <a:buChar char="r"/>
                </a:pP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= </a:t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10,5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Arial" pitchFamily="34" charset="0"/>
                            <a:sym typeface="Symbol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  <a:cs typeface="Arial" pitchFamily="34" charset="0"/>
                            <a:sym typeface="Symbol"/>
                          </a:rPr>
                          <m:t>g</m:t>
                        </m:r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cm</m:t>
                            </m:r>
                          </m:e>
                          <m:sup>
                            <m:r>
                              <a:rPr lang="cs-CZ" sz="240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/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(stříbro)</a:t>
                </a: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Náramek je ze stříbra.</a:t>
                </a:r>
                <a:endParaRPr lang="cs-CZ" sz="2400" dirty="0">
                  <a:latin typeface="Cambria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348" y="1928802"/>
                <a:ext cx="6786610" cy="4404796"/>
              </a:xfrm>
              <a:prstGeom prst="rect">
                <a:avLst/>
              </a:prstGeom>
              <a:blipFill rotWithShape="1">
                <a:blip r:embed="rId3"/>
                <a:stretch>
                  <a:fillRect l="-1348" t="-1107" r="-270" b="-20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se zakulaceným příčným rohem 9"/>
          <p:cNvSpPr/>
          <p:nvPr/>
        </p:nvSpPr>
        <p:spPr>
          <a:xfrm>
            <a:off x="714348" y="3165446"/>
            <a:ext cx="4500594" cy="3168152"/>
          </a:xfrm>
          <a:prstGeom prst="round2DiagRect">
            <a:avLst>
              <a:gd name="adj1" fmla="val 7829"/>
              <a:gd name="adj2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mbria" pitchFamily="18" charset="0"/>
              </a:rPr>
              <a:t>Řešení</a:t>
            </a:r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Příklad 1 – výpočet hustoty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714348" y="1928802"/>
                <a:ext cx="6786610" cy="43274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latin typeface="Cambria" pitchFamily="18" charset="0"/>
                  </a:rPr>
                  <a:t>Ocelový odlitek má objem 1,5 m</a:t>
                </a:r>
                <a:r>
                  <a:rPr lang="cs-CZ" sz="2400" baseline="30000" dirty="0" smtClean="0">
                    <a:latin typeface="Cambria" pitchFamily="18" charset="0"/>
                  </a:rPr>
                  <a:t>3 </a:t>
                </a:r>
                <a:r>
                  <a:rPr lang="cs-CZ" sz="2400" dirty="0" smtClean="0">
                    <a:latin typeface="Cambria" pitchFamily="18" charset="0"/>
                  </a:rPr>
                  <a:t>. Vypočítej jeho hmotnost.</a:t>
                </a:r>
              </a:p>
              <a:p>
                <a:r>
                  <a:rPr lang="cs-CZ" sz="2400" dirty="0" smtClean="0"/>
                  <a:t>----------------------------------------------------------------</a:t>
                </a:r>
              </a:p>
              <a:p>
                <a:r>
                  <a:rPr lang="cs-CZ" sz="2400" dirty="0" smtClean="0">
                    <a:latin typeface="Cambria" pitchFamily="18" charset="0"/>
                  </a:rPr>
                  <a:t>m = ? kg</a:t>
                </a:r>
              </a:p>
              <a:p>
                <a:r>
                  <a:rPr lang="cs-CZ" sz="2400" dirty="0" smtClean="0">
                    <a:latin typeface="Cambria" pitchFamily="18" charset="0"/>
                  </a:rPr>
                  <a:t>V = 1,5 m</a:t>
                </a:r>
                <a:r>
                  <a:rPr lang="cs-CZ" sz="2400" baseline="30000" dirty="0" smtClean="0">
                    <a:latin typeface="Cambria" pitchFamily="18" charset="0"/>
                  </a:rPr>
                  <a:t>3</a:t>
                </a:r>
              </a:p>
              <a:p>
                <a:r>
                  <a:rPr lang="cs-CZ" sz="2400" baseline="30000" dirty="0" smtClean="0">
                    <a:latin typeface="Cambria" pitchFamily="18" charset="0"/>
                    <a:sym typeface="Symbol"/>
                  </a:rPr>
                  <a:t/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 = 7 </a:t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800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Arial" pitchFamily="34" charset="0"/>
                            <a:sym typeface="Symbol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  <a:cs typeface="Arial" pitchFamily="34" charset="0"/>
                            <a:sym typeface="Symbol"/>
                          </a:rPr>
                          <m:t>k</m:t>
                        </m:r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  <a:cs typeface="Arial" pitchFamily="34" charset="0"/>
                            <a:sym typeface="Symbol"/>
                          </a:rPr>
                          <m:t>g</m:t>
                        </m:r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m</m:t>
                            </m:r>
                          </m:e>
                          <m:sup>
                            <m:r>
                              <a:rPr lang="cs-CZ" sz="240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sz="2400" dirty="0" smtClean="0">
                  <a:latin typeface="Cambria" pitchFamily="18" charset="0"/>
                  <a:cs typeface="Arial" pitchFamily="34" charset="0"/>
                  <a:sym typeface="Symbol"/>
                </a:endParaRP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-----------------</a:t>
                </a: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m  =   V</a:t>
                </a: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m  = 7 800  1,5</a:t>
                </a: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m = 11 700 kg = 11,7 t</a:t>
                </a: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Hmotnost odlitku </a:t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je 11,7 t.</a:t>
                </a:r>
                <a:endParaRPr lang="cs-CZ" sz="2400" dirty="0">
                  <a:latin typeface="Cambria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348" y="1928802"/>
                <a:ext cx="6786610" cy="4327467"/>
              </a:xfrm>
              <a:prstGeom prst="rect">
                <a:avLst/>
              </a:prstGeom>
              <a:blipFill rotWithShape="1">
                <a:blip r:embed="rId3"/>
                <a:stretch>
                  <a:fillRect l="-1348" t="-1127" r="-270" b="-21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se zakulaceným příčným rohem 9"/>
          <p:cNvSpPr/>
          <p:nvPr/>
        </p:nvSpPr>
        <p:spPr>
          <a:xfrm>
            <a:off x="721345" y="3143248"/>
            <a:ext cx="4500594" cy="3000396"/>
          </a:xfrm>
          <a:prstGeom prst="round2DiagRect">
            <a:avLst>
              <a:gd name="adj1" fmla="val 7829"/>
              <a:gd name="adj2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mbria" pitchFamily="18" charset="0"/>
              </a:rPr>
              <a:t>Řešení</a:t>
            </a:r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Příklad 2 – výpočet hmotnosti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714348" y="1928802"/>
                <a:ext cx="6786610" cy="39105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latin typeface="Cambria" pitchFamily="18" charset="0"/>
                  </a:rPr>
                  <a:t>Jaký objem má kilogramové závaží z oceli?</a:t>
                </a:r>
              </a:p>
              <a:p>
                <a:r>
                  <a:rPr lang="cs-CZ" sz="2400" dirty="0" smtClean="0">
                    <a:latin typeface="Cambria" pitchFamily="18" charset="0"/>
                  </a:rPr>
                  <a:t>----------------------------------------------------------------</a:t>
                </a:r>
              </a:p>
              <a:p>
                <a:r>
                  <a:rPr lang="cs-CZ" sz="2400" dirty="0" smtClean="0">
                    <a:latin typeface="Cambria" pitchFamily="18" charset="0"/>
                  </a:rPr>
                  <a:t>m = 1 kg = 1 000 g</a:t>
                </a:r>
              </a:p>
              <a:p>
                <a:r>
                  <a:rPr lang="cs-CZ" sz="2400" dirty="0" smtClean="0">
                    <a:latin typeface="Cambria" pitchFamily="18" charset="0"/>
                  </a:rPr>
                  <a:t>V = ? cm</a:t>
                </a:r>
                <a:r>
                  <a:rPr lang="cs-CZ" sz="2400" baseline="30000" dirty="0" smtClean="0">
                    <a:latin typeface="Cambria" pitchFamily="18" charset="0"/>
                  </a:rPr>
                  <a:t>3</a:t>
                </a:r>
              </a:p>
              <a:p>
                <a:r>
                  <a:rPr lang="cs-CZ" sz="2400" baseline="30000" dirty="0" smtClean="0">
                    <a:latin typeface="Cambria" pitchFamily="18" charset="0"/>
                    <a:sym typeface="Symbol"/>
                  </a:rPr>
                  <a:t/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 = 7 850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Arial" pitchFamily="34" charset="0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  <a:sym typeface="Symbol"/>
                          </a:rPr>
                          <m:t>𝑘</m:t>
                        </m:r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  <a:cs typeface="Arial" pitchFamily="34" charset="0"/>
                            <a:sym typeface="Symbol"/>
                          </a:rPr>
                          <m:t>g</m:t>
                        </m:r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m</m:t>
                            </m:r>
                          </m:e>
                          <m:sup>
                            <m:r>
                              <a:rPr lang="cs-CZ" sz="240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 = </a:t>
                </a:r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7,85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Arial" pitchFamily="34" charset="0"/>
                            <a:sym typeface="Symbol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  <a:cs typeface="Arial" pitchFamily="34" charset="0"/>
                            <a:sym typeface="Symbol"/>
                          </a:rPr>
                          <m:t>g</m:t>
                        </m:r>
                      </m:num>
                      <m:den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cm</m:t>
                            </m:r>
                          </m:e>
                          <m:sup>
                            <m:r>
                              <a:rPr lang="cs-CZ" sz="2400">
                                <a:latin typeface="Cambria Math"/>
                                <a:cs typeface="Arial" pitchFamily="34" charset="0"/>
                                <a:sym typeface="Symbol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sz="2400" dirty="0" smtClean="0">
                  <a:latin typeface="Cambria" pitchFamily="18" charset="0"/>
                  <a:cs typeface="Arial" pitchFamily="34" charset="0"/>
                  <a:sym typeface="Symbol"/>
                </a:endParaRP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-----------------</a:t>
                </a: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V = m : </a:t>
                </a: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V = 1 000 : 7,85</a:t>
                </a: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V = 127,38 </a:t>
                </a:r>
                <a:r>
                  <a:rPr lang="cs-CZ" sz="2400" dirty="0" smtClean="0">
                    <a:latin typeface="Cambria" pitchFamily="18" charset="0"/>
                  </a:rPr>
                  <a:t>cm</a:t>
                </a:r>
                <a:r>
                  <a:rPr lang="cs-CZ" sz="2400" baseline="30000" dirty="0" smtClean="0">
                    <a:latin typeface="Cambria" pitchFamily="18" charset="0"/>
                  </a:rPr>
                  <a:t>3</a:t>
                </a:r>
                <a:endParaRPr lang="cs-CZ" sz="2400" dirty="0" smtClean="0">
                  <a:latin typeface="Cambria" pitchFamily="18" charset="0"/>
                  <a:cs typeface="Arial" pitchFamily="34" charset="0"/>
                  <a:sym typeface="Symbol"/>
                </a:endParaRPr>
              </a:p>
              <a:p>
                <a:r>
                  <a:rPr lang="cs-CZ" sz="2400" dirty="0" smtClean="0">
                    <a:latin typeface="Cambria" pitchFamily="18" charset="0"/>
                    <a:cs typeface="Arial" pitchFamily="34" charset="0"/>
                    <a:sym typeface="Symbol"/>
                  </a:rPr>
                  <a:t>Ocelové závaží má objem asi 127,38 </a:t>
                </a:r>
                <a:r>
                  <a:rPr lang="cs-CZ" sz="2400" dirty="0" smtClean="0">
                    <a:latin typeface="Cambria" pitchFamily="18" charset="0"/>
                  </a:rPr>
                  <a:t>cm</a:t>
                </a:r>
                <a:r>
                  <a:rPr lang="cs-CZ" sz="2400" baseline="30000" dirty="0" smtClean="0">
                    <a:latin typeface="Cambria" pitchFamily="18" charset="0"/>
                  </a:rPr>
                  <a:t>3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  <a:sym typeface="Symbol"/>
                  </a:rPr>
                  <a:t>.</a:t>
                </a:r>
                <a:endParaRPr lang="cs-CZ" sz="24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348" y="1928802"/>
                <a:ext cx="6786610" cy="3910558"/>
              </a:xfrm>
              <a:prstGeom prst="rect">
                <a:avLst/>
              </a:prstGeom>
              <a:blipFill rotWithShape="1">
                <a:blip r:embed="rId3"/>
                <a:stretch>
                  <a:fillRect l="-1348" t="-1246" r="-270" b="-35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se zakulaceným příčným rohem 9"/>
          <p:cNvSpPr/>
          <p:nvPr/>
        </p:nvSpPr>
        <p:spPr>
          <a:xfrm>
            <a:off x="715057" y="2708920"/>
            <a:ext cx="5786478" cy="3130440"/>
          </a:xfrm>
          <a:prstGeom prst="round2DiagRect">
            <a:avLst>
              <a:gd name="adj1" fmla="val 7829"/>
              <a:gd name="adj2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mbria" pitchFamily="18" charset="0"/>
              </a:rPr>
              <a:t>Řešení</a:t>
            </a:r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Příklad 3 – výpočet objemu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Arial" pitchFamily="34" charset="0"/>
                <a:cs typeface="Arial" pitchFamily="34" charset="0"/>
              </a:rPr>
              <a:t>Citace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Text: vlastní </a:t>
            </a:r>
            <a:r>
              <a:rPr lang="cs-CZ" smtClean="0">
                <a:latin typeface="Cambria" pitchFamily="18" charset="0"/>
                <a:cs typeface="Arial" pitchFamily="34" charset="0"/>
              </a:rPr>
              <a:t>autorské dílo</a:t>
            </a:r>
            <a:endParaRPr lang="cs-CZ" dirty="0" smtClean="0">
              <a:latin typeface="Cambria" pitchFamily="18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1">
      <a:dk1>
        <a:sysClr val="windowText" lastClr="000000"/>
      </a:dk1>
      <a:lt1>
        <a:sysClr val="window" lastClr="FFFFFF"/>
      </a:lt1>
      <a:dk2>
        <a:srgbClr val="FF9596"/>
      </a:dk2>
      <a:lt2>
        <a:srgbClr val="F4E7ED"/>
      </a:lt2>
      <a:accent1>
        <a:srgbClr val="BF0000"/>
      </a:accent1>
      <a:accent2>
        <a:srgbClr val="C00000"/>
      </a:accent2>
      <a:accent3>
        <a:srgbClr val="990000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FF9596"/>
    </a:dk2>
    <a:lt2>
      <a:srgbClr val="F4E7ED"/>
    </a:lt2>
    <a:accent1>
      <a:srgbClr val="BF0000"/>
    </a:accent1>
    <a:accent2>
      <a:srgbClr val="C00000"/>
    </a:accent2>
    <a:accent3>
      <a:srgbClr val="990000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FF9596"/>
    </a:dk2>
    <a:lt2>
      <a:srgbClr val="F4E7ED"/>
    </a:lt2>
    <a:accent1>
      <a:srgbClr val="BF0000"/>
    </a:accent1>
    <a:accent2>
      <a:srgbClr val="C00000"/>
    </a:accent2>
    <a:accent3>
      <a:srgbClr val="990000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540</TotalTime>
  <Words>143</Words>
  <Application>Microsoft Office PowerPoint</Application>
  <PresentationFormat>Předvádění na obrazovce (4:3)</PresentationFormat>
  <Paragraphs>37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Anotace</vt:lpstr>
      <vt:lpstr>Snímek 3</vt:lpstr>
      <vt:lpstr>Hustota</vt:lpstr>
      <vt:lpstr>Snímek 5</vt:lpstr>
      <vt:lpstr>Příklad 1 – výpočet hustoty</vt:lpstr>
      <vt:lpstr>Příklad 2 – výpočet hmotnosti</vt:lpstr>
      <vt:lpstr>Příklad 3 – výpočet objemu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ZŠ Uh.Ostroh</cp:lastModifiedBy>
  <cp:revision>81</cp:revision>
  <dcterms:created xsi:type="dcterms:W3CDTF">2011-05-14T09:27:52Z</dcterms:created>
  <dcterms:modified xsi:type="dcterms:W3CDTF">2011-11-03T10:41:47Z</dcterms:modified>
</cp:coreProperties>
</file>