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60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733428-402B-4621-B180-9617BEB453DC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A0E53F-443D-4614-9422-FDCA6A06D7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9EF3E3-85C2-4684-811B-D9E2B17D0488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05646-EA59-444E-844A-96C17B19FA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2C3B29-2BEA-4BC5-AB7A-52E5F1BDD6C9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F8938B-1D03-47CB-9860-D253815A92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CA1BAC-D545-485F-BCC5-2D1D373B638C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ADAEEB-A5F0-4AB8-9501-F08E7E5737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D6ABE1-F24B-467E-8EC5-A5CFCF0F9568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19806C-72F4-4BD5-8989-FC85F8F088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CDF70-54F7-4BBF-A55E-759240C6AF4F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1B3287-52A5-4EDB-8C1A-1EB1BBF89B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A17849-725E-40F5-9FFE-AE2F5BF1E262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A5A17E-8114-45BD-8947-46C221393E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22D506-C0A5-4D96-A184-851C94945CC1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0EB18C-E1D4-4524-BF93-7D94C8FB63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DBF5B3-492F-4A77-83E2-0654AAA6B9E2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F1D358-1AD3-4685-869E-03CBA72A57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91797A-B9D2-4719-A9BF-C62074C76A6D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064CB5-AD47-4365-9A4D-1E34EE32F4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3BD727-4473-4FF9-B641-7798BCE9A85A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DF265F-A805-4B5E-81C6-317AD6713B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71DDFCE-25ED-4671-B26E-905DDE33C8B8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AEA1628-0F70-4952-A212-3837266ECF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 spd="slow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			okres Trutnov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Datum:  		duben 2013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Název: 		VY_12_INOVACE_1.2.1_ ČJ1,2_28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Téma:		Hlásky a písmena ď, ť, ň. Voda, tůň.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Ročník:		1. – 2.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Číslo projektu:	CZ.1.07/1.4.00/21.3068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/>
          </a:p>
        </p:txBody>
      </p:sp>
      <p:pic>
        <p:nvPicPr>
          <p:cNvPr id="13315" name="Zástupný symbol pro obsah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404813"/>
            <a:ext cx="5270500" cy="973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539750" y="188913"/>
            <a:ext cx="8229600" cy="731837"/>
          </a:xfrm>
        </p:spPr>
        <p:txBody>
          <a:bodyPr/>
          <a:lstStyle/>
          <a:p>
            <a:pPr algn="l"/>
            <a:r>
              <a:rPr lang="cs-CZ" sz="2400" smtClean="0"/>
              <a:t>	</a:t>
            </a:r>
            <a:r>
              <a:rPr lang="cs-CZ" sz="2800" smtClean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7138988" cy="507365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Tento pracovní list pomáhá dětem docvičit čtení slov s písmeny ď, ť ň. Následuje text s názvem „ Tůň“. Téma četby je voda. 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/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Na závěr je zařazena báseň Josefa Václava Sládka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 Křišťálová studánka ze sbírky Zvony a zvonky.</a:t>
            </a:r>
            <a:endParaRPr lang="cs-CZ" sz="24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65138" y="188913"/>
            <a:ext cx="8229600" cy="431800"/>
          </a:xfrm>
        </p:spPr>
        <p:txBody>
          <a:bodyPr/>
          <a:lstStyle/>
          <a:p>
            <a:r>
              <a:rPr lang="cs-CZ" sz="2000" smtClean="0"/>
              <a:t>Co už umíme, to si procvičíme.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19125" y="974725"/>
            <a:ext cx="7921625" cy="101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tůň	čas	pít	léto	potok	   roste	    hrají	     chalupa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laň	tam	pás	teče	báseň	   večer	    místo	     mlýnek	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27088" y="2005013"/>
            <a:ext cx="771366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pod	ryby	sahá	loukou	    zvečera       voňavá         Ťapka	     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zde	raci	voda	mlýnek       křišťál        meduňka       záhyb    		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87375" y="3221038"/>
            <a:ext cx="7985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křišťálová studánka	   dobrodružství	     za záhybem	     se psem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827088" y="681038"/>
            <a:ext cx="30305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Times New Roman" pitchFamily="18" charset="0"/>
                <a:cs typeface="Times New Roman" pitchFamily="18" charset="0"/>
              </a:rPr>
              <a:t>Čti rychle dvojice slov pod sebou.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27088" y="1697038"/>
            <a:ext cx="46799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Times New Roman" pitchFamily="18" charset="0"/>
                <a:cs typeface="Times New Roman" pitchFamily="18" charset="0"/>
              </a:rPr>
              <a:t>Jde ti to velice dobře, tak pokračuj.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22313" y="2708275"/>
            <a:ext cx="26257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Times New Roman" pitchFamily="18" charset="0"/>
                <a:cs typeface="Times New Roman" pitchFamily="18" charset="0"/>
              </a:rPr>
              <a:t>Na závěr něco hodně obtížného.</a:t>
            </a:r>
          </a:p>
        </p:txBody>
      </p:sp>
      <p:pic>
        <p:nvPicPr>
          <p:cNvPr id="1029" name="Picture 5" descr="C:\Users\Hana\AppData\Local\Microsoft\Windows\Temporary Internet Files\Content.IE5\SRVBK8WR\MP90040111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64388" y="3852863"/>
            <a:ext cx="1287462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 descr="C:\Users\Hana\AppData\Local\Microsoft\Windows\Temporary Internet Files\Content.IE5\JDHMGB1G\MP900401115[1].jpg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3922713" y="3860800"/>
            <a:ext cx="1349375" cy="1611313"/>
          </a:xfrm>
        </p:spPr>
      </p:pic>
      <p:pic>
        <p:nvPicPr>
          <p:cNvPr id="1032" name="Picture 8" descr="C:\Users\Hana\AppData\Local\Microsoft\Windows\Temporary Internet Files\Content.IE5\K69VQYQ2\MP900145226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338388" y="3852863"/>
            <a:ext cx="1268412" cy="1627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 descr="C:\Users\Hana\AppData\Local\Microsoft\Windows\Temporary Internet Files\Content.IE5\TKF9H1P3\MP900400064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6275" y="3860800"/>
            <a:ext cx="1296988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 descr="C:\Users\Hana\AppData\Local\Microsoft\Windows\Temporary Internet Files\Content.IE5\7C1KYFX3\MP900401235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632450" y="3860800"/>
            <a:ext cx="1247775" cy="1601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323975" y="5732463"/>
            <a:ext cx="6113463" cy="40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Co mají tyto obrázky společného? Popovídejme si o tom.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500"/>
                            </p:stCondLst>
                            <p:childTnLst>
                              <p:par>
                                <p:cTn id="47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6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9500"/>
                            </p:stCondLst>
                            <p:childTnLst>
                              <p:par>
                                <p:cTn id="54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250825" y="188913"/>
            <a:ext cx="5883275" cy="346075"/>
          </a:xfrm>
        </p:spPr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Voda – základ života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5076825" y="1600200"/>
            <a:ext cx="3609975" cy="4525963"/>
          </a:xfrm>
        </p:spPr>
        <p:txBody>
          <a:bodyPr/>
          <a:lstStyle/>
          <a:p>
            <a:pPr algn="ctr"/>
            <a:endParaRPr lang="cs-CZ" sz="2000" smtClean="0">
              <a:latin typeface="Times New Roman" pitchFamily="18" charset="0"/>
            </a:endParaRPr>
          </a:p>
          <a:p>
            <a:pPr algn="just"/>
            <a:endParaRPr lang="cs-CZ" sz="200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187450" y="1196975"/>
            <a:ext cx="5040313" cy="501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Times New Roman" pitchFamily="18" charset="0"/>
              </a:rPr>
              <a:t>Tůň</a:t>
            </a:r>
          </a:p>
          <a:p>
            <a:pPr algn="ctr"/>
            <a:endParaRPr lang="cs-CZ" sz="2000" b="1">
              <a:latin typeface="Times New Roman" pitchFamily="18" charset="0"/>
            </a:endParaRPr>
          </a:p>
          <a:p>
            <a:pPr algn="just"/>
            <a:r>
              <a:rPr lang="cs-CZ" sz="2000">
                <a:latin typeface="Times New Roman" pitchFamily="18" charset="0"/>
              </a:rPr>
              <a:t>Léto je čas dobrodružství.</a:t>
            </a:r>
          </a:p>
          <a:p>
            <a:pPr algn="just"/>
            <a:r>
              <a:rPr lang="cs-CZ" sz="2000">
                <a:latin typeface="Times New Roman" pitchFamily="18" charset="0"/>
              </a:rPr>
              <a:t>Pod naší chalupou teče loukou studený potok. Za záhybem koryta je malá tůňka. </a:t>
            </a:r>
          </a:p>
          <a:p>
            <a:pPr algn="just"/>
            <a:r>
              <a:rPr lang="cs-CZ" sz="2000">
                <a:latin typeface="Times New Roman" pitchFamily="18" charset="0"/>
              </a:rPr>
              <a:t>Voda mi tam sahá po pás. </a:t>
            </a:r>
          </a:p>
          <a:p>
            <a:pPr algn="just"/>
            <a:r>
              <a:rPr lang="cs-CZ" sz="2000">
                <a:latin typeface="Times New Roman" pitchFamily="18" charset="0"/>
              </a:rPr>
              <a:t>Postavili jsme tam s tátou mlýnek.</a:t>
            </a:r>
          </a:p>
          <a:p>
            <a:pPr algn="just"/>
            <a:r>
              <a:rPr lang="cs-CZ" sz="2000">
                <a:latin typeface="Times New Roman" pitchFamily="18" charset="0"/>
              </a:rPr>
              <a:t>Žijí tam raci a ryby.</a:t>
            </a:r>
          </a:p>
          <a:p>
            <a:pPr algn="just"/>
            <a:r>
              <a:rPr lang="cs-CZ" sz="2000">
                <a:latin typeface="Times New Roman" pitchFamily="18" charset="0"/>
              </a:rPr>
              <a:t>Rád si zde hraji s naším psem Ťapkou. </a:t>
            </a:r>
          </a:p>
          <a:p>
            <a:pPr algn="just"/>
            <a:r>
              <a:rPr lang="cs-CZ" sz="2000">
                <a:latin typeface="Times New Roman" pitchFamily="18" charset="0"/>
              </a:rPr>
              <a:t>Roste tu voňavá meduňka. </a:t>
            </a:r>
          </a:p>
          <a:p>
            <a:pPr algn="just"/>
            <a:r>
              <a:rPr lang="cs-CZ" sz="2000">
                <a:latin typeface="Times New Roman" pitchFamily="18" charset="0"/>
              </a:rPr>
              <a:t>Zvečera sem chodívá pít laň.</a:t>
            </a:r>
          </a:p>
          <a:p>
            <a:pPr algn="just"/>
            <a:r>
              <a:rPr lang="cs-CZ" sz="2000">
                <a:latin typeface="Times New Roman" pitchFamily="18" charset="0"/>
              </a:rPr>
              <a:t>Je to kouzelné místo. </a:t>
            </a:r>
          </a:p>
          <a:p>
            <a:pPr algn="just"/>
            <a:r>
              <a:rPr lang="cs-CZ" sz="2000">
                <a:latin typeface="Times New Roman" pitchFamily="18" charset="0"/>
              </a:rPr>
              <a:t>Jako křišťálová studánka v básni </a:t>
            </a:r>
          </a:p>
          <a:p>
            <a:pPr algn="just"/>
            <a:r>
              <a:rPr lang="cs-CZ" sz="2000">
                <a:latin typeface="Times New Roman" pitchFamily="18" charset="0"/>
              </a:rPr>
              <a:t>Josefa Václava Sládka.</a:t>
            </a:r>
          </a:p>
          <a:p>
            <a:pPr algn="just"/>
            <a:endParaRPr lang="cs-CZ" sz="2000">
              <a:latin typeface="Times New Roman" pitchFamily="18" charset="0"/>
            </a:endParaRPr>
          </a:p>
          <a:p>
            <a:pPr algn="just"/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11900" y="2852738"/>
            <a:ext cx="2160588" cy="1620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38888" y="4779963"/>
            <a:ext cx="2105025" cy="153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11900" y="981075"/>
            <a:ext cx="2132013" cy="157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1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273050"/>
          </a:xfrm>
        </p:spPr>
        <p:txBody>
          <a:bodyPr/>
          <a:lstStyle/>
          <a:p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Místo pro milovníky veršů,  básní a ilustrací.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06900" y="1844675"/>
            <a:ext cx="3754438" cy="4624388"/>
          </a:xfrm>
          <a:ln>
            <a:solidFill>
              <a:schemeClr val="accent3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61988" y="836613"/>
            <a:ext cx="3744912" cy="4802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Josef Václav Sládek  </a:t>
            </a:r>
          </a:p>
          <a:p>
            <a:r>
              <a:rPr lang="cs-CZ">
                <a:latin typeface="Times New Roman" pitchFamily="18" charset="0"/>
              </a:rPr>
              <a:t>(Z knihy Zvony a zvonky)</a:t>
            </a:r>
          </a:p>
          <a:p>
            <a:endParaRPr lang="cs-CZ" u="sng">
              <a:latin typeface="Times New Roman" pitchFamily="18" charset="0"/>
            </a:endParaRPr>
          </a:p>
          <a:p>
            <a:r>
              <a:rPr lang="cs-CZ" u="sng">
                <a:latin typeface="Times New Roman" pitchFamily="18" charset="0"/>
                <a:cs typeface="Times New Roman" pitchFamily="18" charset="0"/>
              </a:rPr>
              <a:t>Znám křišťálovou studánku, 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kde nejhlubší je les,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tam roste tmavé kapradí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a vůkol rudý vřes.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Tam ptáci, laně chodí pít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pod javorový kmen,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ti ptáci za dne bílého,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ty laně v noci jen.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Když usnou lesy hluboké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a kolem ticho jest,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tu nebesa i studánka 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jsou plny zlatých hvězd.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424363" y="1266825"/>
            <a:ext cx="369411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Místo pro malíře ilustrátora.</a:t>
            </a:r>
          </a:p>
          <a:p>
            <a:endParaRPr lang="cs-CZ">
              <a:latin typeface="Calibri" pitchFamily="34" charset="0"/>
            </a:endParaRPr>
          </a:p>
        </p:txBody>
      </p:sp>
      <p:pic>
        <p:nvPicPr>
          <p:cNvPr id="1026" name="Picture 2" descr="C:\Users\Hana\AppData\Local\Microsoft\Windows\Temporary Internet Files\Content.IE5\ZRLIDS1G\MP90039962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5229225"/>
            <a:ext cx="1173163" cy="1220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Hana\AppData\Local\Microsoft\Windows\Temporary Internet Files\Content.IE5\XZIJI8UI\MP90040270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17775" y="5208588"/>
            <a:ext cx="1223963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0"/>
                            </p:stCondLst>
                            <p:childTnLst>
                              <p:par>
                                <p:cTn id="24" presetID="16" presetClass="entr" presetSubtype="2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1000"/>
                            </p:stCondLst>
                            <p:childTnLst>
                              <p:par>
                                <p:cTn id="28" presetID="16" presetClass="entr" presetSubtype="21" fill="hold" grpId="0" nodeType="afterEffect" nodePh="1">
                                  <p:stCondLst>
                                    <p:cond delay="500"/>
                                  </p:stCondLst>
                                  <p:endCondLst>
                                    <p:cond evt="begin" delay="0">
                                      <p:tn val="2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smtClean="0"/>
              <a:t>Použitý materiál: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067550" cy="4525963"/>
          </a:xfrm>
        </p:spPr>
        <p:txBody>
          <a:bodyPr>
            <a:normAutofit/>
          </a:bodyPr>
          <a:lstStyle/>
          <a:p>
            <a:pPr>
              <a:buFontTx/>
              <a:buChar char="•"/>
            </a:pPr>
            <a:r>
              <a:rPr lang="cs-CZ" sz="2400" smtClean="0">
                <a:latin typeface="Arial" charset="0"/>
                <a:hlinkClick r:id="rId2"/>
              </a:rPr>
              <a:t>www.office.microsoft.com</a:t>
            </a:r>
            <a:endParaRPr lang="cs-CZ" sz="2400" smtClean="0">
              <a:latin typeface="Arial" charset="0"/>
            </a:endParaRPr>
          </a:p>
          <a:p>
            <a:r>
              <a:rPr lang="cs-CZ" sz="2400" smtClean="0"/>
              <a:t>Fotografie k textu „ Tůň“ jsou z archivu autorky.</a:t>
            </a:r>
          </a:p>
          <a:p>
            <a:r>
              <a:rPr lang="cs-CZ" sz="2400" smtClean="0"/>
              <a:t>Báseň Křišťálová studánka ze sbírky Zvony a zvonky od J.V. Sládka.</a:t>
            </a:r>
          </a:p>
          <a:p>
            <a:pPr>
              <a:buFont typeface="Arial" charset="0"/>
              <a:buNone/>
            </a:pPr>
            <a:endParaRPr lang="cs-CZ" sz="240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303</Words>
  <Application>Microsoft Office PowerPoint</Application>
  <PresentationFormat>On-screen Show (4:3)</PresentationFormat>
  <Paragraphs>60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Calibri</vt:lpstr>
      <vt:lpstr>Arial</vt:lpstr>
      <vt:lpstr>Times New Roman</vt:lpstr>
      <vt:lpstr>Motiv systému Office</vt:lpstr>
      <vt:lpstr>Snímek 1</vt:lpstr>
      <vt:lpstr> Anotace:</vt:lpstr>
      <vt:lpstr>Co už umíme, to si procvičíme.</vt:lpstr>
      <vt:lpstr>Voda – základ života</vt:lpstr>
      <vt:lpstr>Místo pro milovníky veršů,  básní a ilustrací.</vt:lpstr>
      <vt:lpstr>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DUM</cp:lastModifiedBy>
  <cp:revision>13</cp:revision>
  <dcterms:created xsi:type="dcterms:W3CDTF">2013-04-27T17:05:58Z</dcterms:created>
  <dcterms:modified xsi:type="dcterms:W3CDTF">2013-05-25T18:33:01Z</dcterms:modified>
</cp:coreProperties>
</file>