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7D889-5F91-48FB-92B4-E0E03D28DF8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4C239-4ABD-441F-A994-29D8637DF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38EAA-5EB5-4203-84D5-6CD985A6C34A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E80A-08C6-48D4-BC51-119C4F1E34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E86EE-D221-44F6-A0D4-89ED1072420E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D45D7-D412-4816-A3FA-7980875E5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CDD00-69BC-4236-9241-604BBE3C53B6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3297A-4804-41FE-8213-DDB0089ED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519D2-064F-4772-AEB3-3AE269685976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4F659-9C86-4EE7-A49E-C376EDB494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C7455-FB34-441C-95B1-2A5C7A6CB9BE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98933-832E-4F0A-889D-56659A064C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7F0C1B-4A11-455A-91C5-F657E26AD73B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B58F2D-7537-4C92-AB66-BFCCC6C7E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AF095-3EA2-4D1C-9801-FEE27AFABD5C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E70DE-7DE9-4F06-8C65-FA6D7ADF8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C41CF-07BA-4DFB-B351-946560A9D97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54A88F-5EE7-4346-8E53-42BB3D3FBF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E1C7CF-92E6-4DBD-B084-627FEC5D0F0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CEBCD-A75B-4D1C-9559-6EA773A706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572EB-40A2-4E44-A021-2C6F8A2F2029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C86E9D-8154-4D33-8B91-30BF319DBA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739A743-FAE2-49A0-9914-A1B797D8F92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EA8EEA-F809-4FF7-974C-7AA1069A5E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	duben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ČJ1,2_29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Čtení skupin di, ti, ni. Velikonoce.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3315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0736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Tyto pracovní listy se věnují tématu Velikonoc a jsou     zaměřeny na procvičení čtení slov se slabikami di, ti, ni.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Je zde uvedena i jedna velikonoční koleda od autorky Mileny Lukešové. Následující text je zaměřen na 	velikonoční zvyk -malování kraslic. Naskýtá se možnost navázání na učivo Prvouky nebo využití pro výtvarnou výchovu.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Pročti si slova a potom vymýšlej ke každému sloupečku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další podobná. Až si přečteš velikonoční koledu o zajíčkovi, pokus se ji naučit zpaměti. Nakonec si přečti, jak malují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	dívky kraslice a vytvoř vlastní návrh.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273050"/>
          </a:xfrm>
        </p:spPr>
        <p:txBody>
          <a:bodyPr/>
          <a:lstStyle/>
          <a:p>
            <a:r>
              <a:rPr lang="cs-CZ" sz="1600" smtClean="0"/>
              <a:t>Procvičování čtení slov se slabikami di, ti, ni.</a:t>
            </a:r>
            <a:endParaRPr lang="cs-CZ" sz="1600" smtClean="0"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28650" y="457200"/>
            <a:ext cx="66960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Ke každé skupině slabik na di /dí,  ti/ tí,  ni/ ní vymysli další slova.</a:t>
            </a: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84213" y="866775"/>
            <a:ext cx="4967287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di		ti		ni</a:t>
            </a:r>
          </a:p>
          <a:p>
            <a:r>
              <a:rPr lang="cs-CZ" sz="2000">
                <a:latin typeface="Times New Roman" pitchFamily="18" charset="0"/>
              </a:rPr>
              <a:t>divák		ticho		trávník</a:t>
            </a:r>
          </a:p>
          <a:p>
            <a:r>
              <a:rPr lang="cs-CZ" sz="2000">
                <a:latin typeface="Times New Roman" pitchFamily="18" charset="0"/>
              </a:rPr>
              <a:t>divadlo		tikají		koníček</a:t>
            </a:r>
          </a:p>
          <a:p>
            <a:r>
              <a:rPr lang="cs-CZ" sz="2000">
                <a:latin typeface="Times New Roman" pitchFamily="18" charset="0"/>
              </a:rPr>
              <a:t>dívka		kytičky		nyní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28650" y="2330450"/>
            <a:ext cx="51117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Přečti si následující velikonoční koledu. Nauč se ji zpaměti.</a:t>
            </a:r>
          </a:p>
          <a:p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61988" y="2668588"/>
            <a:ext cx="4127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Times New Roman" pitchFamily="18" charset="0"/>
              </a:rPr>
              <a:t>Zajíčkova koleda </a:t>
            </a:r>
            <a:r>
              <a:rPr lang="cs-CZ" sz="2000">
                <a:latin typeface="Times New Roman" pitchFamily="18" charset="0"/>
              </a:rPr>
              <a:t>– Milena Lukešová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84213" y="3213100"/>
            <a:ext cx="38163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Koleda, koleda, jarní trávo,</a:t>
            </a:r>
          </a:p>
          <a:p>
            <a:r>
              <a:rPr lang="cs-CZ" sz="2000">
                <a:latin typeface="Times New Roman" pitchFamily="18" charset="0"/>
              </a:rPr>
              <a:t>ať je tady všecko zdrávo.</a:t>
            </a:r>
          </a:p>
          <a:p>
            <a:r>
              <a:rPr lang="cs-CZ" sz="2000">
                <a:latin typeface="Times New Roman" pitchFamily="18" charset="0"/>
              </a:rPr>
              <a:t>Koleda, koleda, travičko,</a:t>
            </a:r>
          </a:p>
          <a:p>
            <a:r>
              <a:rPr lang="cs-CZ" sz="2000">
                <a:latin typeface="Times New Roman" pitchFamily="18" charset="0"/>
              </a:rPr>
              <a:t>vyskoč aspoň maličko,</a:t>
            </a:r>
          </a:p>
          <a:p>
            <a:r>
              <a:rPr lang="cs-CZ" sz="2000">
                <a:latin typeface="Times New Roman" pitchFamily="18" charset="0"/>
              </a:rPr>
              <a:t>a pak ještě výš, udělej nám skrýš.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572000" y="3213100"/>
            <a:ext cx="3816350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Pro zajíčka, pro vajíčka </a:t>
            </a:r>
          </a:p>
          <a:p>
            <a:r>
              <a:rPr lang="cs-CZ" sz="2000">
                <a:latin typeface="Times New Roman" pitchFamily="18" charset="0"/>
              </a:rPr>
              <a:t>i pro toho koledníčka,</a:t>
            </a:r>
          </a:p>
          <a:p>
            <a:r>
              <a:rPr lang="cs-CZ" sz="2000">
                <a:latin typeface="Times New Roman" pitchFamily="18" charset="0"/>
              </a:rPr>
              <a:t>co si pokoj nedá </a:t>
            </a:r>
          </a:p>
          <a:p>
            <a:r>
              <a:rPr lang="cs-CZ" sz="2000">
                <a:latin typeface="Times New Roman" pitchFamily="18" charset="0"/>
              </a:rPr>
              <a:t>a vajíčka hledá a přitom si říká: Koleda, koleda,…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6" descr="C:\Users\Hana\AppData\Local\Microsoft\Windows\Temporary Internet Files\Content.IE5\TKF9H1P3\MC900250168[1].wmf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329488" y="457200"/>
            <a:ext cx="1593850" cy="1279525"/>
          </a:xfrm>
        </p:spPr>
      </p:pic>
      <p:pic>
        <p:nvPicPr>
          <p:cNvPr id="13" name="Picture 5" descr="C:\Users\Hana\AppData\Local\Microsoft\Windows\Temporary Internet Files\Content.IE5\K69VQYQ2\MC9002855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67400" y="682625"/>
            <a:ext cx="1808163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5651500" y="2590800"/>
            <a:ext cx="3224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Namaluj svůj obrázek k zajíčkově koledě.</a:t>
            </a:r>
          </a:p>
          <a:p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84213" y="5013325"/>
            <a:ext cx="7848600" cy="1511300"/>
          </a:xfrm>
          <a:prstGeom prst="rect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" name="Picture 5" descr="C:\Users\Hana\AppData\Local\Microsoft\Windows\Temporary Internet Files\Content.IE5\O629NFU8\MC90023434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5768975"/>
            <a:ext cx="1638300" cy="75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8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5" grpId="0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2730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800" dirty="0" smtClean="0"/>
              <a:t>Procvičování čtení slov se slabikami di, ti, ni.</a:t>
            </a:r>
            <a:endParaRPr lang="cs-CZ" sz="18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4213" y="620713"/>
            <a:ext cx="59039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Velikonoční náladu ještě neopustíme. Následující příběh je také jarní.</a:t>
            </a:r>
          </a:p>
          <a:p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92150" y="1155700"/>
            <a:ext cx="25844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imes New Roman" pitchFamily="18" charset="0"/>
              </a:rPr>
              <a:t> Velikonoční   kraslice</a:t>
            </a:r>
            <a:endParaRPr lang="cs-CZ" b="1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47713" y="1700213"/>
            <a:ext cx="3824287" cy="2586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imes New Roman" pitchFamily="18" charset="0"/>
              </a:rPr>
              <a:t>Babička  uvařila  bílá  vajíčka.</a:t>
            </a:r>
          </a:p>
          <a:p>
            <a:r>
              <a:rPr lang="cs-CZ">
                <a:latin typeface="Times New Roman" pitchFamily="18" charset="0"/>
              </a:rPr>
              <a:t>Naďa  a  Vlaďka  si  připravily  barvy.</a:t>
            </a:r>
          </a:p>
          <a:p>
            <a:r>
              <a:rPr lang="cs-CZ">
                <a:latin typeface="Times New Roman" pitchFamily="18" charset="0"/>
              </a:rPr>
              <a:t>Nejprve  kreslily  tenkou  svíčkou.</a:t>
            </a:r>
          </a:p>
          <a:p>
            <a:r>
              <a:rPr lang="cs-CZ">
                <a:latin typeface="Times New Roman" pitchFamily="18" charset="0"/>
              </a:rPr>
              <a:t>Babička  se  diví: „ Nic  tam  není.“</a:t>
            </a:r>
          </a:p>
          <a:p>
            <a:r>
              <a:rPr lang="cs-CZ">
                <a:latin typeface="Times New Roman" pitchFamily="18" charset="0"/>
              </a:rPr>
              <a:t>„ Však  uvidíš  babi.“ řekly  dívky.</a:t>
            </a:r>
          </a:p>
          <a:p>
            <a:r>
              <a:rPr lang="cs-CZ">
                <a:latin typeface="Times New Roman" pitchFamily="18" charset="0"/>
              </a:rPr>
              <a:t>Ponořily  vajíčka  do  teplé  barvy.</a:t>
            </a:r>
          </a:p>
          <a:p>
            <a:r>
              <a:rPr lang="cs-CZ">
                <a:latin typeface="Times New Roman" pitchFamily="18" charset="0"/>
              </a:rPr>
              <a:t>Potom  je  osušily a nestačily se divit.</a:t>
            </a:r>
          </a:p>
          <a:p>
            <a:r>
              <a:rPr lang="cs-CZ">
                <a:latin typeface="Times New Roman" pitchFamily="18" charset="0"/>
              </a:rPr>
              <a:t>Objevily se kytičky, srdíčka a sluníčka.</a:t>
            </a:r>
          </a:p>
          <a:p>
            <a:r>
              <a:rPr lang="cs-CZ">
                <a:latin typeface="Times New Roman" pitchFamily="18" charset="0"/>
              </a:rPr>
              <a:t>Namaluj také velikonoční vajíčka.</a:t>
            </a:r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5" descr="C:\Users\Hana\AppData\Local\Microsoft\Windows\Temporary Internet Files\Content.IE5\7C1KYFX3\MP900422795[1]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816725" y="739775"/>
            <a:ext cx="1841500" cy="1841500"/>
          </a:xfrm>
        </p:spPr>
      </p:pic>
      <p:pic>
        <p:nvPicPr>
          <p:cNvPr id="8" name="Picture 6" descr="C:\Users\Hana\AppData\Local\Microsoft\Windows\Temporary Internet Files\Content.IE5\ZRLIDS1G\MP900422752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43488" y="1220788"/>
            <a:ext cx="1773237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3" descr="C:\Users\Hana\AppData\Local\Microsoft\Windows\Temporary Internet Files\Content.IE5\8QD3VPXL\MP90044912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16725" y="2565400"/>
            <a:ext cx="1516063" cy="145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1"/>
          <p:cNvSpPr>
            <a:spLocks noChangeArrowheads="1"/>
          </p:cNvSpPr>
          <p:nvPr/>
        </p:nvSpPr>
        <p:spPr bwMode="auto">
          <a:xfrm rot="2481572">
            <a:off x="3924300" y="3795713"/>
            <a:ext cx="1770063" cy="2632075"/>
          </a:xfrm>
          <a:prstGeom prst="ellipse">
            <a:avLst/>
          </a:prstGeom>
          <a:solidFill>
            <a:schemeClr val="accent1">
              <a:alpha val="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2" name="Oval 9"/>
          <p:cNvSpPr>
            <a:spLocks noChangeArrowheads="1"/>
          </p:cNvSpPr>
          <p:nvPr/>
        </p:nvSpPr>
        <p:spPr bwMode="auto">
          <a:xfrm rot="-4447218">
            <a:off x="1035050" y="4333875"/>
            <a:ext cx="1831975" cy="2708275"/>
          </a:xfrm>
          <a:prstGeom prst="ellipse">
            <a:avLst/>
          </a:prstGeom>
          <a:solidFill>
            <a:schemeClr val="accent1">
              <a:alpha val="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" name="Oval 13"/>
          <p:cNvSpPr>
            <a:spLocks noChangeArrowheads="1"/>
          </p:cNvSpPr>
          <p:nvPr/>
        </p:nvSpPr>
        <p:spPr bwMode="auto">
          <a:xfrm rot="4354763">
            <a:off x="6389688" y="4121150"/>
            <a:ext cx="1897062" cy="2636838"/>
          </a:xfrm>
          <a:prstGeom prst="ellipse">
            <a:avLst/>
          </a:prstGeom>
          <a:solidFill>
            <a:schemeClr val="accent1">
              <a:alpha val="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3000"/>
                            </p:stCondLst>
                            <p:childTnLst>
                              <p:par>
                                <p:cTn id="32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cs-CZ" sz="2400" smtClean="0">
                <a:latin typeface="Arial" charset="0"/>
                <a:hlinkClick r:id="rId2"/>
              </a:rPr>
              <a:t>www.office.microsoft.com</a:t>
            </a:r>
            <a:endParaRPr lang="cs-CZ" sz="2400" smtClean="0"/>
          </a:p>
          <a:p>
            <a:r>
              <a:rPr lang="cs-CZ" sz="2400" smtClean="0"/>
              <a:t>Báseň Zajíčkova koleda od Mileny Lukešové.</a:t>
            </a:r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293</Words>
  <Application>Microsoft Office PowerPoint</Application>
  <PresentationFormat>On-screen Show (4:3)</PresentationFormat>
  <Paragraphs>50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Calibri</vt:lpstr>
      <vt:lpstr>Arial</vt:lpstr>
      <vt:lpstr>Times New Roman</vt:lpstr>
      <vt:lpstr>Motiv systému Office</vt:lpstr>
      <vt:lpstr>Snímek 1</vt:lpstr>
      <vt:lpstr> Anotace:</vt:lpstr>
      <vt:lpstr>Procvičování čtení slov se slabikami di, ti, ni.</vt:lpstr>
      <vt:lpstr>Procvičování čtení slov se slabikami di, ti, ni.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10</cp:revision>
  <dcterms:created xsi:type="dcterms:W3CDTF">2013-04-28T12:07:13Z</dcterms:created>
  <dcterms:modified xsi:type="dcterms:W3CDTF">2013-05-25T18:34:49Z</dcterms:modified>
</cp:coreProperties>
</file>