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60" r:id="rId4"/>
    <p:sldId id="262" r:id="rId5"/>
    <p:sldId id="263" r:id="rId6"/>
    <p:sldId id="259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0DA47-3030-411E-9877-44273E813207}" type="datetimeFigureOut">
              <a:rPr lang="cs-CZ"/>
              <a:pPr>
                <a:defRPr/>
              </a:pPr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AECE1C-A8AC-481B-97CC-647325451B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366ABA-AE23-4E82-B04E-AA36627C0A8A}" type="datetimeFigureOut">
              <a:rPr lang="cs-CZ"/>
              <a:pPr>
                <a:defRPr/>
              </a:pPr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08230-CF52-4373-BEE5-2D1FC8DF0B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9B7FE7-88A6-4CB4-AA0D-189D1D3B52E9}" type="datetimeFigureOut">
              <a:rPr lang="cs-CZ"/>
              <a:pPr>
                <a:defRPr/>
              </a:pPr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C78FE-1921-45AA-866E-8BB188A8B4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37CFD-C2F7-4E3C-8212-98FD5C315D35}" type="datetimeFigureOut">
              <a:rPr lang="cs-CZ"/>
              <a:pPr>
                <a:defRPr/>
              </a:pPr>
              <a:t>25.5.2013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72831E-5E6F-4CFC-A662-78B56B947D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C8DBD-D908-49C6-A8F1-8348A2BFB3EE}" type="datetimeFigureOut">
              <a:rPr lang="cs-CZ"/>
              <a:pPr>
                <a:defRPr/>
              </a:pPr>
              <a:t>25.5.2013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A4F11B-A0B8-4158-B344-4B4FD582F3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1D8987-9744-4B3C-A81D-A50A7467D241}" type="datetimeFigureOut">
              <a:rPr lang="cs-CZ"/>
              <a:pPr>
                <a:defRPr/>
              </a:pPr>
              <a:t>25.5.2013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B6CB4A-1364-4DDE-9324-73E7F203D3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3BA6CF-2425-4254-9DE3-13B8ACD384CF}" type="datetimeFigureOut">
              <a:rPr lang="cs-CZ"/>
              <a:pPr>
                <a:defRPr/>
              </a:pPr>
              <a:t>25.5.2013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B13534-C258-48FC-B019-C283E2A06E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B2ACB-473F-4428-857E-F522F2A69C55}" type="datetimeFigureOut">
              <a:rPr lang="cs-CZ"/>
              <a:pPr>
                <a:defRPr/>
              </a:pPr>
              <a:t>25.5.2013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08366-B0E4-4150-BF60-93F9B097CA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8652D2-9F68-4C49-9DB9-6767125176CA}" type="datetimeFigureOut">
              <a:rPr lang="cs-CZ"/>
              <a:pPr>
                <a:defRPr/>
              </a:pPr>
              <a:t>25.5.2013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F908D-FC6D-49E4-B2C9-6F9F0B7675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28F28-E3C3-4362-A0F6-B011237B9064}" type="datetimeFigureOut">
              <a:rPr lang="cs-CZ"/>
              <a:pPr>
                <a:defRPr/>
              </a:pPr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A0896D-EAF9-4D58-AE47-52E20696FC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EDBD4-66AA-446F-980C-CA538784C4CC}" type="datetimeFigureOut">
              <a:rPr lang="cs-CZ"/>
              <a:pPr>
                <a:defRPr/>
              </a:pPr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350E1A-AA55-41E4-8FE1-DC9B0CF35C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AC35246-61A9-44AC-A0AD-EAE55FF3D61B}" type="datetimeFigureOut">
              <a:rPr lang="cs-CZ"/>
              <a:pPr>
                <a:defRPr/>
              </a:pPr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4E4C88E-6C04-45EE-A14B-EE9154F05D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12.jpeg"/><Relationship Id="rId7" Type="http://schemas.openxmlformats.org/officeDocument/2006/relationships/image" Target="../media/image16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wmf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18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Škola: 		Základní škola a Mateřská škola, 				Kostelní 560, Svoboda n. Úpou,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/>
              <a:t>			okres Trutnov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Autor: 		Mgr. Hana </a:t>
            </a:r>
            <a:r>
              <a:rPr lang="cs-CZ" sz="2800" dirty="0" err="1" smtClean="0"/>
              <a:t>Klomínská</a:t>
            </a:r>
            <a:endParaRPr lang="cs-CZ" sz="28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Datum:  		duben 2013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Název: 		VY_12_INOVACE_1.2.1_ ČJ1,2_30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Téma:		Slabiky </a:t>
            </a:r>
            <a:r>
              <a:rPr lang="cs-CZ" sz="2800" dirty="0" err="1" smtClean="0"/>
              <a:t>dě</a:t>
            </a:r>
            <a:r>
              <a:rPr lang="cs-CZ" sz="2800" dirty="0" smtClean="0"/>
              <a:t>, tě, ně. Jarní prázdniny.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Ročník:		1. – 2.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Číslo projektu:	CZ.1.07/1.4.00/21.3068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800" dirty="0"/>
          </a:p>
        </p:txBody>
      </p:sp>
      <p:pic>
        <p:nvPicPr>
          <p:cNvPr id="13315" name="Zástupný symbol pro obsah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404813"/>
            <a:ext cx="5270500" cy="973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>
          <a:xfrm>
            <a:off x="539750" y="188913"/>
            <a:ext cx="8229600" cy="731837"/>
          </a:xfrm>
        </p:spPr>
        <p:txBody>
          <a:bodyPr/>
          <a:lstStyle/>
          <a:p>
            <a:pPr algn="l"/>
            <a:r>
              <a:rPr lang="cs-CZ" sz="2400" smtClean="0"/>
              <a:t>	</a:t>
            </a:r>
            <a:r>
              <a:rPr lang="cs-CZ" sz="2800" smtClean="0"/>
              <a:t>Anotace: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513"/>
            <a:ext cx="7859713" cy="5073650"/>
          </a:xfrm>
        </p:spPr>
        <p:txBody>
          <a:bodyPr>
            <a:normAutofit/>
          </a:bodyPr>
          <a:lstStyle/>
          <a:p>
            <a:r>
              <a:rPr lang="cs-CZ" sz="2400" smtClean="0"/>
              <a:t>Tyto pracovní listy navazují na učivo čtení slov se slabikami dě, tě, ně. Vrací se rovněž k slovům složeným.  Následný text vypravuje o jarních prázdninách. Obsah navazuje </a:t>
            </a:r>
            <a:r>
              <a:rPr lang="cs-CZ" sz="2400" smtClean="0">
                <a:latin typeface="Arial" charset="0"/>
              </a:rPr>
              <a:t>               </a:t>
            </a:r>
            <a:r>
              <a:rPr lang="cs-CZ" sz="2400" smtClean="0"/>
              <a:t>na předešlá témata o přírodě a zvířatech. Lze je využít</a:t>
            </a:r>
            <a:r>
              <a:rPr lang="cs-CZ" sz="2400" smtClean="0">
                <a:latin typeface="Arial" charset="0"/>
              </a:rPr>
              <a:t>                     </a:t>
            </a:r>
            <a:r>
              <a:rPr lang="cs-CZ" sz="2400" smtClean="0"/>
              <a:t> i v Prvouce.</a:t>
            </a:r>
          </a:p>
          <a:p>
            <a:endParaRPr lang="cs-CZ" sz="2400" smtClean="0"/>
          </a:p>
          <a:p>
            <a:r>
              <a:rPr lang="cs-CZ" sz="2400" smtClean="0"/>
              <a:t>Čti slova ve sloupečcích a vymýšlej další podobná. Potom</a:t>
            </a:r>
          </a:p>
          <a:p>
            <a:pPr>
              <a:buFont typeface="Arial" charset="0"/>
              <a:buNone/>
            </a:pPr>
            <a:r>
              <a:rPr lang="cs-CZ" sz="2400" smtClean="0"/>
              <a:t>	zkus číst delší slova, slova složená. Pokud nebudeš něčemu</a:t>
            </a:r>
          </a:p>
          <a:p>
            <a:pPr>
              <a:buFont typeface="Arial" charset="0"/>
              <a:buNone/>
            </a:pPr>
            <a:r>
              <a:rPr lang="cs-CZ" sz="2400" smtClean="0"/>
              <a:t>	rozumět, zeptej se. Potom vzpomínáme na jarní prázdniny.</a:t>
            </a:r>
          </a:p>
          <a:p>
            <a:pPr>
              <a:buFont typeface="Arial" charset="0"/>
              <a:buNone/>
            </a:pPr>
            <a:endParaRPr lang="cs-CZ" sz="2400" smtClean="0"/>
          </a:p>
          <a:p>
            <a:pPr>
              <a:buFont typeface="Arial" charset="0"/>
              <a:buNone/>
            </a:pPr>
            <a:endParaRPr lang="cs-CZ" sz="2400" smtClean="0"/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34607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000" dirty="0" smtClean="0"/>
              <a:t>Procvičování čtení slov se slabikami </a:t>
            </a:r>
            <a:r>
              <a:rPr lang="cs-CZ" sz="2000" dirty="0" err="1" smtClean="0"/>
              <a:t>dě</a:t>
            </a:r>
            <a:r>
              <a:rPr lang="cs-CZ" sz="2000" dirty="0" smtClean="0"/>
              <a:t>, tě, ně.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539750" y="620713"/>
            <a:ext cx="71278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>
                <a:latin typeface="Times New Roman" pitchFamily="18" charset="0"/>
              </a:rPr>
              <a:t>Čti skupiny slov na dě, tě, ně a k nim vymysli další vhodná slova.</a:t>
            </a:r>
          </a:p>
          <a:p>
            <a:endParaRPr lang="cs-CZ" sz="1400">
              <a:latin typeface="Calibri" pitchFamily="34" charset="0"/>
            </a:endParaRP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611188" y="1052513"/>
            <a:ext cx="54006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Times New Roman" pitchFamily="18" charset="0"/>
              </a:rPr>
              <a:t>dě		tě		ně</a:t>
            </a:r>
          </a:p>
          <a:p>
            <a:r>
              <a:rPr lang="cs-CZ" sz="2000">
                <a:latin typeface="Times New Roman" pitchFamily="18" charset="0"/>
              </a:rPr>
              <a:t>děti		tělo		něco</a:t>
            </a:r>
          </a:p>
          <a:p>
            <a:r>
              <a:rPr lang="cs-CZ" sz="2000">
                <a:latin typeface="Times New Roman" pitchFamily="18" charset="0"/>
              </a:rPr>
              <a:t>děda  		kotě		koně</a:t>
            </a:r>
          </a:p>
          <a:p>
            <a:r>
              <a:rPr lang="cs-CZ" sz="2000">
                <a:latin typeface="Times New Roman" pitchFamily="18" charset="0"/>
              </a:rPr>
              <a:t>děkuji		žlutě		hnědá</a:t>
            </a:r>
          </a:p>
          <a:p>
            <a:r>
              <a:rPr lang="cs-CZ" sz="2000">
                <a:latin typeface="Times New Roman" pitchFamily="18" charset="0"/>
              </a:rPr>
              <a:t>děláme		tělocvik		štěně</a:t>
            </a:r>
          </a:p>
          <a:p>
            <a:endParaRPr lang="cs-CZ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611188" y="2852738"/>
            <a:ext cx="63373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>
                <a:latin typeface="Times New Roman" pitchFamily="18" charset="0"/>
              </a:rPr>
              <a:t>Slovo </a:t>
            </a:r>
            <a:r>
              <a:rPr lang="cs-CZ" sz="1400" b="1">
                <a:latin typeface="Times New Roman" pitchFamily="18" charset="0"/>
              </a:rPr>
              <a:t>tělocvik</a:t>
            </a:r>
            <a:r>
              <a:rPr lang="cs-CZ" sz="1400">
                <a:latin typeface="Times New Roman" pitchFamily="18" charset="0"/>
              </a:rPr>
              <a:t> z druhého sloupečku je složené slovo ze dvou slov: </a:t>
            </a:r>
            <a:r>
              <a:rPr lang="cs-CZ" sz="1400" b="1">
                <a:latin typeface="Times New Roman" pitchFamily="18" charset="0"/>
              </a:rPr>
              <a:t>tělo + cvik</a:t>
            </a:r>
            <a:r>
              <a:rPr lang="cs-CZ" sz="1400">
                <a:latin typeface="Times New Roman" pitchFamily="18" charset="0"/>
              </a:rPr>
              <a:t>.</a:t>
            </a:r>
          </a:p>
          <a:p>
            <a:r>
              <a:rPr lang="cs-CZ" sz="1400">
                <a:latin typeface="Times New Roman" pitchFamily="18" charset="0"/>
              </a:rPr>
              <a:t>Následující slova jsou podobná. Dokážeš vymyslet také nějaká?</a:t>
            </a:r>
          </a:p>
          <a:p>
            <a:endParaRPr lang="cs-CZ" sz="1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611188" y="3500438"/>
            <a:ext cx="7993062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Times New Roman" pitchFamily="18" charset="0"/>
              </a:rPr>
              <a:t>motokára	       vodovod              horolezec	      kamenolom</a:t>
            </a:r>
          </a:p>
          <a:p>
            <a:r>
              <a:rPr lang="cs-CZ" sz="2000">
                <a:latin typeface="Times New Roman" pitchFamily="18" charset="0"/>
              </a:rPr>
              <a:t>motocykl	       ropovod               metronom            kosmonaut</a:t>
            </a:r>
          </a:p>
          <a:p>
            <a:r>
              <a:rPr lang="cs-CZ" sz="2000">
                <a:latin typeface="Times New Roman" pitchFamily="18" charset="0"/>
              </a:rPr>
              <a:t>motokros          	       parovod               parostroj              kameraman</a:t>
            </a:r>
          </a:p>
          <a:p>
            <a:endParaRPr lang="cs-CZ" sz="20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9" name="Picture 5" descr="C:\Users\Hana\AppData\Local\Microsoft\Windows\Temporary Internet Files\Content.IE5\G7JM31I2\MC900280861[1]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548438" y="549275"/>
            <a:ext cx="2024062" cy="2159000"/>
          </a:xfrm>
        </p:spPr>
      </p:pic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7235825" y="2622550"/>
            <a:ext cx="14398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 horolezec</a:t>
            </a:r>
          </a:p>
        </p:txBody>
      </p:sp>
      <p:pic>
        <p:nvPicPr>
          <p:cNvPr id="1036" name="Picture 12" descr="C:\Users\Hana\AppData\Local\Microsoft\Windows\Temporary Internet Files\Content.IE5\7C1KYFX3\MC900430317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4689475"/>
            <a:ext cx="16065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849313" y="6269038"/>
            <a:ext cx="14414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 kosmonaut</a:t>
            </a:r>
          </a:p>
        </p:txBody>
      </p:sp>
      <p:pic>
        <p:nvPicPr>
          <p:cNvPr id="1037" name="Picture 13" descr="C:\Users\Hana\AppData\Local\Microsoft\Windows\Temporary Internet Files\Content.IE5\TKF9H1P3\MC900199170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95638" y="4706938"/>
            <a:ext cx="1168400" cy="157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3059113" y="6243638"/>
            <a:ext cx="16208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 metronom</a:t>
            </a:r>
          </a:p>
        </p:txBody>
      </p:sp>
      <p:pic>
        <p:nvPicPr>
          <p:cNvPr id="1038" name="Picture 14" descr="C:\Users\Hana\AppData\Local\Microsoft\Windows\Temporary Internet Files\Content.IE5\K69VQYQ2\MC900295085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6825" y="4824413"/>
            <a:ext cx="1292225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5181600" y="6243638"/>
            <a:ext cx="13652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 kameraman</a:t>
            </a:r>
          </a:p>
        </p:txBody>
      </p:sp>
      <p:pic>
        <p:nvPicPr>
          <p:cNvPr id="1040" name="Picture 16" descr="C:\Users\Hana\AppData\Local\Microsoft\Windows\Temporary Internet Files\Content.IE5\ZRLIDS1G\MC900090466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42163" y="4652963"/>
            <a:ext cx="1628775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7142163" y="5981700"/>
            <a:ext cx="17510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motocykl</a:t>
            </a:r>
          </a:p>
          <a:p>
            <a:r>
              <a:rPr lang="cs-CZ">
                <a:latin typeface="Times New Roman" pitchFamily="18" charset="0"/>
                <a:cs typeface="Times New Roman" pitchFamily="18" charset="0"/>
              </a:rPr>
              <a:t>motokros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500"/>
                            </p:stCondLst>
                            <p:childTnLst>
                              <p:par>
                                <p:cTn id="44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9" grpId="0"/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>
          <a:xfrm>
            <a:off x="179388" y="176213"/>
            <a:ext cx="5976937" cy="274637"/>
          </a:xfrm>
        </p:spPr>
        <p:txBody>
          <a:bodyPr/>
          <a:lstStyle/>
          <a:p>
            <a:r>
              <a:rPr lang="cs-CZ" sz="1800" smtClean="0"/>
              <a:t>Procvičování čtení slov se slabikami dě, tě, ně. PL.</a:t>
            </a: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227763" y="3989388"/>
            <a:ext cx="2178050" cy="1689100"/>
          </a:xfrm>
        </p:spPr>
      </p:pic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1258888" y="750888"/>
            <a:ext cx="27368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Times New Roman" pitchFamily="18" charset="0"/>
              </a:rPr>
              <a:t>Jarní  prázdniny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16388" name="TextovéPole 4"/>
          <p:cNvSpPr txBox="1">
            <a:spLocks noChangeArrowheads="1"/>
          </p:cNvSpPr>
          <p:nvPr/>
        </p:nvSpPr>
        <p:spPr bwMode="auto">
          <a:xfrm>
            <a:off x="2555875" y="1196975"/>
            <a:ext cx="36004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1258888" y="1200150"/>
            <a:ext cx="7273925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Times New Roman" pitchFamily="18" charset="0"/>
              </a:rPr>
              <a:t>Jarní prázdniny byly fajn. Strávili jsme je u dědečka na vesnici.</a:t>
            </a:r>
          </a:p>
          <a:p>
            <a:r>
              <a:rPr lang="cs-CZ" sz="2000">
                <a:latin typeface="Times New Roman" pitchFamily="18" charset="0"/>
              </a:rPr>
              <a:t>Děda má malé hospodářství. Za chalupou je pole a pastvina. Za</a:t>
            </a:r>
          </a:p>
          <a:p>
            <a:r>
              <a:rPr lang="cs-CZ" sz="2000">
                <a:latin typeface="Times New Roman" pitchFamily="18" charset="0"/>
              </a:rPr>
              <a:t>stájí v ohradě se prohánějí koně. Pod chalupou teče potok. Ústí</a:t>
            </a:r>
          </a:p>
          <a:p>
            <a:r>
              <a:rPr lang="cs-CZ" sz="2000">
                <a:latin typeface="Times New Roman" pitchFamily="18" charset="0"/>
              </a:rPr>
              <a:t>do místního  nevelkého  rybníka. V létě se tam chodíme koupat.</a:t>
            </a:r>
          </a:p>
          <a:p>
            <a:r>
              <a:rPr lang="cs-CZ" sz="2000">
                <a:latin typeface="Times New Roman" pitchFamily="18" charset="0"/>
              </a:rPr>
              <a:t>Mourovatá kočka Míca má čtyři koťata. Učí je lovit myši. Děda </a:t>
            </a:r>
          </a:p>
          <a:p>
            <a:r>
              <a:rPr lang="cs-CZ" sz="2000">
                <a:latin typeface="Times New Roman" pitchFamily="18" charset="0"/>
              </a:rPr>
              <a:t>žije  sám. Pořídil  si  proto  štěně. Říká mu Voříšek. Je  to  milý </a:t>
            </a:r>
          </a:p>
          <a:p>
            <a:r>
              <a:rPr lang="cs-CZ" sz="2000">
                <a:latin typeface="Times New Roman" pitchFamily="18" charset="0"/>
              </a:rPr>
              <a:t>a  veselý společník.</a:t>
            </a:r>
          </a:p>
          <a:p>
            <a:endParaRPr lang="cs-CZ" sz="20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5" name="Picture 7" descr="C:\Users\Hana\AppData\Local\Microsoft\Windows\Temporary Internet Files\Content.IE5\8QD3VPXL\MP900262554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4005263"/>
            <a:ext cx="2227263" cy="167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1133475" y="5949950"/>
            <a:ext cx="68151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Vyhledejte v textu věty, které patří k jednotlivým obrázkům 1, 2, 3 a 4.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6875463" y="176213"/>
            <a:ext cx="6000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  1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282575" y="3997325"/>
            <a:ext cx="4349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 2</a:t>
            </a: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3089275" y="3997325"/>
            <a:ext cx="4318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 3</a:t>
            </a: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5867400" y="3979863"/>
            <a:ext cx="3603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 4</a:t>
            </a:r>
          </a:p>
        </p:txBody>
      </p:sp>
      <p:pic>
        <p:nvPicPr>
          <p:cNvPr id="24" name="Picture 13" descr="C:\Users\Hana\AppData\Local\Microsoft\Windows\Temporary Internet Files\Content.IE5\ZRLIDS1G\MP900181626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63938" y="3979863"/>
            <a:ext cx="2155825" cy="169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C:\Users\Hana\AppData\Local\Microsoft\Windows\Temporary Internet Files\Content.IE5\R9XYZ99P\MP900400715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288" y="176213"/>
            <a:ext cx="12954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34607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000" dirty="0" smtClean="0"/>
              <a:t>Procvičování čtení slov se slabikami </a:t>
            </a:r>
            <a:r>
              <a:rPr lang="cs-CZ" sz="2000" dirty="0" err="1" smtClean="0"/>
              <a:t>dě</a:t>
            </a:r>
            <a:r>
              <a:rPr lang="cs-CZ" sz="2000" dirty="0" smtClean="0"/>
              <a:t>, tě, ně. Řešení PL.</a:t>
            </a:r>
            <a:endParaRPr lang="cs-CZ" sz="2000" dirty="0"/>
          </a:p>
        </p:txBody>
      </p:sp>
      <p:pic>
        <p:nvPicPr>
          <p:cNvPr id="5" name="Picture 7" descr="C:\Users\Hana\AppData\Local\Microsoft\Windows\Temporary Internet Files\Content.IE5\8QD3VPXL\MP900262554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2349500"/>
            <a:ext cx="1600200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Zástupný symbol pro obsah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5229225"/>
            <a:ext cx="1600200" cy="124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2139950" y="981075"/>
            <a:ext cx="4159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 1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2139950" y="2363788"/>
            <a:ext cx="4873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 2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2139950" y="3789363"/>
            <a:ext cx="4159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 3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2139950" y="5248275"/>
            <a:ext cx="5603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 4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2700338" y="981075"/>
            <a:ext cx="4032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</a:rPr>
              <a:t>Mourovatá kočka Míca má čtyři koťata. </a:t>
            </a:r>
          </a:p>
          <a:p>
            <a:r>
              <a:rPr lang="cs-CZ">
                <a:latin typeface="Times New Roman" pitchFamily="18" charset="0"/>
              </a:rPr>
              <a:t>Učí je lovit myši.</a:t>
            </a:r>
            <a:endParaRPr lang="cs-CZ">
              <a:latin typeface="Calibri" pitchFamily="34" charset="0"/>
            </a:endParaRP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2771775" y="2222500"/>
            <a:ext cx="446405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</a:rPr>
              <a:t>Jarní prázdniny byly fajn. </a:t>
            </a:r>
          </a:p>
          <a:p>
            <a:r>
              <a:rPr lang="cs-CZ">
                <a:latin typeface="Times New Roman" pitchFamily="18" charset="0"/>
              </a:rPr>
              <a:t>Strávili jsme je u dědečka na vesnici.</a:t>
            </a:r>
          </a:p>
          <a:p>
            <a:r>
              <a:rPr lang="cs-CZ">
                <a:latin typeface="Times New Roman" pitchFamily="18" charset="0"/>
              </a:rPr>
              <a:t>Děda má malé hospodářství. </a:t>
            </a:r>
          </a:p>
          <a:p>
            <a:r>
              <a:rPr lang="cs-CZ">
                <a:latin typeface="Times New Roman" pitchFamily="18" charset="0"/>
              </a:rPr>
              <a:t>Za chalupou je pole a pastvina. </a:t>
            </a:r>
          </a:p>
          <a:p>
            <a:r>
              <a:rPr lang="cs-CZ">
                <a:latin typeface="Times New Roman" pitchFamily="18" charset="0"/>
              </a:rPr>
              <a:t>Za stájí v ohradě se prohánějí koně.</a:t>
            </a:r>
            <a:endParaRPr lang="cs-CZ">
              <a:latin typeface="Calibri" pitchFamily="34" charset="0"/>
            </a:endParaRP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2700338" y="5248275"/>
            <a:ext cx="453548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</a:rPr>
              <a:t>Děda žije  sám. Pořídil  si  proto  štěně. </a:t>
            </a:r>
          </a:p>
          <a:p>
            <a:r>
              <a:rPr lang="cs-CZ">
                <a:latin typeface="Times New Roman" pitchFamily="18" charset="0"/>
              </a:rPr>
              <a:t>Říká mu Voříšek. Je  to  milý a  veselý společník.</a:t>
            </a:r>
          </a:p>
          <a:p>
            <a:endParaRPr lang="cs-CZ">
              <a:latin typeface="Calibri" pitchFamily="34" charset="0"/>
            </a:endParaRPr>
          </a:p>
        </p:txBody>
      </p:sp>
      <p:pic>
        <p:nvPicPr>
          <p:cNvPr id="3085" name="Picture 13" descr="C:\Users\Hana\AppData\Local\Microsoft\Windows\Temporary Internet Files\Content.IE5\ZRLIDS1G\MP900181626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750" y="3789363"/>
            <a:ext cx="1579563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2779713" y="3973513"/>
            <a:ext cx="40322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imes New Roman" pitchFamily="18" charset="0"/>
              </a:rPr>
              <a:t>Pod chalupou teče potok. </a:t>
            </a:r>
          </a:p>
          <a:p>
            <a:r>
              <a:rPr lang="cs-CZ">
                <a:latin typeface="Times New Roman" pitchFamily="18" charset="0"/>
              </a:rPr>
              <a:t>Ústí do místního  nevelkého  rybníka. </a:t>
            </a:r>
          </a:p>
          <a:p>
            <a:r>
              <a:rPr lang="cs-CZ">
                <a:latin typeface="Times New Roman" pitchFamily="18" charset="0"/>
              </a:rPr>
              <a:t>V létě se tam chodíme koupat.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5903913" y="6165850"/>
            <a:ext cx="3240087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>
                <a:latin typeface="Times New Roman" pitchFamily="18" charset="0"/>
              </a:rPr>
              <a:t>Vzpomínáš na své jarní prázdniny?</a:t>
            </a:r>
          </a:p>
          <a:p>
            <a:r>
              <a:rPr lang="cs-CZ" sz="1600">
                <a:latin typeface="Times New Roman" pitchFamily="18" charset="0"/>
              </a:rPr>
              <a:t>Vypravuj o nich spolužákům.</a:t>
            </a:r>
          </a:p>
          <a:p>
            <a:endParaRPr lang="cs-CZ">
              <a:latin typeface="Calibri" pitchFamily="34" charset="0"/>
            </a:endParaRPr>
          </a:p>
        </p:txBody>
      </p:sp>
      <p:pic>
        <p:nvPicPr>
          <p:cNvPr id="1026" name="Picture 2" descr="C:\Users\Hana\AppData\Local\Microsoft\Windows\Temporary Internet Files\Content.IE5\R9XYZ99P\MP900400715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9750" y="981075"/>
            <a:ext cx="1579563" cy="114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Hana\AppData\Local\Microsoft\Windows\Temporary Internet Files\Content.IE5\8QD3VPXL\MC900232429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85075" y="585788"/>
            <a:ext cx="935038" cy="152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C:\Users\Hana\AppData\Local\Microsoft\Windows\Temporary Internet Files\Content.IE5\36Q9D0YU\MC900325600[1].wmf"/>
          <p:cNvPicPr>
            <a:picLocks noGrp="1" noChangeAspect="1" noChangeArrowheads="1"/>
          </p:cNvPicPr>
          <p:nvPr>
            <p:ph idx="1"/>
          </p:nvPr>
        </p:nvPicPr>
        <p:blipFill>
          <a:blip r:embed="rId7"/>
          <a:srcRect/>
          <a:stretch>
            <a:fillRect/>
          </a:stretch>
        </p:blipFill>
        <p:spPr>
          <a:xfrm>
            <a:off x="7235825" y="2363788"/>
            <a:ext cx="1509713" cy="963612"/>
          </a:xfrm>
        </p:spPr>
      </p:pic>
      <p:pic>
        <p:nvPicPr>
          <p:cNvPr id="1030" name="Picture 6" descr="C:\Users\Hana\AppData\Local\Microsoft\Windows\Temporary Internet Files\Content.IE5\TKF9H1P3\MC900322842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343775" y="3673475"/>
            <a:ext cx="1260475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8" descr="C:\Users\Hana\AppData\Local\Microsoft\Windows\Temporary Internet Files\Content.IE5\XZIJI8UI\MC900411640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451725" y="5086350"/>
            <a:ext cx="1044575" cy="96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800" smtClean="0"/>
              <a:t>     Použitý materiál: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•"/>
            </a:pPr>
            <a:r>
              <a:rPr lang="cs-CZ" sz="2400" smtClean="0">
                <a:latin typeface="Arial" charset="0"/>
                <a:hlinkClick r:id="rId2"/>
              </a:rPr>
              <a:t>www.office.microsoft.com</a:t>
            </a:r>
            <a:endParaRPr lang="cs-CZ" sz="2400" smtClean="0">
              <a:latin typeface="Arial" charset="0"/>
            </a:endParaRPr>
          </a:p>
          <a:p>
            <a:r>
              <a:rPr lang="cs-CZ" sz="2400" smtClean="0"/>
              <a:t>Fotografie z archivu autorky ( pes Voříšek)</a:t>
            </a:r>
          </a:p>
          <a:p>
            <a:pPr>
              <a:buFont typeface="Arial" charset="0"/>
              <a:buNone/>
            </a:pPr>
            <a:endParaRPr lang="cs-CZ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378</Words>
  <Application>Microsoft Office PowerPoint</Application>
  <PresentationFormat>On-screen Show (4:3)</PresentationFormat>
  <Paragraphs>69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0" baseType="lpstr">
      <vt:lpstr>Calibri</vt:lpstr>
      <vt:lpstr>Arial</vt:lpstr>
      <vt:lpstr>Times New Roman</vt:lpstr>
      <vt:lpstr>Motiv systému Office</vt:lpstr>
      <vt:lpstr>Snímek 1</vt:lpstr>
      <vt:lpstr> Anotace:</vt:lpstr>
      <vt:lpstr>Procvičování čtení slov se slabikami dě, tě, ně.</vt:lpstr>
      <vt:lpstr>Procvičování čtení slov se slabikami dě, tě, ně. PL.</vt:lpstr>
      <vt:lpstr>Procvičování čtení slov se slabikami dě, tě, ně. Řešení PL.</vt:lpstr>
      <vt:lpstr>     Použitý materiál: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Hana</dc:creator>
  <cp:lastModifiedBy>DUM</cp:lastModifiedBy>
  <cp:revision>12</cp:revision>
  <dcterms:created xsi:type="dcterms:W3CDTF">2013-04-28T16:06:37Z</dcterms:created>
  <dcterms:modified xsi:type="dcterms:W3CDTF">2013-05-25T18:37:08Z</dcterms:modified>
</cp:coreProperties>
</file>