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notesMasterIdLst>
    <p:notesMasterId r:id="rId13"/>
  </p:notesMasterIdLst>
  <p:sldIdLst>
    <p:sldId id="256" r:id="rId2"/>
    <p:sldId id="257" r:id="rId3"/>
    <p:sldId id="263" r:id="rId4"/>
    <p:sldId id="259" r:id="rId5"/>
    <p:sldId id="260" r:id="rId6"/>
    <p:sldId id="265" r:id="rId7"/>
    <p:sldId id="261" r:id="rId8"/>
    <p:sldId id="264" r:id="rId9"/>
    <p:sldId id="267" r:id="rId10"/>
    <p:sldId id="258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A1253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208" autoAdjust="0"/>
    <p:restoredTop sz="94660"/>
  </p:normalViewPr>
  <p:slideViewPr>
    <p:cSldViewPr>
      <p:cViewPr>
        <p:scale>
          <a:sx n="76" d="100"/>
          <a:sy n="76" d="100"/>
        </p:scale>
        <p:origin x="-1182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VY_52_INOVACE_01_F+Z_15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800" dirty="0" smtClean="0"/>
            <a:t>Základní škola Uherský Ostroh, okres Uherské Hradiště, příspěvková organizace</a:t>
          </a:r>
          <a:endParaRPr lang="cs-CZ" sz="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RNDr. Ivana </a:t>
          </a:r>
          <a:r>
            <a:rPr lang="cs-CZ" sz="2000" dirty="0" err="1" smtClean="0"/>
            <a:t>Bělohradová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9.B – Rozklad světla hranolem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CZ.1.07/1.4.00/21.1616  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>
        <a:gradFill rotWithShape="0">
          <a:gsLst>
            <a:gs pos="0">
              <a:srgbClr val="FFEFD1"/>
            </a:gs>
            <a:gs pos="64999">
              <a:srgbClr val="F0EBD5"/>
            </a:gs>
            <a:gs pos="100000">
              <a:srgbClr val="D1C39F"/>
            </a:gs>
          </a:gsLst>
          <a:lin ang="5400000" scaled="0"/>
        </a:gradFill>
      </dgm:spPr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>
        <a:gradFill rotWithShape="0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</a:gradFill>
      </dgm:spPr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>
        <a:gradFill rotWithShape="0">
          <a:gsLst>
            <a:gs pos="0">
              <a:srgbClr val="FFEFD1"/>
            </a:gs>
            <a:gs pos="64999">
              <a:srgbClr val="F0EBD5"/>
            </a:gs>
            <a:gs pos="100000">
              <a:srgbClr val="D1C39F"/>
            </a:gs>
          </a:gsLst>
          <a:lin ang="5400000" scaled="0"/>
        </a:gradFill>
      </dgm:spPr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>
        <a:gradFill rotWithShape="0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</a:gradFill>
      </dgm:spPr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>
        <a:gradFill rotWithShape="0">
          <a:gsLst>
            <a:gs pos="0">
              <a:srgbClr val="FFEFD1"/>
            </a:gs>
            <a:gs pos="64999">
              <a:srgbClr val="F0EBD5"/>
            </a:gs>
            <a:gs pos="100000">
              <a:srgbClr val="D1C39F"/>
            </a:gs>
          </a:gsLst>
          <a:lin ang="5400000" scaled="0"/>
        </a:gradFill>
      </dgm:spPr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FFEFD1"/>
            </a:gs>
            <a:gs pos="64999">
              <a:srgbClr val="F0EBD5"/>
            </a:gs>
            <a:gs pos="100000">
              <a:srgbClr val="D1C39F"/>
            </a:gs>
          </a:gsLst>
          <a:lin ang="5400000" scaled="0"/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 fov="0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800" kern="1200" dirty="0" smtClean="0"/>
            <a:t>Základní škola Uherský Ostroh, okres Uherské Hradiště, příspěvková organizace</a:t>
          </a:r>
          <a:endParaRPr lang="cs-CZ" sz="8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 fov="0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RNDr. Ivana </a:t>
          </a:r>
          <a:r>
            <a:rPr lang="cs-CZ" sz="2000" kern="1200" dirty="0" err="1" smtClean="0"/>
            <a:t>Bělohradová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FFEFD1"/>
            </a:gs>
            <a:gs pos="64999">
              <a:srgbClr val="F0EBD5"/>
            </a:gs>
            <a:gs pos="100000">
              <a:srgbClr val="D1C39F"/>
            </a:gs>
          </a:gsLst>
          <a:lin ang="5400000" scaled="0"/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 fov="0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VY_52_INOVACE_01_F+Z_15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 fov="0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9.B – Rozklad světla hranolem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FFEFD1"/>
            </a:gs>
            <a:gs pos="64999">
              <a:srgbClr val="F0EBD5"/>
            </a:gs>
            <a:gs pos="100000">
              <a:srgbClr val="D1C39F"/>
            </a:gs>
          </a:gsLst>
          <a:lin ang="5400000" scaled="0"/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 fov="0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CZ.1.07/1.4.00/21.1616  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>
    <p:wipe dir="d"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2/27/WhereRainbowRises.jpg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6/6f/Lom_hranol.svg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slide" Target="slide7.xml"/><Relationship Id="rId5" Type="http://schemas.openxmlformats.org/officeDocument/2006/relationships/image" Target="../media/image5.png"/><Relationship Id="rId4" Type="http://schemas.openxmlformats.org/officeDocument/2006/relationships/hyperlink" Target="http://upload.wikimedia.org/wikipedia/commons/0/06/Prism_rainbow_schema.png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3/39/GodfreyKneller-IsaacNewton-1689.jpg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783124592"/>
              </p:ext>
            </p:extLst>
          </p:nvPr>
        </p:nvGraphicFramePr>
        <p:xfrm>
          <a:off x="685800" y="128586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8424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Prezentace je zaměřena na propojení teorie o </a:t>
            </a:r>
            <a:r>
              <a:rPr lang="cs-CZ" smtClean="0"/>
              <a:t>lomu      a </a:t>
            </a:r>
            <a:r>
              <a:rPr lang="cs-CZ" dirty="0" smtClean="0"/>
              <a:t>rozkladu světla s praxí.</a:t>
            </a:r>
          </a:p>
          <a:p>
            <a:r>
              <a:rPr lang="cs-CZ" dirty="0" smtClean="0"/>
              <a:t>Je vhodným připomenutím již známých informací o rozkladu světla hranolem. Napomáhá k porozumění vzniku duhy.</a:t>
            </a:r>
          </a:p>
          <a:p>
            <a:r>
              <a:rPr lang="cs-CZ" dirty="0" smtClean="0"/>
              <a:t>Odezva dětí byla pozitivní, zaujaly i snímky získané při společných akcích.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sp>
        <p:nvSpPr>
          <p:cNvPr id="4" name="Tlačítko akce: Dopředu nebo Další 3">
            <a:hlinkClick r:id="" action="ppaction://hlinkshowjump?jump=nextslide" highlightClick="1"/>
          </p:cNvPr>
          <p:cNvSpPr/>
          <p:nvPr/>
        </p:nvSpPr>
        <p:spPr>
          <a:xfrm>
            <a:off x="8286776" y="6000768"/>
            <a:ext cx="500066" cy="500066"/>
          </a:xfrm>
          <a:prstGeom prst="actionButtonForwardNex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WhereRainbowRises.jpg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 t="27546" b="38647"/>
          <a:stretch>
            <a:fillRect/>
          </a:stretch>
        </p:blipFill>
        <p:spPr bwMode="auto">
          <a:xfrm>
            <a:off x="2464579" y="4000504"/>
            <a:ext cx="4214842" cy="1928826"/>
          </a:xfrm>
          <a:prstGeom prst="rect">
            <a:avLst/>
          </a:prstGeom>
          <a:noFill/>
        </p:spPr>
      </p:pic>
      <p:sp>
        <p:nvSpPr>
          <p:cNvPr id="3" name="Nadpis 2"/>
          <p:cNvSpPr txBox="1">
            <a:spLocks noGrp="1"/>
          </p:cNvSpPr>
          <p:nvPr>
            <p:ph type="title"/>
          </p:nvPr>
        </p:nvSpPr>
        <p:spPr>
          <a:xfrm>
            <a:off x="690745" y="1643050"/>
            <a:ext cx="7762510" cy="18928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6000" dirty="0" smtClean="0">
                <a:effectLst>
                  <a:outerShdw blurRad="50800" dist="38100" dir="18900000" algn="bl" rotWithShape="0">
                    <a:schemeClr val="accent2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Rozklad světla hranolem,</a:t>
            </a:r>
            <a:br>
              <a:rPr lang="cs-CZ" sz="6000" dirty="0" smtClean="0">
                <a:effectLst>
                  <a:outerShdw blurRad="50800" dist="38100" dir="18900000" algn="bl" rotWithShape="0">
                    <a:schemeClr val="accent2">
                      <a:lumMod val="60000"/>
                      <a:lumOff val="40000"/>
                      <a:alpha val="40000"/>
                    </a:schemeClr>
                  </a:outerShdw>
                </a:effectLst>
              </a:rPr>
            </a:br>
            <a:r>
              <a:rPr lang="cs-CZ" sz="6000" dirty="0" smtClean="0">
                <a:effectLst>
                  <a:outerShdw blurRad="50800" dist="38100" dir="18900000" algn="bl" rotWithShape="0">
                    <a:schemeClr val="accent2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vznik duhy</a:t>
            </a:r>
            <a:endParaRPr lang="cs-CZ" sz="6000" dirty="0">
              <a:effectLst>
                <a:outerShdw blurRad="50800" dist="38100" dir="18900000" algn="bl" rotWithShape="0">
                  <a:schemeClr val="accent2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143240" y="6000768"/>
            <a:ext cx="278608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 smtClean="0">
                <a:latin typeface="+mj-lt"/>
              </a:rPr>
              <a:t>Konec duhy</a:t>
            </a:r>
            <a:endParaRPr lang="cs-CZ" sz="1600" dirty="0">
              <a:latin typeface="+mj-lt"/>
            </a:endParaRPr>
          </a:p>
        </p:txBody>
      </p:sp>
      <p:sp>
        <p:nvSpPr>
          <p:cNvPr id="7" name="Tlačítko akce: Dopředu nebo Další 6">
            <a:hlinkClick r:id="" action="ppaction://hlinkshowjump?jump=nextslide" highlightClick="1"/>
          </p:cNvPr>
          <p:cNvSpPr/>
          <p:nvPr/>
        </p:nvSpPr>
        <p:spPr>
          <a:xfrm>
            <a:off x="8286776" y="6000768"/>
            <a:ext cx="500066" cy="500066"/>
          </a:xfrm>
          <a:prstGeom prst="actionButtonForwardNex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14356"/>
            <a:ext cx="8229600" cy="857248"/>
          </a:xfrm>
        </p:spPr>
        <p:txBody>
          <a:bodyPr/>
          <a:lstStyle/>
          <a:p>
            <a:r>
              <a:rPr lang="cs-CZ" dirty="0" smtClean="0"/>
              <a:t>Lom a rozklad světla hranolem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785926"/>
            <a:ext cx="7239000" cy="1819584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Optický hranol si můžeme představit jako průhledné těleso se dvěma rovinnými stěnami, které lámou světelné paprsky.</a:t>
            </a:r>
          </a:p>
          <a:p>
            <a:r>
              <a:rPr lang="cs-CZ" dirty="0" smtClean="0"/>
              <a:t>Světelný paprsek se při průchodu optickým hranolem láme dvakrát.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18434" name="Picture 2" descr="Soubor:Lom hranol.svg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 rot="159697">
            <a:off x="2707537" y="3512866"/>
            <a:ext cx="3678430" cy="2857520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3214678" y="6357958"/>
            <a:ext cx="27146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Lom hranolem</a:t>
            </a:r>
            <a:endParaRPr lang="cs-CZ" dirty="0"/>
          </a:p>
        </p:txBody>
      </p:sp>
      <p:sp>
        <p:nvSpPr>
          <p:cNvPr id="8" name="Tlačítko akce: Dopředu nebo Další 7">
            <a:hlinkClick r:id="" action="ppaction://hlinkshowjump?jump=nextslide" highlightClick="1"/>
          </p:cNvPr>
          <p:cNvSpPr/>
          <p:nvPr/>
        </p:nvSpPr>
        <p:spPr>
          <a:xfrm>
            <a:off x="8286776" y="6000768"/>
            <a:ext cx="500066" cy="500066"/>
          </a:xfrm>
          <a:prstGeom prst="actionButtonForwardNex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928670"/>
            <a:ext cx="7239000" cy="2857520"/>
          </a:xfrm>
        </p:spPr>
        <p:txBody>
          <a:bodyPr>
            <a:normAutofit lnSpcReduction="10000"/>
          </a:bodyPr>
          <a:lstStyle/>
          <a:p>
            <a:r>
              <a:rPr lang="cs-CZ" sz="2400" dirty="0" smtClean="0"/>
              <a:t>Hranol využil i </a:t>
            </a:r>
            <a:r>
              <a:rPr lang="cs-CZ" sz="2400" dirty="0" err="1" smtClean="0">
                <a:hlinkClick r:id="rId3" action="ppaction://hlinksldjump"/>
              </a:rPr>
              <a:t>Isaac</a:t>
            </a:r>
            <a:r>
              <a:rPr lang="cs-CZ" sz="2400" dirty="0" smtClean="0">
                <a:hlinkClick r:id="rId3" action="ppaction://hlinksldjump"/>
              </a:rPr>
              <a:t> Newton </a:t>
            </a:r>
            <a:r>
              <a:rPr lang="cs-CZ" sz="2400" dirty="0" smtClean="0"/>
              <a:t>při pokusu, kdy pomocí skleněného hranolu rozložil bílé světlo na spektrum barev (od fialové přes modrou, zelenou, žlutou, oranžovou až k červené). Následně barvy pomocí druhého hranolu opět složil a získal bílé světlo.</a:t>
            </a:r>
          </a:p>
          <a:p>
            <a:r>
              <a:rPr lang="cs-CZ" sz="2400" dirty="0" smtClean="0"/>
              <a:t>Tím dokázal, že bílé světlo je tvořeno směsí všech spektrálních barev.</a:t>
            </a:r>
          </a:p>
        </p:txBody>
      </p:sp>
      <p:pic>
        <p:nvPicPr>
          <p:cNvPr id="17410" name="Picture 2" descr="Soubor:Prism rainbow schema.pn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 l="9041" t="4830" r="4490" b="5815"/>
          <a:stretch>
            <a:fillRect/>
          </a:stretch>
        </p:blipFill>
        <p:spPr bwMode="auto">
          <a:xfrm>
            <a:off x="2500298" y="3714752"/>
            <a:ext cx="4071966" cy="2643206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2964645" y="6357958"/>
            <a:ext cx="32147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Rozklad světla hranolem</a:t>
            </a:r>
            <a:endParaRPr lang="cs-CZ" dirty="0"/>
          </a:p>
        </p:txBody>
      </p:sp>
      <p:sp>
        <p:nvSpPr>
          <p:cNvPr id="6" name="Tlačítko akce: Dopředu nebo Další 5">
            <a:hlinkClick r:id="rId6" action="ppaction://hlinksldjump" highlightClick="1"/>
          </p:cNvPr>
          <p:cNvSpPr/>
          <p:nvPr/>
        </p:nvSpPr>
        <p:spPr>
          <a:xfrm>
            <a:off x="8286776" y="6000768"/>
            <a:ext cx="500066" cy="500066"/>
          </a:xfrm>
          <a:prstGeom prst="actionButtonForwardNex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Isaac</a:t>
            </a:r>
            <a:r>
              <a:rPr lang="cs-CZ" dirty="0" smtClean="0"/>
              <a:t> Newton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2214554"/>
            <a:ext cx="6786610" cy="4143404"/>
          </a:xfrm>
        </p:spPr>
        <p:txBody>
          <a:bodyPr>
            <a:normAutofit/>
          </a:bodyPr>
          <a:lstStyle/>
          <a:p>
            <a:r>
              <a:rPr lang="cs-CZ" sz="2400" dirty="0" smtClean="0"/>
              <a:t>Anglický vědec </a:t>
            </a:r>
            <a:r>
              <a:rPr lang="cs-CZ" sz="2400" dirty="0" err="1" smtClean="0"/>
              <a:t>Isaac</a:t>
            </a:r>
            <a:r>
              <a:rPr lang="cs-CZ" sz="2400" dirty="0" smtClean="0"/>
              <a:t> Newton </a:t>
            </a:r>
          </a:p>
          <a:p>
            <a:pPr>
              <a:buNone/>
            </a:pPr>
            <a:r>
              <a:rPr lang="cs-CZ" sz="2400" dirty="0" smtClean="0"/>
              <a:t>  (1643 – 1727) podrobně popsal vznik </a:t>
            </a:r>
          </a:p>
          <a:p>
            <a:pPr>
              <a:buNone/>
            </a:pPr>
            <a:r>
              <a:rPr lang="cs-CZ" sz="2400" dirty="0" smtClean="0"/>
              <a:t>   spektra lomem na optickém hranolu </a:t>
            </a:r>
          </a:p>
          <a:p>
            <a:pPr>
              <a:buNone/>
            </a:pPr>
            <a:r>
              <a:rPr lang="cs-CZ" sz="2400" dirty="0" smtClean="0"/>
              <a:t>   v knize Optika, vydané v roce 1686. </a:t>
            </a:r>
          </a:p>
          <a:p>
            <a:r>
              <a:rPr lang="cs-CZ" sz="2400" dirty="0" smtClean="0"/>
              <a:t>Před ním popsal spektrum profesor Karlovy univerzity v Praze Jan Marek Marci (1595 – 1667) ve spisu De </a:t>
            </a:r>
            <a:r>
              <a:rPr lang="cs-CZ" sz="2400" dirty="0" err="1" smtClean="0"/>
              <a:t>arcu</a:t>
            </a:r>
            <a:r>
              <a:rPr lang="cs-CZ" sz="2400" dirty="0" smtClean="0"/>
              <a:t> </a:t>
            </a:r>
            <a:r>
              <a:rPr lang="cs-CZ" sz="2400" dirty="0" err="1" smtClean="0"/>
              <a:t>coelesti</a:t>
            </a:r>
            <a:r>
              <a:rPr lang="cs-CZ" sz="2400" dirty="0" smtClean="0"/>
              <a:t>, který vyšel roku 1668. V něm se zabýval duhou a barvou těles.</a:t>
            </a:r>
            <a:endParaRPr lang="cs-CZ" sz="2400" dirty="0"/>
          </a:p>
        </p:txBody>
      </p:sp>
      <p:pic>
        <p:nvPicPr>
          <p:cNvPr id="23554" name="Picture 2" descr="Soubor:GodfreyKneller-IsaacNewton-1689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lum bright="13000" contrast="14000"/>
          </a:blip>
          <a:srcRect l="12781" r="7980" b="29279"/>
          <a:stretch>
            <a:fillRect/>
          </a:stretch>
        </p:blipFill>
        <p:spPr bwMode="auto">
          <a:xfrm>
            <a:off x="6072198" y="1285860"/>
            <a:ext cx="2214578" cy="2714644"/>
          </a:xfrm>
          <a:prstGeom prst="rect">
            <a:avLst/>
          </a:prstGeom>
          <a:noFill/>
        </p:spPr>
      </p:pic>
      <p:sp>
        <p:nvSpPr>
          <p:cNvPr id="6" name="Tlačítko akce: Dopředu nebo Další 5">
            <a:hlinkClick r:id="" action="ppaction://hlinkshowjump?jump=nextslide" highlightClick="1"/>
          </p:cNvPr>
          <p:cNvSpPr/>
          <p:nvPr/>
        </p:nvSpPr>
        <p:spPr>
          <a:xfrm>
            <a:off x="8286776" y="6000768"/>
            <a:ext cx="500066" cy="500066"/>
          </a:xfrm>
          <a:prstGeom prst="actionButtonForwardNex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lačítko akce: Zpět nebo Předchozí 6">
            <a:hlinkClick r:id="" action="ppaction://hlinkshowjump?jump=previousslide" highlightClick="1"/>
          </p:cNvPr>
          <p:cNvSpPr/>
          <p:nvPr/>
        </p:nvSpPr>
        <p:spPr>
          <a:xfrm>
            <a:off x="7715272" y="6000768"/>
            <a:ext cx="500066" cy="500066"/>
          </a:xfrm>
          <a:prstGeom prst="actionButtonBackPrevious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5" name="Picture 1"/>
          <p:cNvPicPr>
            <a:picLocks noChangeAspect="1" noChangeArrowheads="1"/>
          </p:cNvPicPr>
          <p:nvPr/>
        </p:nvPicPr>
        <p:blipFill>
          <a:blip r:embed="rId3"/>
          <a:srcRect t="5357" b="23214"/>
          <a:stretch>
            <a:fillRect/>
          </a:stretch>
        </p:blipFill>
        <p:spPr bwMode="auto">
          <a:xfrm>
            <a:off x="2830699" y="3857628"/>
            <a:ext cx="3482602" cy="23574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714356"/>
            <a:ext cx="8229600" cy="918418"/>
          </a:xfrm>
        </p:spPr>
        <p:txBody>
          <a:bodyPr>
            <a:normAutofit/>
          </a:bodyPr>
          <a:lstStyle/>
          <a:p>
            <a:r>
              <a:rPr lang="cs-CZ" dirty="0" smtClean="0"/>
              <a:t>Jak vzniká duha?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785926"/>
            <a:ext cx="8229600" cy="2286016"/>
          </a:xfrm>
        </p:spPr>
        <p:txBody>
          <a:bodyPr>
            <a:normAutofit/>
          </a:bodyPr>
          <a:lstStyle/>
          <a:p>
            <a:r>
              <a:rPr lang="cs-CZ" sz="2400" dirty="0" smtClean="0"/>
              <a:t>Pokud svítí slunce a současně drobně prší, vytváří jemný déšť miliardy malých kapek, které rozkládají (stejně jako hranol) bílé světlo do jednotlivých barev spektra.</a:t>
            </a:r>
          </a:p>
          <a:p>
            <a:r>
              <a:rPr lang="cs-CZ" sz="2400" dirty="0" smtClean="0"/>
              <a:t>Někdy může díky dvojitému odrazu vzniknout ještě jedna duha, která má proti první obrácené pořadí barev.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428992" y="628652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357035" y="6286520"/>
            <a:ext cx="44299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Snímek z družebního setkání na Slovensku</a:t>
            </a:r>
            <a:endParaRPr lang="cs-CZ" dirty="0"/>
          </a:p>
        </p:txBody>
      </p:sp>
      <p:sp>
        <p:nvSpPr>
          <p:cNvPr id="8" name="Tlačítko akce: Dopředu nebo Další 7">
            <a:hlinkClick r:id="" action="ppaction://hlinkshowjump?jump=nextslide" highlightClick="1"/>
          </p:cNvPr>
          <p:cNvSpPr/>
          <p:nvPr/>
        </p:nvSpPr>
        <p:spPr>
          <a:xfrm>
            <a:off x="8286776" y="6000768"/>
            <a:ext cx="500066" cy="500066"/>
          </a:xfrm>
          <a:prstGeom prst="actionButtonForwardNex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63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3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duha_2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98963" y="1214422"/>
            <a:ext cx="6346075" cy="4759557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3143275" y="6143644"/>
            <a:ext cx="28574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Duha v Uherském Ostrohu</a:t>
            </a:r>
            <a:endParaRPr lang="cs-CZ" dirty="0"/>
          </a:p>
        </p:txBody>
      </p:sp>
      <p:sp>
        <p:nvSpPr>
          <p:cNvPr id="5" name="Tlačítko akce: Dopředu nebo Další 4">
            <a:hlinkClick r:id="" action="ppaction://hlinkshowjump?jump=nextslide" highlightClick="1"/>
          </p:cNvPr>
          <p:cNvSpPr/>
          <p:nvPr/>
        </p:nvSpPr>
        <p:spPr>
          <a:xfrm>
            <a:off x="8286776" y="6000768"/>
            <a:ext cx="500066" cy="500066"/>
          </a:xfrm>
          <a:prstGeom prst="actionButtonForwardNex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143275" y="6143644"/>
            <a:ext cx="28574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Debrujáři</a:t>
            </a:r>
            <a:r>
              <a:rPr lang="cs-CZ" dirty="0" smtClean="0"/>
              <a:t> v Anglii</a:t>
            </a:r>
            <a:endParaRPr lang="cs-CZ" dirty="0"/>
          </a:p>
        </p:txBody>
      </p:sp>
      <p:pic>
        <p:nvPicPr>
          <p:cNvPr id="5" name="Picture 6" descr="C:\WINDOWS\Plocha\fotky\15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357290" y="1214422"/>
            <a:ext cx="6400792" cy="4769615"/>
          </a:xfrm>
          <a:prstGeom prst="rect">
            <a:avLst/>
          </a:prstGeom>
          <a:noFill/>
        </p:spPr>
      </p:pic>
      <p:sp>
        <p:nvSpPr>
          <p:cNvPr id="6" name="Tlačítko akce: Dopředu nebo Další 5">
            <a:hlinkClick r:id="" action="ppaction://hlinkshowjump?jump=nextslide" highlightClick="1"/>
          </p:cNvPr>
          <p:cNvSpPr/>
          <p:nvPr/>
        </p:nvSpPr>
        <p:spPr>
          <a:xfrm>
            <a:off x="8286776" y="6000768"/>
            <a:ext cx="500066" cy="500066"/>
          </a:xfrm>
          <a:prstGeom prst="actionButtonForwardNex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714356"/>
            <a:ext cx="8229600" cy="632666"/>
          </a:xfrm>
        </p:spPr>
        <p:txBody>
          <a:bodyPr>
            <a:normAutofit fontScale="90000"/>
          </a:bodyPr>
          <a:lstStyle/>
          <a:p>
            <a:r>
              <a:rPr lang="en-US" sz="4000" dirty="0" err="1" smtClean="0"/>
              <a:t>Citace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714488"/>
            <a:ext cx="7239000" cy="4214842"/>
          </a:xfrm>
        </p:spPr>
        <p:txBody>
          <a:bodyPr>
            <a:noAutofit/>
          </a:bodyPr>
          <a:lstStyle/>
          <a:p>
            <a:r>
              <a:rPr lang="cs-CZ" sz="1800" dirty="0" err="1" smtClean="0"/>
              <a:t>Wing</a:t>
            </a:r>
            <a:r>
              <a:rPr lang="cs-CZ" sz="1800" dirty="0" smtClean="0"/>
              <a:t>-</a:t>
            </a:r>
            <a:r>
              <a:rPr lang="cs-CZ" sz="1800" dirty="0" err="1" smtClean="0"/>
              <a:t>Chi</a:t>
            </a:r>
            <a:r>
              <a:rPr lang="cs-CZ" sz="1800" dirty="0" smtClean="0"/>
              <a:t> </a:t>
            </a:r>
            <a:r>
              <a:rPr lang="cs-CZ" sz="1800" dirty="0" err="1" smtClean="0"/>
              <a:t>Poo</a:t>
            </a:r>
            <a:endParaRPr lang="cs-CZ" sz="1800" dirty="0" smtClean="0"/>
          </a:p>
          <a:p>
            <a:pPr>
              <a:buNone/>
            </a:pPr>
            <a:r>
              <a:rPr lang="cs-CZ" sz="1800" i="1" dirty="0" smtClean="0"/>
              <a:t>    Http</a:t>
            </a:r>
            <a:r>
              <a:rPr lang="cs-CZ" sz="1800" i="1" dirty="0"/>
              <a:t>://cs.wikipedia.org</a:t>
            </a:r>
            <a:r>
              <a:rPr lang="cs-CZ" sz="1800" dirty="0"/>
              <a:t> [online</a:t>
            </a:r>
            <a:r>
              <a:rPr lang="cs-CZ" sz="1800" dirty="0" smtClean="0"/>
              <a:t>]. 8. 8. 2006, 04:38 [cit</a:t>
            </a:r>
            <a:r>
              <a:rPr lang="cs-CZ" sz="1800" dirty="0"/>
              <a:t>. </a:t>
            </a:r>
            <a:r>
              <a:rPr lang="cs-CZ" sz="1800" dirty="0" smtClean="0"/>
              <a:t>2011-10-19]. Soubor:</a:t>
            </a:r>
            <a:r>
              <a:rPr lang="cs-CZ" sz="1800" dirty="0" err="1" smtClean="0"/>
              <a:t>WhereRainbowRises.jpg</a:t>
            </a:r>
            <a:r>
              <a:rPr lang="cs-CZ" sz="1800" dirty="0" smtClean="0"/>
              <a:t>. Dostupné z www:http://</a:t>
            </a:r>
            <a:r>
              <a:rPr lang="cs-CZ" sz="1800" dirty="0" err="1" smtClean="0"/>
              <a:t>cs.wikipedia.org</a:t>
            </a:r>
            <a:r>
              <a:rPr lang="cs-CZ" sz="1800" dirty="0" smtClean="0"/>
              <a:t>/</a:t>
            </a:r>
            <a:r>
              <a:rPr lang="cs-CZ" sz="1800" dirty="0" err="1" smtClean="0"/>
              <a:t>wiki</a:t>
            </a:r>
            <a:r>
              <a:rPr lang="cs-CZ" sz="1800" dirty="0" smtClean="0"/>
              <a:t>/Soubor:</a:t>
            </a:r>
            <a:r>
              <a:rPr lang="cs-CZ" sz="1800" dirty="0" err="1" smtClean="0"/>
              <a:t>WhereRainbowRises.jpg</a:t>
            </a:r>
            <a:r>
              <a:rPr lang="cs-CZ" sz="1800" dirty="0" smtClean="0"/>
              <a:t>. </a:t>
            </a:r>
          </a:p>
          <a:p>
            <a:r>
              <a:rPr lang="cs-CZ" sz="1800" dirty="0" err="1" smtClean="0"/>
              <a:t>Pajs</a:t>
            </a:r>
            <a:endParaRPr lang="cs-CZ" sz="1800" dirty="0" smtClean="0"/>
          </a:p>
          <a:p>
            <a:pPr>
              <a:buNone/>
            </a:pPr>
            <a:r>
              <a:rPr lang="cs-CZ" sz="1800" i="1" dirty="0" smtClean="0"/>
              <a:t>    Http://cs.wikipedia.org</a:t>
            </a:r>
            <a:r>
              <a:rPr lang="cs-CZ" sz="1800" dirty="0" smtClean="0"/>
              <a:t> [online]. 21. 7. 2007, 09:31 [cit. 2011-10-19]. Soubor:Lom hranol.</a:t>
            </a:r>
            <a:r>
              <a:rPr lang="cs-CZ" sz="1800" dirty="0" err="1" smtClean="0"/>
              <a:t>svg</a:t>
            </a:r>
            <a:r>
              <a:rPr lang="cs-CZ" sz="1800" dirty="0" smtClean="0"/>
              <a:t>. Dostupné z www:http://</a:t>
            </a:r>
            <a:r>
              <a:rPr lang="cs-CZ" sz="1800" dirty="0" err="1" smtClean="0"/>
              <a:t>cs.wikipedia.org</a:t>
            </a:r>
            <a:r>
              <a:rPr lang="cs-CZ" sz="1800" dirty="0" smtClean="0"/>
              <a:t>/</a:t>
            </a:r>
            <a:r>
              <a:rPr lang="cs-CZ" sz="1800" dirty="0" err="1" smtClean="0"/>
              <a:t>wiki</a:t>
            </a:r>
            <a:r>
              <a:rPr lang="cs-CZ" sz="1800" dirty="0" smtClean="0"/>
              <a:t>/Soubor:Lom_hranol.</a:t>
            </a:r>
            <a:r>
              <a:rPr lang="cs-CZ" sz="1800" dirty="0" err="1" smtClean="0"/>
              <a:t>svg</a:t>
            </a:r>
            <a:r>
              <a:rPr lang="cs-CZ" sz="1800" dirty="0" smtClean="0"/>
              <a:t>.</a:t>
            </a:r>
          </a:p>
          <a:p>
            <a:r>
              <a:rPr lang="cs-CZ" sz="1800" dirty="0" err="1" smtClean="0"/>
              <a:t>Joanjoc</a:t>
            </a:r>
            <a:r>
              <a:rPr lang="cs-CZ" sz="1800" dirty="0" smtClean="0"/>
              <a:t> ‎</a:t>
            </a:r>
          </a:p>
          <a:p>
            <a:pPr>
              <a:buNone/>
            </a:pPr>
            <a:r>
              <a:rPr lang="cs-CZ" sz="1800" i="1" dirty="0" smtClean="0"/>
              <a:t>    Http://cs.wikipedia.org</a:t>
            </a:r>
            <a:r>
              <a:rPr lang="cs-CZ" sz="1800" dirty="0" smtClean="0"/>
              <a:t> [online]. 11. 2. 2005, 17:49 [cit. 2011-10-19]. Soubor:</a:t>
            </a:r>
            <a:r>
              <a:rPr lang="cs-CZ" sz="1800" dirty="0" err="1" smtClean="0"/>
              <a:t>Prism</a:t>
            </a:r>
            <a:r>
              <a:rPr lang="cs-CZ" sz="1800" dirty="0" smtClean="0"/>
              <a:t> </a:t>
            </a:r>
            <a:r>
              <a:rPr lang="cs-CZ" sz="1800" dirty="0" err="1" smtClean="0"/>
              <a:t>rainbow</a:t>
            </a:r>
            <a:r>
              <a:rPr lang="cs-CZ" sz="1800" dirty="0" smtClean="0"/>
              <a:t> </a:t>
            </a:r>
            <a:r>
              <a:rPr lang="cs-CZ" sz="1800" dirty="0" err="1" smtClean="0"/>
              <a:t>schema.png</a:t>
            </a:r>
            <a:r>
              <a:rPr lang="cs-CZ" sz="1800" dirty="0" smtClean="0"/>
              <a:t>. Dostupné z www:http://</a:t>
            </a:r>
            <a:r>
              <a:rPr lang="cs-CZ" sz="1800" dirty="0" err="1" smtClean="0"/>
              <a:t>cs.wikipedia.org</a:t>
            </a:r>
            <a:r>
              <a:rPr lang="cs-CZ" sz="1800" dirty="0" smtClean="0"/>
              <a:t>/</a:t>
            </a:r>
            <a:r>
              <a:rPr lang="cs-CZ" sz="1800" dirty="0" err="1" smtClean="0"/>
              <a:t>wiki</a:t>
            </a:r>
            <a:r>
              <a:rPr lang="cs-CZ" sz="1800" dirty="0" smtClean="0"/>
              <a:t>/Soubor:</a:t>
            </a:r>
            <a:r>
              <a:rPr lang="cs-CZ" sz="1800" dirty="0" err="1" smtClean="0"/>
              <a:t>Prism</a:t>
            </a:r>
            <a:r>
              <a:rPr lang="cs-CZ" sz="1800" dirty="0" smtClean="0"/>
              <a:t>_</a:t>
            </a:r>
            <a:r>
              <a:rPr lang="cs-CZ" sz="1800" dirty="0" err="1" smtClean="0"/>
              <a:t>rainbow</a:t>
            </a:r>
            <a:r>
              <a:rPr lang="cs-CZ" sz="1800" dirty="0" smtClean="0"/>
              <a:t>_</a:t>
            </a:r>
            <a:r>
              <a:rPr lang="cs-CZ" sz="1800" dirty="0" err="1" smtClean="0"/>
              <a:t>schema.png</a:t>
            </a:r>
            <a:r>
              <a:rPr lang="cs-CZ" sz="1800" dirty="0" smtClean="0"/>
              <a:t>.</a:t>
            </a:r>
          </a:p>
        </p:txBody>
      </p:sp>
      <p:sp>
        <p:nvSpPr>
          <p:cNvPr id="4" name="Tlačítko akce: Dopředu nebo Další 3">
            <a:hlinkClick r:id="" action="ppaction://hlinkshowjump?jump=nextslide" highlightClick="1"/>
          </p:cNvPr>
          <p:cNvSpPr/>
          <p:nvPr/>
        </p:nvSpPr>
        <p:spPr>
          <a:xfrm>
            <a:off x="8286776" y="6000768"/>
            <a:ext cx="500066" cy="500066"/>
          </a:xfrm>
          <a:prstGeom prst="actionButtonForwardNex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2663656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714356"/>
            <a:ext cx="8229600" cy="632666"/>
          </a:xfrm>
        </p:spPr>
        <p:txBody>
          <a:bodyPr>
            <a:normAutofit fontScale="90000"/>
          </a:bodyPr>
          <a:lstStyle/>
          <a:p>
            <a:r>
              <a:rPr lang="en-US" sz="4000" dirty="0" err="1" smtClean="0"/>
              <a:t>Citace</a:t>
            </a:r>
            <a:r>
              <a:rPr lang="cs-CZ" sz="4000" dirty="0" smtClean="0"/>
              <a:t> - pokračování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357298"/>
            <a:ext cx="7239000" cy="4786346"/>
          </a:xfrm>
        </p:spPr>
        <p:txBody>
          <a:bodyPr>
            <a:noAutofit/>
          </a:bodyPr>
          <a:lstStyle/>
          <a:p>
            <a:r>
              <a:rPr lang="cs-CZ" sz="1800" dirty="0" smtClean="0"/>
              <a:t>Foto:  </a:t>
            </a:r>
          </a:p>
          <a:p>
            <a:pPr lvl="1"/>
            <a:r>
              <a:rPr lang="cs-CZ" sz="1800" dirty="0" smtClean="0"/>
              <a:t>Snímek z družebního setkání na Slovensku</a:t>
            </a:r>
          </a:p>
          <a:p>
            <a:pPr lvl="1"/>
            <a:r>
              <a:rPr lang="cs-CZ" sz="1800" dirty="0" smtClean="0"/>
              <a:t>Duha v Uherském Ostrohu</a:t>
            </a:r>
          </a:p>
          <a:p>
            <a:pPr lvl="1"/>
            <a:r>
              <a:rPr lang="cs-CZ" sz="1800" dirty="0" err="1" smtClean="0"/>
              <a:t>Debrujáři</a:t>
            </a:r>
            <a:r>
              <a:rPr lang="cs-CZ" sz="1800" dirty="0" smtClean="0"/>
              <a:t> </a:t>
            </a:r>
            <a:r>
              <a:rPr lang="cs-CZ" sz="1800" smtClean="0"/>
              <a:t>v Anglii</a:t>
            </a:r>
            <a:endParaRPr lang="cs-CZ" sz="1800" dirty="0" smtClean="0"/>
          </a:p>
          <a:p>
            <a:pPr>
              <a:buNone/>
            </a:pPr>
            <a:r>
              <a:rPr lang="cs-CZ" sz="1800" dirty="0" smtClean="0"/>
              <a:t>    Archív autora.</a:t>
            </a:r>
          </a:p>
          <a:p>
            <a:r>
              <a:rPr lang="cs-CZ" sz="1800" dirty="0" smtClean="0"/>
              <a:t>Thomas </a:t>
            </a:r>
            <a:r>
              <a:rPr lang="cs-CZ" sz="1800" dirty="0" err="1" smtClean="0"/>
              <a:t>Gun</a:t>
            </a:r>
            <a:endParaRPr lang="cs-CZ" sz="1800" dirty="0" smtClean="0"/>
          </a:p>
          <a:p>
            <a:pPr>
              <a:buNone/>
            </a:pPr>
            <a:r>
              <a:rPr lang="cs-CZ" sz="1800" i="1" dirty="0" smtClean="0"/>
              <a:t>    Http://cs.wikipedia.org</a:t>
            </a:r>
            <a:r>
              <a:rPr lang="cs-CZ" sz="1800" dirty="0" smtClean="0"/>
              <a:t> [online]. 9. 6. 2009, 18:22 [cit. 2011-10-19]. Soubor:</a:t>
            </a:r>
            <a:r>
              <a:rPr lang="cs-CZ" sz="1800" dirty="0" err="1" smtClean="0"/>
              <a:t>GodfreyKneller</a:t>
            </a:r>
            <a:r>
              <a:rPr lang="cs-CZ" sz="1800" dirty="0" smtClean="0"/>
              <a:t>-</a:t>
            </a:r>
            <a:r>
              <a:rPr lang="cs-CZ" sz="1800" dirty="0" err="1" smtClean="0"/>
              <a:t>IsaacNewton</a:t>
            </a:r>
            <a:r>
              <a:rPr lang="cs-CZ" sz="1800" dirty="0" smtClean="0"/>
              <a:t>-1689.jpg Dostupné z www:http://</a:t>
            </a:r>
            <a:r>
              <a:rPr lang="cs-CZ" sz="1800" dirty="0" err="1" smtClean="0"/>
              <a:t>cs.wikipedia.org</a:t>
            </a:r>
            <a:r>
              <a:rPr lang="cs-CZ" sz="1800" dirty="0" smtClean="0"/>
              <a:t>/</a:t>
            </a:r>
            <a:r>
              <a:rPr lang="cs-CZ" sz="1800" dirty="0" err="1" smtClean="0"/>
              <a:t>wiki</a:t>
            </a:r>
            <a:r>
              <a:rPr lang="cs-CZ" sz="1800" dirty="0" smtClean="0"/>
              <a:t>/Soubor:</a:t>
            </a:r>
            <a:r>
              <a:rPr lang="cs-CZ" sz="1800" dirty="0" err="1" smtClean="0"/>
              <a:t>GodfreyKneller</a:t>
            </a:r>
            <a:r>
              <a:rPr lang="cs-CZ" sz="1800" dirty="0" smtClean="0"/>
              <a:t>-</a:t>
            </a:r>
            <a:r>
              <a:rPr lang="cs-CZ" sz="1800" dirty="0" err="1" smtClean="0"/>
              <a:t>IsaacNewton</a:t>
            </a:r>
            <a:r>
              <a:rPr lang="cs-CZ" sz="1800" dirty="0" smtClean="0"/>
              <a:t>-1689.jpg</a:t>
            </a:r>
          </a:p>
          <a:p>
            <a:endParaRPr lang="cs-CZ" sz="1400" dirty="0" smtClean="0"/>
          </a:p>
          <a:p>
            <a:pPr>
              <a:buNone/>
            </a:pPr>
            <a:r>
              <a:rPr lang="cs-CZ" sz="1400" i="1" dirty="0" smtClean="0"/>
              <a:t>    </a:t>
            </a:r>
            <a:endParaRPr lang="cs-CZ" sz="1400" dirty="0" smtClean="0"/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endParaRPr lang="cs-CZ" sz="1400" dirty="0" smtClean="0"/>
          </a:p>
        </p:txBody>
      </p:sp>
    </p:spTree>
    <p:extLst>
      <p:ext uri="{BB962C8B-B14F-4D97-AF65-F5344CB8AC3E}">
        <p14:creationId xmlns:p14="http://schemas.microsoft.com/office/powerpoint/2010/main" val="3292663656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336</TotalTime>
  <Words>359</Words>
  <Application>Microsoft Office PowerPoint</Application>
  <PresentationFormat>Předvádění na obrazovce (4:3)</PresentationFormat>
  <Paragraphs>60</Paragraphs>
  <Slides>11</Slides>
  <Notes>11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Tok</vt:lpstr>
      <vt:lpstr>Prezentace aplikace PowerPoint</vt:lpstr>
      <vt:lpstr>ANOTACE</vt:lpstr>
      <vt:lpstr>Rozklad světla hranolem, vznik duhy</vt:lpstr>
      <vt:lpstr>Lom a rozklad světla hranolem</vt:lpstr>
      <vt:lpstr>Prezentace aplikace PowerPoint</vt:lpstr>
      <vt:lpstr>Isaac Newton</vt:lpstr>
      <vt:lpstr>Jak vzniká duha?</vt:lpstr>
      <vt:lpstr>Prezentace aplikace PowerPoint</vt:lpstr>
      <vt:lpstr>Prezentace aplikace PowerPoint</vt:lpstr>
      <vt:lpstr>Citace</vt:lpstr>
      <vt:lpstr>Citace - pokračování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Martin Králík</cp:lastModifiedBy>
  <cp:revision>59</cp:revision>
  <dcterms:created xsi:type="dcterms:W3CDTF">2011-06-20T10:40:08Z</dcterms:created>
  <dcterms:modified xsi:type="dcterms:W3CDTF">2012-03-14T16:11:20Z</dcterms:modified>
</cp:coreProperties>
</file>