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90" r:id="rId2"/>
    <p:sldId id="289" r:id="rId3"/>
    <p:sldId id="28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91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169" autoAdjust="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D5DF02-69E1-4802-BA07-B72BB75CF93B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0CACC5-1F95-4B27-A064-5E8DFEB99C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4310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0CACC5-1F95-4B27-A064-5E8DFEB99C27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1685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94843-BD69-46EF-818C-ABE48983D60B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441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770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180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2471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812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264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686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2217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893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3654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4797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770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6807C-2669-4DB7-AB98-58A711519EFC}" type="datetimeFigureOut">
              <a:rPr lang="cs-CZ" smtClean="0"/>
              <a:t>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471D1-E933-4C5D-820F-0F71648CF1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671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1.xml"/><Relationship Id="rId18" Type="http://schemas.openxmlformats.org/officeDocument/2006/relationships/slide" Target="slide25.xml"/><Relationship Id="rId26" Type="http://schemas.openxmlformats.org/officeDocument/2006/relationships/slide" Target="slide30.xml"/><Relationship Id="rId3" Type="http://schemas.openxmlformats.org/officeDocument/2006/relationships/slide" Target="slide17.xml"/><Relationship Id="rId21" Type="http://schemas.openxmlformats.org/officeDocument/2006/relationships/slide" Target="slide22.xml"/><Relationship Id="rId7" Type="http://schemas.openxmlformats.org/officeDocument/2006/relationships/slide" Target="slide10.xml"/><Relationship Id="rId12" Type="http://schemas.openxmlformats.org/officeDocument/2006/relationships/slide" Target="slide12.xml"/><Relationship Id="rId17" Type="http://schemas.openxmlformats.org/officeDocument/2006/relationships/slide" Target="slide15.xml"/><Relationship Id="rId25" Type="http://schemas.openxmlformats.org/officeDocument/2006/relationships/slide" Target="slide32.xml"/><Relationship Id="rId2" Type="http://schemas.openxmlformats.org/officeDocument/2006/relationships/notesSlide" Target="../notesSlides/notesSlide1.xml"/><Relationship Id="rId16" Type="http://schemas.openxmlformats.org/officeDocument/2006/relationships/slide" Target="slide16.xml"/><Relationship Id="rId20" Type="http://schemas.openxmlformats.org/officeDocument/2006/relationships/slide" Target="slide23.xml"/><Relationship Id="rId29" Type="http://schemas.openxmlformats.org/officeDocument/2006/relationships/slide" Target="slide2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slide" Target="slide13.xml"/><Relationship Id="rId24" Type="http://schemas.openxmlformats.org/officeDocument/2006/relationships/slide" Target="slide31.xml"/><Relationship Id="rId5" Type="http://schemas.openxmlformats.org/officeDocument/2006/relationships/slide" Target="slide7.xml"/><Relationship Id="rId15" Type="http://schemas.openxmlformats.org/officeDocument/2006/relationships/slide" Target="slide18.xml"/><Relationship Id="rId23" Type="http://schemas.openxmlformats.org/officeDocument/2006/relationships/slide" Target="slide20.xml"/><Relationship Id="rId28" Type="http://schemas.openxmlformats.org/officeDocument/2006/relationships/slide" Target="slide28.xml"/><Relationship Id="rId10" Type="http://schemas.openxmlformats.org/officeDocument/2006/relationships/slide" Target="slide14.xml"/><Relationship Id="rId19" Type="http://schemas.openxmlformats.org/officeDocument/2006/relationships/slide" Target="slide24.xml"/><Relationship Id="rId4" Type="http://schemas.openxmlformats.org/officeDocument/2006/relationships/slide" Target="slide5.xml"/><Relationship Id="rId9" Type="http://schemas.openxmlformats.org/officeDocument/2006/relationships/slide" Target="slide8.xml"/><Relationship Id="rId14" Type="http://schemas.openxmlformats.org/officeDocument/2006/relationships/slide" Target="slide19.xml"/><Relationship Id="rId22" Type="http://schemas.openxmlformats.org/officeDocument/2006/relationships/slide" Target="slide21.xml"/><Relationship Id="rId27" Type="http://schemas.openxmlformats.org/officeDocument/2006/relationships/slide" Target="slide29.xml"/><Relationship Id="rId30" Type="http://schemas.openxmlformats.org/officeDocument/2006/relationships/slide" Target="slide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6328644"/>
              </p:ext>
            </p:extLst>
          </p:nvPr>
        </p:nvGraphicFramePr>
        <p:xfrm>
          <a:off x="179512" y="2060848"/>
          <a:ext cx="8784976" cy="4626574"/>
        </p:xfrm>
        <a:graphic>
          <a:graphicData uri="http://schemas.openxmlformats.org/drawingml/2006/table">
            <a:tbl>
              <a:tblPr/>
              <a:tblGrid>
                <a:gridCol w="3156039"/>
                <a:gridCol w="5628937"/>
              </a:tblGrid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VY_32_INOVACE_04_01_08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Vlastivěda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AZ Kvíz – Sousední země ČR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4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Světlana Kopecká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644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nabytých poznatků hravou formou – 5.ročník ZŠ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Hra je určená pro dvě družstva nebo dva žáky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Po kliknutí na tlačítko s písmenkem se zobrazí otázka.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Po kliknutí na tlačítko „odpověď“ se zobrazí odpověď.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Kliknutím na </a:t>
                      </a:r>
                      <a:r>
                        <a:rPr lang="cs-CZ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pyramidku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se vrátíte zpět k základnímu trojúhelníku.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Po návratu zpět se tlačítko automaticky zbarví šedě.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Při špatné odpovědi necháváme políčko šedé.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Při správné odpovědi klikneme opět na políčko – jednou nebo dvakrát – podle požadované barvy</a:t>
                      </a:r>
                      <a:r>
                        <a:rPr lang="cs-CZ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/jedno kliknutí žlutá, další kliknutí zelená/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Družstvo si může vybrat i šedé políčko.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Při výběru šedého políčka zadává vyučující náhradní otázku. </a:t>
                      </a:r>
                    </a:p>
                    <a:p>
                      <a:pPr eaLnBrk="1" hangingPunct="1">
                        <a:lnSpc>
                          <a:spcPct val="90000"/>
                        </a:lnSpc>
                        <a:buFont typeface="Arial" pitchFamily="34" charset="0"/>
                        <a:buNone/>
                      </a:pP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Cílem hry je spojit 3 strany trojúhelníku.</a:t>
                      </a: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" name="Skupina 4"/>
          <p:cNvGrpSpPr/>
          <p:nvPr/>
        </p:nvGrpSpPr>
        <p:grpSpPr>
          <a:xfrm>
            <a:off x="971600" y="371453"/>
            <a:ext cx="6968502" cy="1485900"/>
            <a:chOff x="846154" y="500042"/>
            <a:chExt cx="6968502" cy="1485900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98380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dirty="0" smtClean="0">
                <a:solidFill>
                  <a:srgbClr val="C00000"/>
                </a:solidFill>
              </a:rPr>
              <a:t>Metodický pokyn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cs-CZ" sz="2000" dirty="0"/>
              <a:t>Hra je určená pro dvě družstva nebo dva žáky – červené x zelené</a:t>
            </a:r>
          </a:p>
          <a:p>
            <a:pPr>
              <a:lnSpc>
                <a:spcPct val="90000"/>
              </a:lnSpc>
            </a:pPr>
            <a:r>
              <a:rPr lang="cs-CZ" sz="2000" dirty="0"/>
              <a:t>Po kliknutí na tlačítko s číslicí se zobrazí otázka, s otázkou se zároveň zobrazí napovídající písmeno správné odpovědi. </a:t>
            </a:r>
          </a:p>
          <a:p>
            <a:pPr>
              <a:lnSpc>
                <a:spcPct val="90000"/>
              </a:lnSpc>
            </a:pPr>
            <a:r>
              <a:rPr lang="cs-CZ" sz="2000" dirty="0"/>
              <a:t>Po kliknutí na tlačítko „odpověď“ se zobrazí správná odpověď. </a:t>
            </a:r>
          </a:p>
          <a:p>
            <a:pPr>
              <a:lnSpc>
                <a:spcPct val="90000"/>
              </a:lnSpc>
            </a:pPr>
            <a:r>
              <a:rPr lang="cs-CZ" sz="2000" dirty="0"/>
              <a:t>Kliknutím na domeček se vrátíte zpět k základnímu trojúhelníku. </a:t>
            </a:r>
          </a:p>
          <a:p>
            <a:pPr>
              <a:lnSpc>
                <a:spcPct val="90000"/>
              </a:lnSpc>
            </a:pPr>
            <a:r>
              <a:rPr lang="cs-CZ" sz="2000" dirty="0"/>
              <a:t>Po návratu zpět se tlačítko automaticky zbarví šedě. </a:t>
            </a:r>
          </a:p>
          <a:p>
            <a:pPr>
              <a:lnSpc>
                <a:spcPct val="90000"/>
              </a:lnSpc>
            </a:pPr>
            <a:r>
              <a:rPr lang="cs-CZ" sz="2000" dirty="0"/>
              <a:t>Při špatné odpovědi necháváme políčko </a:t>
            </a:r>
            <a:r>
              <a:rPr lang="cs-CZ" sz="2000" dirty="0" smtClean="0"/>
              <a:t>šedé </a:t>
            </a:r>
            <a:endParaRPr lang="cs-CZ" sz="2000" dirty="0"/>
          </a:p>
          <a:p>
            <a:pPr>
              <a:lnSpc>
                <a:spcPct val="90000"/>
              </a:lnSpc>
            </a:pPr>
            <a:r>
              <a:rPr lang="cs-CZ" sz="2000" dirty="0"/>
              <a:t>Při správné odpovědi klikneme opět na políčko – jednou nebo dvakrát – podle požadované barvy /jedno kliknutí barva </a:t>
            </a:r>
            <a:r>
              <a:rPr lang="cs-CZ" sz="2000" dirty="0" smtClean="0"/>
              <a:t>žlutá, </a:t>
            </a:r>
            <a:r>
              <a:rPr lang="cs-CZ" sz="2000" dirty="0"/>
              <a:t>dvě kliknutí barva zelená/</a:t>
            </a:r>
          </a:p>
          <a:p>
            <a:pPr>
              <a:lnSpc>
                <a:spcPct val="90000"/>
              </a:lnSpc>
            </a:pPr>
            <a:r>
              <a:rPr lang="cs-CZ" sz="2000" dirty="0"/>
              <a:t>Družstvo si může vybrat i nezodpovězené  políčko - při výběru nezodpovězeného  políčka zadává vyučující náhradní otázku. </a:t>
            </a:r>
          </a:p>
          <a:p>
            <a:pPr>
              <a:lnSpc>
                <a:spcPct val="90000"/>
              </a:lnSpc>
            </a:pPr>
            <a:endParaRPr lang="cs-CZ" sz="2000" dirty="0"/>
          </a:p>
          <a:p>
            <a:pPr>
              <a:lnSpc>
                <a:spcPct val="90000"/>
              </a:lnSpc>
            </a:pPr>
            <a:r>
              <a:rPr lang="cs-CZ" sz="2000" b="1" dirty="0"/>
              <a:t>Cílem hry je spojit 3 strany trojúhelníku.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sz="2000" dirty="0" smtClean="0"/>
              <a:t>      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299482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itchFamily="66" charset="0"/>
              </a:rPr>
              <a:t>AZ - KVÍZ</a:t>
            </a:r>
            <a:endParaRPr lang="cs-CZ" b="1" u="sng" dirty="0">
              <a:solidFill>
                <a:schemeClr val="tx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4005064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i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Sousední státy České republiky</a:t>
            </a:r>
            <a:endParaRPr lang="cs-CZ" sz="4000" i="1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1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AutoShape 16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5400000">
            <a:off x="3915990" y="36506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K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76" name="AutoShape 4">
            <a:hlinkClick r:id="rId4" action="ppaction://hlinksldjump"/>
          </p:cNvPr>
          <p:cNvSpPr>
            <a:spLocks noChangeArrowheads="1"/>
          </p:cNvSpPr>
          <p:nvPr/>
        </p:nvSpPr>
        <p:spPr bwMode="auto">
          <a:xfrm rot="5400000">
            <a:off x="3922861" y="20723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A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77" name="AutoShape 5">
            <a:hlinkClick r:id="rId5" action="ppaction://hlinksldjump"/>
          </p:cNvPr>
          <p:cNvSpPr>
            <a:spLocks noChangeArrowheads="1"/>
          </p:cNvSpPr>
          <p:nvPr/>
        </p:nvSpPr>
        <p:spPr bwMode="auto">
          <a:xfrm rot="5400000">
            <a:off x="4492253" y="105822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C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78" name="AutoShape 6">
            <a:hlinkClick r:id="rId6" action="ppaction://hlinksldjump"/>
          </p:cNvPr>
          <p:cNvSpPr>
            <a:spLocks noChangeArrowheads="1"/>
          </p:cNvSpPr>
          <p:nvPr/>
        </p:nvSpPr>
        <p:spPr bwMode="auto">
          <a:xfrm rot="5400000">
            <a:off x="3339728" y="105822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B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79" name="AutoShape 7">
            <a:hlinkClick r:id="rId7" action="ppaction://hlinksldjump"/>
          </p:cNvPr>
          <p:cNvSpPr>
            <a:spLocks noChangeArrowheads="1"/>
          </p:cNvSpPr>
          <p:nvPr/>
        </p:nvSpPr>
        <p:spPr bwMode="auto">
          <a:xfrm rot="5400000">
            <a:off x="5066928" y="192182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80" name="AutoShape 8">
            <a:hlinkClick r:id="rId8" action="ppaction://hlinksldjump"/>
          </p:cNvPr>
          <p:cNvSpPr>
            <a:spLocks noChangeArrowheads="1"/>
          </p:cNvSpPr>
          <p:nvPr/>
        </p:nvSpPr>
        <p:spPr bwMode="auto">
          <a:xfrm rot="5400000">
            <a:off x="3915990" y="192182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D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81" name="AutoShape 9">
            <a:hlinkClick r:id="rId9" action="ppaction://hlinksldjump"/>
          </p:cNvPr>
          <p:cNvSpPr>
            <a:spLocks noChangeArrowheads="1"/>
          </p:cNvSpPr>
          <p:nvPr/>
        </p:nvSpPr>
        <p:spPr bwMode="auto">
          <a:xfrm rot="5400000">
            <a:off x="2763465" y="192182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Č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82" name="AutoShape 10">
            <a:hlinkClick r:id="rId10" action="ppaction://hlinksldjump"/>
          </p:cNvPr>
          <p:cNvSpPr>
            <a:spLocks noChangeArrowheads="1"/>
          </p:cNvSpPr>
          <p:nvPr/>
        </p:nvSpPr>
        <p:spPr bwMode="auto">
          <a:xfrm rot="5400000">
            <a:off x="5643190" y="27870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CH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83" name="AutoShape 11">
            <a:hlinkClick r:id="rId11" action="ppaction://hlinksldjump"/>
          </p:cNvPr>
          <p:cNvSpPr>
            <a:spLocks noChangeArrowheads="1"/>
          </p:cNvSpPr>
          <p:nvPr/>
        </p:nvSpPr>
        <p:spPr bwMode="auto">
          <a:xfrm rot="5400000">
            <a:off x="4510409" y="278449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H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84" name="AutoShape 12">
            <a:hlinkClick r:id="rId12" action="ppaction://hlinksldjump"/>
          </p:cNvPr>
          <p:cNvSpPr>
            <a:spLocks noChangeArrowheads="1"/>
          </p:cNvSpPr>
          <p:nvPr/>
        </p:nvSpPr>
        <p:spPr bwMode="auto">
          <a:xfrm rot="5400000">
            <a:off x="3339728" y="27870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G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85" name="AutoShape 13">
            <a:hlinkClick r:id="rId13" action="ppaction://hlinksldjump"/>
          </p:cNvPr>
          <p:cNvSpPr>
            <a:spLocks noChangeArrowheads="1"/>
          </p:cNvSpPr>
          <p:nvPr/>
        </p:nvSpPr>
        <p:spPr bwMode="auto">
          <a:xfrm rot="5400000">
            <a:off x="2150690" y="276378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F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155" name="AutoShape 83"/>
          <p:cNvSpPr>
            <a:spLocks noChangeArrowheads="1"/>
          </p:cNvSpPr>
          <p:nvPr/>
        </p:nvSpPr>
        <p:spPr bwMode="auto">
          <a:xfrm rot="5400000">
            <a:off x="3921443" y="3657241"/>
            <a:ext cx="1070500" cy="1067664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K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086" name="AutoShape 14">
            <a:hlinkClick r:id="rId14" action="ppaction://hlinksldjump"/>
          </p:cNvPr>
          <p:cNvSpPr>
            <a:spLocks noChangeArrowheads="1"/>
          </p:cNvSpPr>
          <p:nvPr/>
        </p:nvSpPr>
        <p:spPr bwMode="auto">
          <a:xfrm rot="5400000">
            <a:off x="6219453" y="36506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M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183" name="AutoShape 111"/>
          <p:cNvSpPr>
            <a:spLocks noChangeArrowheads="1"/>
          </p:cNvSpPr>
          <p:nvPr/>
        </p:nvSpPr>
        <p:spPr bwMode="auto">
          <a:xfrm rot="5400000">
            <a:off x="3923676" y="3659469"/>
            <a:ext cx="1069291" cy="1064413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K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087" name="AutoShape 15">
            <a:hlinkClick r:id="rId15" action="ppaction://hlinksldjump"/>
          </p:cNvPr>
          <p:cNvSpPr>
            <a:spLocks noChangeArrowheads="1"/>
          </p:cNvSpPr>
          <p:nvPr/>
        </p:nvSpPr>
        <p:spPr bwMode="auto">
          <a:xfrm rot="5400000">
            <a:off x="5066928" y="36506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L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89" name="AutoShape 17">
            <a:hlinkClick r:id="rId16" action="ppaction://hlinksldjump"/>
          </p:cNvPr>
          <p:cNvSpPr>
            <a:spLocks noChangeArrowheads="1"/>
          </p:cNvSpPr>
          <p:nvPr/>
        </p:nvSpPr>
        <p:spPr bwMode="auto">
          <a:xfrm rot="5400000">
            <a:off x="2763465" y="36506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J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90" name="AutoShape 18">
            <a:hlinkClick r:id="rId17" action="ppaction://hlinksldjump"/>
          </p:cNvPr>
          <p:cNvSpPr>
            <a:spLocks noChangeArrowheads="1"/>
          </p:cNvSpPr>
          <p:nvPr/>
        </p:nvSpPr>
        <p:spPr bwMode="auto">
          <a:xfrm rot="5400000">
            <a:off x="1610940" y="36506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I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91" name="AutoShape 19">
            <a:hlinkClick r:id="rId18" action="ppaction://hlinksldjump"/>
          </p:cNvPr>
          <p:cNvSpPr>
            <a:spLocks noChangeArrowheads="1"/>
          </p:cNvSpPr>
          <p:nvPr/>
        </p:nvSpPr>
        <p:spPr bwMode="auto">
          <a:xfrm rot="5400000">
            <a:off x="6798668" y="450999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S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92" name="AutoShape 20">
            <a:hlinkClick r:id="rId19" action="ppaction://hlinksldjump"/>
          </p:cNvPr>
          <p:cNvSpPr>
            <a:spLocks noChangeArrowheads="1"/>
          </p:cNvSpPr>
          <p:nvPr/>
        </p:nvSpPr>
        <p:spPr bwMode="auto">
          <a:xfrm rot="5400000">
            <a:off x="5643190" y="45142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Ř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93" name="AutoShape 2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 rot="5400000">
            <a:off x="4492253" y="45142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R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94" name="AutoShape 22">
            <a:hlinkClick r:id="rId21" action="ppaction://hlinksldjump"/>
          </p:cNvPr>
          <p:cNvSpPr>
            <a:spLocks noChangeArrowheads="1"/>
          </p:cNvSpPr>
          <p:nvPr/>
        </p:nvSpPr>
        <p:spPr bwMode="auto">
          <a:xfrm rot="5400000">
            <a:off x="3339728" y="45142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P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95" name="AutoShape 23">
            <a:hlinkClick r:id="rId22" action="ppaction://hlinksldjump"/>
          </p:cNvPr>
          <p:cNvSpPr>
            <a:spLocks noChangeArrowheads="1"/>
          </p:cNvSpPr>
          <p:nvPr/>
        </p:nvSpPr>
        <p:spPr bwMode="auto">
          <a:xfrm rot="5400000">
            <a:off x="2187203" y="45142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O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96" name="AutoShape 24">
            <a:hlinkClick r:id="rId23" action="ppaction://hlinksldjump"/>
          </p:cNvPr>
          <p:cNvSpPr>
            <a:spLocks noChangeArrowheads="1"/>
          </p:cNvSpPr>
          <p:nvPr/>
        </p:nvSpPr>
        <p:spPr bwMode="auto">
          <a:xfrm rot="5400000">
            <a:off x="1034678" y="45142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N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97" name="AutoShape 25">
            <a:hlinkClick r:id="rId24" action="ppaction://hlinksldjump"/>
          </p:cNvPr>
          <p:cNvSpPr>
            <a:spLocks noChangeArrowheads="1"/>
          </p:cNvSpPr>
          <p:nvPr/>
        </p:nvSpPr>
        <p:spPr bwMode="auto">
          <a:xfrm rot="5400000">
            <a:off x="6219453" y="537940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Z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98" name="AutoShape 26">
            <a:hlinkClick r:id="rId25" action="ppaction://hlinksldjump"/>
          </p:cNvPr>
          <p:cNvSpPr>
            <a:spLocks noChangeArrowheads="1"/>
          </p:cNvSpPr>
          <p:nvPr/>
        </p:nvSpPr>
        <p:spPr bwMode="auto">
          <a:xfrm rot="5400000">
            <a:off x="7371978" y="537940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Ž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099" name="AutoShape 27">
            <a:hlinkClick r:id="rId26" action="ppaction://hlinksldjump"/>
          </p:cNvPr>
          <p:cNvSpPr>
            <a:spLocks noChangeArrowheads="1"/>
          </p:cNvSpPr>
          <p:nvPr/>
        </p:nvSpPr>
        <p:spPr bwMode="auto">
          <a:xfrm rot="5400000">
            <a:off x="5066928" y="537940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Y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100" name="AutoShape 28">
            <a:hlinkClick r:id="rId27" action="ppaction://hlinksldjump"/>
          </p:cNvPr>
          <p:cNvSpPr>
            <a:spLocks noChangeArrowheads="1"/>
          </p:cNvSpPr>
          <p:nvPr/>
        </p:nvSpPr>
        <p:spPr bwMode="auto">
          <a:xfrm rot="5400000">
            <a:off x="3915990" y="537940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V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101" name="AutoShape 29">
            <a:hlinkClick r:id="rId28" action="ppaction://hlinksldjump"/>
          </p:cNvPr>
          <p:cNvSpPr>
            <a:spLocks noChangeArrowheads="1"/>
          </p:cNvSpPr>
          <p:nvPr/>
        </p:nvSpPr>
        <p:spPr bwMode="auto">
          <a:xfrm rot="5400000">
            <a:off x="2763465" y="537940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U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102" name="AutoShape 30">
            <a:hlinkClick r:id="rId29" action="ppaction://hlinksldjump"/>
          </p:cNvPr>
          <p:cNvSpPr>
            <a:spLocks noChangeArrowheads="1"/>
          </p:cNvSpPr>
          <p:nvPr/>
        </p:nvSpPr>
        <p:spPr bwMode="auto">
          <a:xfrm rot="5400000">
            <a:off x="1610940" y="537940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T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103" name="AutoShape 31">
            <a:hlinkClick r:id="rId30" action="ppaction://hlinksldjump"/>
          </p:cNvPr>
          <p:cNvSpPr>
            <a:spLocks noChangeArrowheads="1"/>
          </p:cNvSpPr>
          <p:nvPr/>
        </p:nvSpPr>
        <p:spPr bwMode="auto">
          <a:xfrm rot="5400000">
            <a:off x="458415" y="537940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gradFill flip="none" rotWithShape="1">
            <a:gsLst>
              <a:gs pos="0">
                <a:schemeClr val="accent5">
                  <a:shade val="51000"/>
                  <a:satMod val="130000"/>
                </a:schemeClr>
              </a:gs>
              <a:gs pos="80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headEnd/>
            <a:tailEnd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ot="10800000" vert="eaVert" wrap="none" anchor="ctr"/>
          <a:lstStyle/>
          <a:p>
            <a:pPr algn="ctr">
              <a:defRPr/>
            </a:pPr>
            <a:r>
              <a:rPr lang="cs-CZ" sz="2400" b="1" dirty="0" smtClean="0">
                <a:latin typeface="Comic Sans MS" pitchFamily="66" charset="0"/>
              </a:rPr>
              <a:t>Š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3143" name="AutoShape 71"/>
          <p:cNvSpPr>
            <a:spLocks noChangeArrowheads="1"/>
          </p:cNvSpPr>
          <p:nvPr/>
        </p:nvSpPr>
        <p:spPr bwMode="auto">
          <a:xfrm rot="5400000">
            <a:off x="3922972" y="214213"/>
            <a:ext cx="1079500" cy="1065534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A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44" name="AutoShape 72"/>
          <p:cNvSpPr>
            <a:spLocks noChangeArrowheads="1"/>
          </p:cNvSpPr>
          <p:nvPr/>
        </p:nvSpPr>
        <p:spPr bwMode="auto">
          <a:xfrm rot="5400000">
            <a:off x="3341485" y="1054687"/>
            <a:ext cx="1075792" cy="1079306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B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45" name="AutoShape 73"/>
          <p:cNvSpPr>
            <a:spLocks noChangeArrowheads="1"/>
          </p:cNvSpPr>
          <p:nvPr/>
        </p:nvSpPr>
        <p:spPr bwMode="auto">
          <a:xfrm rot="5400000">
            <a:off x="4491204" y="1057493"/>
            <a:ext cx="1078850" cy="107675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C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46" name="AutoShape 74"/>
          <p:cNvSpPr>
            <a:spLocks noChangeArrowheads="1"/>
          </p:cNvSpPr>
          <p:nvPr/>
        </p:nvSpPr>
        <p:spPr bwMode="auto">
          <a:xfrm rot="5400000">
            <a:off x="5073012" y="1919863"/>
            <a:ext cx="1068571" cy="1078345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E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47" name="AutoShape 75"/>
          <p:cNvSpPr>
            <a:spLocks noChangeArrowheads="1"/>
          </p:cNvSpPr>
          <p:nvPr/>
        </p:nvSpPr>
        <p:spPr bwMode="auto">
          <a:xfrm rot="5400000">
            <a:off x="3916631" y="1923059"/>
            <a:ext cx="1080121" cy="1067667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D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48" name="AutoShape 76"/>
          <p:cNvSpPr>
            <a:spLocks noChangeArrowheads="1"/>
          </p:cNvSpPr>
          <p:nvPr/>
        </p:nvSpPr>
        <p:spPr bwMode="auto">
          <a:xfrm rot="5400000">
            <a:off x="2764152" y="1931232"/>
            <a:ext cx="1085337" cy="1066535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Č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49" name="AutoShape 77"/>
          <p:cNvSpPr>
            <a:spLocks noChangeArrowheads="1"/>
          </p:cNvSpPr>
          <p:nvPr/>
        </p:nvSpPr>
        <p:spPr bwMode="auto">
          <a:xfrm rot="5400000">
            <a:off x="5646434" y="2787742"/>
            <a:ext cx="1076979" cy="107553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CH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50" name="AutoShape 78"/>
          <p:cNvSpPr>
            <a:spLocks noChangeArrowheads="1"/>
          </p:cNvSpPr>
          <p:nvPr/>
        </p:nvSpPr>
        <p:spPr bwMode="auto">
          <a:xfrm rot="5400000">
            <a:off x="4509524" y="2783613"/>
            <a:ext cx="1079500" cy="1081268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H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51" name="AutoShape 79"/>
          <p:cNvSpPr>
            <a:spLocks noChangeArrowheads="1"/>
          </p:cNvSpPr>
          <p:nvPr/>
        </p:nvSpPr>
        <p:spPr bwMode="auto">
          <a:xfrm rot="5400000">
            <a:off x="3347346" y="2782544"/>
            <a:ext cx="1070547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G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52" name="AutoShape 80"/>
          <p:cNvSpPr>
            <a:spLocks noChangeArrowheads="1"/>
          </p:cNvSpPr>
          <p:nvPr/>
        </p:nvSpPr>
        <p:spPr bwMode="auto">
          <a:xfrm rot="5400000">
            <a:off x="2151806" y="2764899"/>
            <a:ext cx="1079502" cy="1077264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F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53" name="AutoShape 81"/>
          <p:cNvSpPr>
            <a:spLocks noChangeArrowheads="1"/>
          </p:cNvSpPr>
          <p:nvPr/>
        </p:nvSpPr>
        <p:spPr bwMode="auto">
          <a:xfrm rot="5400000">
            <a:off x="6221793" y="3647986"/>
            <a:ext cx="1081932" cy="1072387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M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54" name="AutoShape 82"/>
          <p:cNvSpPr>
            <a:spLocks noChangeArrowheads="1"/>
          </p:cNvSpPr>
          <p:nvPr/>
        </p:nvSpPr>
        <p:spPr bwMode="auto">
          <a:xfrm rot="5400000">
            <a:off x="5067640" y="3651807"/>
            <a:ext cx="1075002" cy="1074033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L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56" name="AutoShape 84"/>
          <p:cNvSpPr>
            <a:spLocks noChangeArrowheads="1"/>
          </p:cNvSpPr>
          <p:nvPr/>
        </p:nvSpPr>
        <p:spPr bwMode="auto">
          <a:xfrm rot="5400000">
            <a:off x="2767243" y="3659597"/>
            <a:ext cx="1071937" cy="1064387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J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57" name="AutoShape 85"/>
          <p:cNvSpPr>
            <a:spLocks noChangeArrowheads="1"/>
          </p:cNvSpPr>
          <p:nvPr/>
        </p:nvSpPr>
        <p:spPr bwMode="auto">
          <a:xfrm rot="5400000">
            <a:off x="1607913" y="3651285"/>
            <a:ext cx="1079500" cy="1073447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I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58" name="AutoShape 86"/>
          <p:cNvSpPr>
            <a:spLocks noChangeArrowheads="1"/>
          </p:cNvSpPr>
          <p:nvPr/>
        </p:nvSpPr>
        <p:spPr bwMode="auto">
          <a:xfrm rot="5400000">
            <a:off x="6797788" y="4515241"/>
            <a:ext cx="1082466" cy="106605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S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59" name="AutoShape 87"/>
          <p:cNvSpPr>
            <a:spLocks noChangeArrowheads="1"/>
          </p:cNvSpPr>
          <p:nvPr/>
        </p:nvSpPr>
        <p:spPr bwMode="auto">
          <a:xfrm rot="5400000">
            <a:off x="5643159" y="4518093"/>
            <a:ext cx="1087621" cy="1071437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Ř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60" name="AutoShape 88"/>
          <p:cNvSpPr>
            <a:spLocks noChangeArrowheads="1"/>
          </p:cNvSpPr>
          <p:nvPr/>
        </p:nvSpPr>
        <p:spPr bwMode="auto">
          <a:xfrm rot="5400000">
            <a:off x="4498236" y="4518730"/>
            <a:ext cx="1066369" cy="1075168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R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61" name="AutoShape 89"/>
          <p:cNvSpPr>
            <a:spLocks noChangeArrowheads="1"/>
          </p:cNvSpPr>
          <p:nvPr/>
        </p:nvSpPr>
        <p:spPr bwMode="auto">
          <a:xfrm rot="5400000">
            <a:off x="3350261" y="4520729"/>
            <a:ext cx="1066371" cy="1071172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P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62" name="AutoShape 90"/>
          <p:cNvSpPr>
            <a:spLocks noChangeArrowheads="1"/>
          </p:cNvSpPr>
          <p:nvPr/>
        </p:nvSpPr>
        <p:spPr bwMode="auto">
          <a:xfrm rot="5400000">
            <a:off x="2195097" y="4517203"/>
            <a:ext cx="1072675" cy="1071398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O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63" name="AutoShape 91"/>
          <p:cNvSpPr>
            <a:spLocks noChangeArrowheads="1"/>
          </p:cNvSpPr>
          <p:nvPr/>
        </p:nvSpPr>
        <p:spPr bwMode="auto">
          <a:xfrm rot="5400000">
            <a:off x="1042291" y="4526285"/>
            <a:ext cx="1064274" cy="106164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N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64" name="AutoShape 92"/>
          <p:cNvSpPr>
            <a:spLocks noChangeArrowheads="1"/>
          </p:cNvSpPr>
          <p:nvPr/>
        </p:nvSpPr>
        <p:spPr bwMode="auto">
          <a:xfrm rot="5400000">
            <a:off x="470117" y="5382538"/>
            <a:ext cx="1065224" cy="107037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Š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65" name="AutoShape 93"/>
          <p:cNvSpPr>
            <a:spLocks noChangeArrowheads="1"/>
          </p:cNvSpPr>
          <p:nvPr/>
        </p:nvSpPr>
        <p:spPr bwMode="auto">
          <a:xfrm rot="5400000">
            <a:off x="1616302" y="5382772"/>
            <a:ext cx="1077504" cy="1070767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T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66" name="AutoShape 94"/>
          <p:cNvSpPr>
            <a:spLocks noChangeArrowheads="1"/>
          </p:cNvSpPr>
          <p:nvPr/>
        </p:nvSpPr>
        <p:spPr bwMode="auto">
          <a:xfrm rot="5400000">
            <a:off x="2768908" y="5383276"/>
            <a:ext cx="1069342" cy="1073018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U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67" name="AutoShape 95"/>
          <p:cNvSpPr>
            <a:spLocks noChangeArrowheads="1"/>
          </p:cNvSpPr>
          <p:nvPr/>
        </p:nvSpPr>
        <p:spPr bwMode="auto">
          <a:xfrm rot="5400000">
            <a:off x="3921953" y="5385886"/>
            <a:ext cx="1068869" cy="106827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V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68" name="AutoShape 96"/>
          <p:cNvSpPr>
            <a:spLocks noChangeArrowheads="1"/>
          </p:cNvSpPr>
          <p:nvPr/>
        </p:nvSpPr>
        <p:spPr bwMode="auto">
          <a:xfrm rot="5400000">
            <a:off x="5071515" y="5383991"/>
            <a:ext cx="1070324" cy="1079501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Y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69" name="AutoShape 97"/>
          <p:cNvSpPr>
            <a:spLocks noChangeArrowheads="1"/>
          </p:cNvSpPr>
          <p:nvPr/>
        </p:nvSpPr>
        <p:spPr bwMode="auto">
          <a:xfrm rot="5400000">
            <a:off x="6224253" y="5386033"/>
            <a:ext cx="1066060" cy="1068549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Z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70" name="AutoShape 98"/>
          <p:cNvSpPr>
            <a:spLocks noChangeArrowheads="1"/>
          </p:cNvSpPr>
          <p:nvPr/>
        </p:nvSpPr>
        <p:spPr bwMode="auto">
          <a:xfrm rot="5400000">
            <a:off x="7382713" y="5381574"/>
            <a:ext cx="1064749" cy="1072775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Ž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71" name="AutoShape 99"/>
          <p:cNvSpPr>
            <a:spLocks noChangeArrowheads="1"/>
          </p:cNvSpPr>
          <p:nvPr/>
        </p:nvSpPr>
        <p:spPr bwMode="auto">
          <a:xfrm rot="5400000">
            <a:off x="3923503" y="219704"/>
            <a:ext cx="1079500" cy="1054551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A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72" name="AutoShape 100"/>
          <p:cNvSpPr>
            <a:spLocks noChangeArrowheads="1"/>
          </p:cNvSpPr>
          <p:nvPr/>
        </p:nvSpPr>
        <p:spPr bwMode="auto">
          <a:xfrm rot="5400000">
            <a:off x="3342870" y="105273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B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73" name="AutoShape 101"/>
          <p:cNvSpPr>
            <a:spLocks noChangeArrowheads="1"/>
          </p:cNvSpPr>
          <p:nvPr/>
        </p:nvSpPr>
        <p:spPr bwMode="auto">
          <a:xfrm rot="5400000">
            <a:off x="4498051" y="105822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C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74" name="AutoShape 102"/>
          <p:cNvSpPr>
            <a:spLocks noChangeArrowheads="1"/>
          </p:cNvSpPr>
          <p:nvPr/>
        </p:nvSpPr>
        <p:spPr bwMode="auto">
          <a:xfrm rot="5400000">
            <a:off x="2767070" y="192474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Č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75" name="AutoShape 103"/>
          <p:cNvSpPr>
            <a:spLocks noChangeArrowheads="1"/>
          </p:cNvSpPr>
          <p:nvPr/>
        </p:nvSpPr>
        <p:spPr bwMode="auto">
          <a:xfrm rot="5400000">
            <a:off x="3911025" y="191381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D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76" name="AutoShape 104"/>
          <p:cNvSpPr>
            <a:spLocks noChangeArrowheads="1"/>
          </p:cNvSpPr>
          <p:nvPr/>
        </p:nvSpPr>
        <p:spPr bwMode="auto">
          <a:xfrm rot="5400000">
            <a:off x="5068125" y="192183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E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77" name="AutoShape 105"/>
          <p:cNvSpPr>
            <a:spLocks noChangeArrowheads="1"/>
          </p:cNvSpPr>
          <p:nvPr/>
        </p:nvSpPr>
        <p:spPr bwMode="auto">
          <a:xfrm rot="5400000">
            <a:off x="2150689" y="276378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F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78" name="AutoShape 106"/>
          <p:cNvSpPr>
            <a:spLocks noChangeArrowheads="1"/>
          </p:cNvSpPr>
          <p:nvPr/>
        </p:nvSpPr>
        <p:spPr bwMode="auto">
          <a:xfrm rot="5400000">
            <a:off x="3342870" y="278771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G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80" name="AutoShape 108"/>
          <p:cNvSpPr>
            <a:spLocks noChangeArrowheads="1"/>
          </p:cNvSpPr>
          <p:nvPr/>
        </p:nvSpPr>
        <p:spPr bwMode="auto">
          <a:xfrm rot="5400000">
            <a:off x="5651251" y="278449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CH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81" name="AutoShape 109"/>
          <p:cNvSpPr>
            <a:spLocks noChangeArrowheads="1"/>
          </p:cNvSpPr>
          <p:nvPr/>
        </p:nvSpPr>
        <p:spPr bwMode="auto">
          <a:xfrm rot="5400000">
            <a:off x="1599753" y="364682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I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82" name="AutoShape 110"/>
          <p:cNvSpPr>
            <a:spLocks noChangeArrowheads="1"/>
          </p:cNvSpPr>
          <p:nvPr/>
        </p:nvSpPr>
        <p:spPr bwMode="auto">
          <a:xfrm rot="5400000">
            <a:off x="2770588" y="3665297"/>
            <a:ext cx="1073084" cy="1056552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J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84" name="AutoShape 112"/>
          <p:cNvSpPr>
            <a:spLocks noChangeArrowheads="1"/>
          </p:cNvSpPr>
          <p:nvPr/>
        </p:nvSpPr>
        <p:spPr bwMode="auto">
          <a:xfrm rot="5400000">
            <a:off x="5062335" y="365204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L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85" name="AutoShape 113"/>
          <p:cNvSpPr>
            <a:spLocks noChangeArrowheads="1"/>
          </p:cNvSpPr>
          <p:nvPr/>
        </p:nvSpPr>
        <p:spPr bwMode="auto">
          <a:xfrm rot="5400000">
            <a:off x="6223009" y="364502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M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86" name="AutoShape 114"/>
          <p:cNvSpPr>
            <a:spLocks noChangeArrowheads="1"/>
          </p:cNvSpPr>
          <p:nvPr/>
        </p:nvSpPr>
        <p:spPr bwMode="auto">
          <a:xfrm rot="5400000">
            <a:off x="1034589" y="452312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N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87" name="AutoShape 115"/>
          <p:cNvSpPr>
            <a:spLocks noChangeArrowheads="1"/>
          </p:cNvSpPr>
          <p:nvPr/>
        </p:nvSpPr>
        <p:spPr bwMode="auto">
          <a:xfrm rot="5400000">
            <a:off x="2193710" y="4515177"/>
            <a:ext cx="1079500" cy="1075449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O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88" name="AutoShape 116"/>
          <p:cNvSpPr>
            <a:spLocks noChangeArrowheads="1"/>
          </p:cNvSpPr>
          <p:nvPr/>
        </p:nvSpPr>
        <p:spPr bwMode="auto">
          <a:xfrm rot="5400000">
            <a:off x="3341705" y="451434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P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89" name="AutoShape 117"/>
          <p:cNvSpPr>
            <a:spLocks noChangeArrowheads="1"/>
          </p:cNvSpPr>
          <p:nvPr/>
        </p:nvSpPr>
        <p:spPr bwMode="auto">
          <a:xfrm rot="5400000">
            <a:off x="4491670" y="452318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R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90" name="AutoShape 118"/>
          <p:cNvSpPr>
            <a:spLocks noChangeArrowheads="1"/>
          </p:cNvSpPr>
          <p:nvPr/>
        </p:nvSpPr>
        <p:spPr bwMode="auto">
          <a:xfrm rot="5400000">
            <a:off x="5645203" y="4520138"/>
            <a:ext cx="1079500" cy="1075468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Ř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91" name="AutoShape 119"/>
          <p:cNvSpPr>
            <a:spLocks noChangeArrowheads="1"/>
          </p:cNvSpPr>
          <p:nvPr/>
        </p:nvSpPr>
        <p:spPr bwMode="auto">
          <a:xfrm rot="5400000">
            <a:off x="6798397" y="4517720"/>
            <a:ext cx="1079500" cy="1067799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S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92" name="AutoShape 120"/>
          <p:cNvSpPr>
            <a:spLocks noChangeArrowheads="1"/>
          </p:cNvSpPr>
          <p:nvPr/>
        </p:nvSpPr>
        <p:spPr bwMode="auto">
          <a:xfrm rot="5400000">
            <a:off x="467494" y="537992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Š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93" name="AutoShape 121"/>
          <p:cNvSpPr>
            <a:spLocks noChangeArrowheads="1"/>
          </p:cNvSpPr>
          <p:nvPr/>
        </p:nvSpPr>
        <p:spPr bwMode="auto">
          <a:xfrm rot="5400000">
            <a:off x="1615304" y="537740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T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94" name="AutoShape 122"/>
          <p:cNvSpPr>
            <a:spLocks noChangeArrowheads="1"/>
          </p:cNvSpPr>
          <p:nvPr/>
        </p:nvSpPr>
        <p:spPr bwMode="auto">
          <a:xfrm rot="5400000">
            <a:off x="2760588" y="538511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U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95" name="AutoShape 123"/>
          <p:cNvSpPr>
            <a:spLocks noChangeArrowheads="1"/>
          </p:cNvSpPr>
          <p:nvPr/>
        </p:nvSpPr>
        <p:spPr bwMode="auto">
          <a:xfrm rot="5400000">
            <a:off x="3920866" y="5384799"/>
            <a:ext cx="1065878" cy="1073436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V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96" name="AutoShape 124"/>
          <p:cNvSpPr>
            <a:spLocks noChangeArrowheads="1"/>
          </p:cNvSpPr>
          <p:nvPr/>
        </p:nvSpPr>
        <p:spPr bwMode="auto">
          <a:xfrm rot="5400000">
            <a:off x="5066725" y="538857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Y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97" name="AutoShape 125"/>
          <p:cNvSpPr>
            <a:spLocks noChangeArrowheads="1"/>
          </p:cNvSpPr>
          <p:nvPr/>
        </p:nvSpPr>
        <p:spPr bwMode="auto">
          <a:xfrm rot="5400000">
            <a:off x="6217533" y="5384682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Z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98" name="AutoShape 126"/>
          <p:cNvSpPr>
            <a:spLocks noChangeArrowheads="1"/>
          </p:cNvSpPr>
          <p:nvPr/>
        </p:nvSpPr>
        <p:spPr bwMode="auto">
          <a:xfrm rot="5400000">
            <a:off x="7388181" y="5380317"/>
            <a:ext cx="1060538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Ž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99" name="AutoShape 127"/>
          <p:cNvSpPr>
            <a:spLocks noChangeArrowheads="1"/>
          </p:cNvSpPr>
          <p:nvPr/>
        </p:nvSpPr>
        <p:spPr bwMode="auto">
          <a:xfrm rot="5400000">
            <a:off x="3921704" y="217904"/>
            <a:ext cx="1079500" cy="105815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>
              <a:defRPr/>
            </a:pPr>
            <a:r>
              <a:rPr lang="cs-CZ" sz="2400" dirty="0" smtClean="0">
                <a:latin typeface="Comic Sans MS" pitchFamily="66" charset="0"/>
              </a:rPr>
              <a:t>A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00" name="AutoShape 128"/>
          <p:cNvSpPr>
            <a:spLocks noChangeArrowheads="1"/>
          </p:cNvSpPr>
          <p:nvPr/>
        </p:nvSpPr>
        <p:spPr bwMode="auto">
          <a:xfrm rot="5400000">
            <a:off x="3339534" y="105273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B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01" name="AutoShape 129"/>
          <p:cNvSpPr>
            <a:spLocks noChangeArrowheads="1"/>
          </p:cNvSpPr>
          <p:nvPr/>
        </p:nvSpPr>
        <p:spPr bwMode="auto">
          <a:xfrm rot="5400000">
            <a:off x="4493837" y="105730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C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02" name="AutoShape 130"/>
          <p:cNvSpPr>
            <a:spLocks noChangeArrowheads="1"/>
          </p:cNvSpPr>
          <p:nvPr/>
        </p:nvSpPr>
        <p:spPr bwMode="auto">
          <a:xfrm rot="5400000">
            <a:off x="2768121" y="192474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>
                <a:latin typeface="Comic Sans MS" pitchFamily="66" charset="0"/>
              </a:rPr>
              <a:t>Č</a:t>
            </a:r>
          </a:p>
        </p:txBody>
      </p:sp>
      <p:sp>
        <p:nvSpPr>
          <p:cNvPr id="3203" name="AutoShape 131"/>
          <p:cNvSpPr>
            <a:spLocks noChangeArrowheads="1"/>
          </p:cNvSpPr>
          <p:nvPr/>
        </p:nvSpPr>
        <p:spPr bwMode="auto">
          <a:xfrm rot="5400000">
            <a:off x="3911025" y="1916832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D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04" name="AutoShape 132"/>
          <p:cNvSpPr>
            <a:spLocks noChangeArrowheads="1"/>
          </p:cNvSpPr>
          <p:nvPr/>
        </p:nvSpPr>
        <p:spPr bwMode="auto">
          <a:xfrm rot="5400000">
            <a:off x="5068125" y="192306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E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05" name="AutoShape 133"/>
          <p:cNvSpPr>
            <a:spLocks noChangeArrowheads="1"/>
          </p:cNvSpPr>
          <p:nvPr/>
        </p:nvSpPr>
        <p:spPr bwMode="auto">
          <a:xfrm rot="5400000">
            <a:off x="2156690" y="276378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F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06" name="AutoShape 134"/>
          <p:cNvSpPr>
            <a:spLocks noChangeArrowheads="1"/>
          </p:cNvSpPr>
          <p:nvPr/>
        </p:nvSpPr>
        <p:spPr bwMode="auto">
          <a:xfrm rot="5400000">
            <a:off x="3342870" y="278449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G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08" name="AutoShape 136"/>
          <p:cNvSpPr>
            <a:spLocks noChangeArrowheads="1"/>
          </p:cNvSpPr>
          <p:nvPr/>
        </p:nvSpPr>
        <p:spPr bwMode="auto">
          <a:xfrm rot="5400000">
            <a:off x="5651251" y="277806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CH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09" name="AutoShape 137"/>
          <p:cNvSpPr>
            <a:spLocks noChangeArrowheads="1"/>
          </p:cNvSpPr>
          <p:nvPr/>
        </p:nvSpPr>
        <p:spPr bwMode="auto">
          <a:xfrm rot="5400000">
            <a:off x="1598091" y="364682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>
                <a:latin typeface="Comic Sans MS" pitchFamily="66" charset="0"/>
              </a:rPr>
              <a:t>I</a:t>
            </a:r>
          </a:p>
        </p:txBody>
      </p:sp>
      <p:sp>
        <p:nvSpPr>
          <p:cNvPr id="3210" name="AutoShape 138"/>
          <p:cNvSpPr>
            <a:spLocks noChangeArrowheads="1"/>
          </p:cNvSpPr>
          <p:nvPr/>
        </p:nvSpPr>
        <p:spPr bwMode="auto">
          <a:xfrm rot="5400000">
            <a:off x="2767846" y="3660200"/>
            <a:ext cx="1070729" cy="1064389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J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12" name="AutoShape 140"/>
          <p:cNvSpPr>
            <a:spLocks noChangeArrowheads="1"/>
          </p:cNvSpPr>
          <p:nvPr/>
        </p:nvSpPr>
        <p:spPr bwMode="auto">
          <a:xfrm rot="5400000">
            <a:off x="5056925" y="365132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L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13" name="AutoShape 141"/>
          <p:cNvSpPr>
            <a:spLocks noChangeArrowheads="1"/>
          </p:cNvSpPr>
          <p:nvPr/>
        </p:nvSpPr>
        <p:spPr bwMode="auto">
          <a:xfrm rot="5400000">
            <a:off x="6219453" y="36432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M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14" name="AutoShape 142"/>
          <p:cNvSpPr>
            <a:spLocks noChangeArrowheads="1"/>
          </p:cNvSpPr>
          <p:nvPr/>
        </p:nvSpPr>
        <p:spPr bwMode="auto">
          <a:xfrm rot="5400000">
            <a:off x="1034490" y="451613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N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15" name="AutoShape 143"/>
          <p:cNvSpPr>
            <a:spLocks noChangeArrowheads="1"/>
          </p:cNvSpPr>
          <p:nvPr/>
        </p:nvSpPr>
        <p:spPr bwMode="auto">
          <a:xfrm rot="5400000">
            <a:off x="2191685" y="451406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O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16" name="AutoShape 144"/>
          <p:cNvSpPr>
            <a:spLocks noChangeArrowheads="1"/>
          </p:cNvSpPr>
          <p:nvPr/>
        </p:nvSpPr>
        <p:spPr bwMode="auto">
          <a:xfrm rot="5400000">
            <a:off x="3341705" y="4516564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P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17" name="AutoShape 145"/>
          <p:cNvSpPr>
            <a:spLocks noChangeArrowheads="1"/>
          </p:cNvSpPr>
          <p:nvPr/>
        </p:nvSpPr>
        <p:spPr bwMode="auto">
          <a:xfrm rot="5400000">
            <a:off x="4492253" y="451812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R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179" name="AutoShape 107"/>
          <p:cNvSpPr>
            <a:spLocks noChangeArrowheads="1"/>
          </p:cNvSpPr>
          <p:nvPr/>
        </p:nvSpPr>
        <p:spPr bwMode="auto">
          <a:xfrm rot="5400000">
            <a:off x="4514062" y="278449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H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18" name="AutoShape 146"/>
          <p:cNvSpPr>
            <a:spLocks noChangeArrowheads="1"/>
          </p:cNvSpPr>
          <p:nvPr/>
        </p:nvSpPr>
        <p:spPr bwMode="auto">
          <a:xfrm rot="5400000">
            <a:off x="5643187" y="4514348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>
                <a:latin typeface="Comic Sans MS" pitchFamily="66" charset="0"/>
              </a:rPr>
              <a:t>Ř</a:t>
            </a:r>
          </a:p>
        </p:txBody>
      </p:sp>
      <p:sp>
        <p:nvSpPr>
          <p:cNvPr id="3219" name="AutoShape 147"/>
          <p:cNvSpPr>
            <a:spLocks noChangeArrowheads="1"/>
          </p:cNvSpPr>
          <p:nvPr/>
        </p:nvSpPr>
        <p:spPr bwMode="auto">
          <a:xfrm rot="5400000">
            <a:off x="6788623" y="4511869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S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20" name="AutoShape 148"/>
          <p:cNvSpPr>
            <a:spLocks noChangeArrowheads="1"/>
          </p:cNvSpPr>
          <p:nvPr/>
        </p:nvSpPr>
        <p:spPr bwMode="auto">
          <a:xfrm rot="5400000">
            <a:off x="462979" y="5385111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Š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21" name="AutoShape 149"/>
          <p:cNvSpPr>
            <a:spLocks noChangeArrowheads="1"/>
          </p:cNvSpPr>
          <p:nvPr/>
        </p:nvSpPr>
        <p:spPr bwMode="auto">
          <a:xfrm rot="5400000">
            <a:off x="1610938" y="537495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T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22" name="AutoShape 150"/>
          <p:cNvSpPr>
            <a:spLocks noChangeArrowheads="1"/>
          </p:cNvSpPr>
          <p:nvPr/>
        </p:nvSpPr>
        <p:spPr bwMode="auto">
          <a:xfrm rot="5400000">
            <a:off x="2763461" y="538558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U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23" name="AutoShape 151"/>
          <p:cNvSpPr>
            <a:spLocks noChangeArrowheads="1"/>
          </p:cNvSpPr>
          <p:nvPr/>
        </p:nvSpPr>
        <p:spPr bwMode="auto">
          <a:xfrm rot="5400000">
            <a:off x="3918571" y="5384682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V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24" name="AutoShape 152"/>
          <p:cNvSpPr>
            <a:spLocks noChangeArrowheads="1"/>
          </p:cNvSpPr>
          <p:nvPr/>
        </p:nvSpPr>
        <p:spPr bwMode="auto">
          <a:xfrm rot="5400000">
            <a:off x="5065391" y="5385587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Y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07" name="AutoShape 135"/>
          <p:cNvSpPr>
            <a:spLocks noChangeArrowheads="1"/>
          </p:cNvSpPr>
          <p:nvPr/>
        </p:nvSpPr>
        <p:spPr bwMode="auto">
          <a:xfrm rot="5400000">
            <a:off x="4514062" y="2787016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H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25" name="AutoShape 153"/>
          <p:cNvSpPr>
            <a:spLocks noChangeArrowheads="1"/>
          </p:cNvSpPr>
          <p:nvPr/>
        </p:nvSpPr>
        <p:spPr bwMode="auto">
          <a:xfrm rot="5400000">
            <a:off x="6216751" y="5384682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Z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26" name="AutoShape 154"/>
          <p:cNvSpPr>
            <a:spLocks noChangeArrowheads="1"/>
          </p:cNvSpPr>
          <p:nvPr/>
        </p:nvSpPr>
        <p:spPr bwMode="auto">
          <a:xfrm rot="5400000">
            <a:off x="7371978" y="5378405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Ž</a:t>
            </a:r>
            <a:endParaRPr lang="cs-CZ" sz="2400" dirty="0">
              <a:latin typeface="Comic Sans MS" pitchFamily="66" charset="0"/>
            </a:endParaRPr>
          </a:p>
        </p:txBody>
      </p:sp>
      <p:sp>
        <p:nvSpPr>
          <p:cNvPr id="3211" name="AutoShape 139"/>
          <p:cNvSpPr>
            <a:spLocks noChangeArrowheads="1"/>
          </p:cNvSpPr>
          <p:nvPr/>
        </p:nvSpPr>
        <p:spPr bwMode="auto">
          <a:xfrm rot="5400000">
            <a:off x="3918571" y="365132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sz="2400" dirty="0" smtClean="0">
                <a:latin typeface="Comic Sans MS" pitchFamily="66" charset="0"/>
              </a:rPr>
              <a:t>K</a:t>
            </a:r>
            <a:endParaRPr lang="cs-CZ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56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0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0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7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0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 nodeType="clickPar">
                      <p:stCondLst>
                        <p:cond delay="0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 nodeType="clickPar">
                      <p:stCondLst>
                        <p:cond delay="0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4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0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 nodeType="clickPar">
                      <p:stCondLst>
                        <p:cond delay="0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0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1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 nodeType="clickPar">
                      <p:stCondLst>
                        <p:cond delay="0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 nodeType="clickPar">
                      <p:stCondLst>
                        <p:cond delay="0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1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 nodeType="clickPar">
                      <p:stCondLst>
                        <p:cond delay="0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0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 nodeType="clickPar">
                      <p:stCondLst>
                        <p:cond delay="0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9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0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 nodeType="clickPar">
                      <p:stCondLst>
                        <p:cond delay="0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8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 nodeType="clickPar">
                      <p:stCondLst>
                        <p:cond delay="0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0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 nodeType="clickPar">
                      <p:stCondLst>
                        <p:cond delay="0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 nodeType="clickPar">
                      <p:stCondLst>
                        <p:cond delay="0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8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 nodeType="clickPar">
                      <p:stCondLst>
                        <p:cond delay="0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7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3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 nodeType="clickPar">
                      <p:stCondLst>
                        <p:cond delay="0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 nodeType="clickPar">
                      <p:stCondLst>
                        <p:cond delay="0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2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 nodeType="clickPar">
                      <p:stCondLst>
                        <p:cond delay="0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1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3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 nodeType="clickPar">
                      <p:stCondLst>
                        <p:cond delay="0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0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 nodeType="clickPar">
                      <p:stCondLst>
                        <p:cond delay="0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9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 nodeType="clickPar">
                      <p:stCondLst>
                        <p:cond delay="0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7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3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 nodeType="clickPar">
                      <p:stCondLst>
                        <p:cond delay="0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6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 nodeType="clickPar">
                      <p:stCondLst>
                        <p:cond delay="0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5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 nodeType="clickPar">
                      <p:stCondLst>
                        <p:cond delay="0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4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3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 nodeType="clickPar">
                      <p:stCondLst>
                        <p:cond delay="0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3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 nodeType="clickPar">
                      <p:stCondLst>
                        <p:cond delay="0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3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3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 nodeType="clickPar">
                      <p:stCondLst>
                        <p:cond delay="0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2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3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 nodeType="clickPar">
                      <p:stCondLst>
                        <p:cond delay="0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1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3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 nodeType="clickPar">
                      <p:stCondLst>
                        <p:cond delay="0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0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3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 nodeType="clickPar">
                      <p:stCondLst>
                        <p:cond delay="0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9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3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 nodeType="clickPar">
                      <p:stCondLst>
                        <p:cond delay="0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8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31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 nodeType="clickPar">
                      <p:stCondLst>
                        <p:cond delay="0"/>
                      </p:stCondLst>
                      <p:childTnLst>
                        <p:par>
                          <p:cTn id="2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4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3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 nodeType="clickPar">
                      <p:stCondLst>
                        <p:cond delay="0"/>
                      </p:stCondLst>
                      <p:childTnLst>
                        <p:par>
                          <p:cTn id="2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5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3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 nodeType="clickPar">
                      <p:stCondLst>
                        <p:cond delay="0"/>
                      </p:stCondLst>
                      <p:childTnLst>
                        <p:par>
                          <p:cTn id="2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6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3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 nodeType="clickPar">
                      <p:stCondLst>
                        <p:cond delay="0"/>
                      </p:stCondLst>
                      <p:childTnLst>
                        <p:par>
                          <p:cTn id="2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7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3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 nodeType="clickPar">
                      <p:stCondLst>
                        <p:cond delay="0"/>
                      </p:stCondLst>
                      <p:childTnLst>
                        <p:par>
                          <p:cTn id="2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8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3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 nodeType="clickPar">
                      <p:stCondLst>
                        <p:cond delay="0"/>
                      </p:stCondLst>
                      <p:childTnLst>
                        <p:par>
                          <p:cTn id="2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9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3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 nodeType="clickPar">
                      <p:stCondLst>
                        <p:cond delay="0"/>
                      </p:stCondLst>
                      <p:childTnLst>
                        <p:par>
                          <p:cTn id="2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0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3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 nodeType="clickPar">
                      <p:stCondLst>
                        <p:cond delay="0"/>
                      </p:stCondLst>
                      <p:childTnLst>
                        <p:par>
                          <p:cTn id="2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2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3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 nodeType="clickPar">
                      <p:stCondLst>
                        <p:cond delay="0"/>
                      </p:stCondLst>
                      <p:childTnLst>
                        <p:par>
                          <p:cTn id="2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3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3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 nodeType="clickPar">
                      <p:stCondLst>
                        <p:cond delay="0"/>
                      </p:stCondLst>
                      <p:childTnLst>
                        <p:par>
                          <p:cTn id="2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3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 nodeType="clickPar">
                      <p:stCondLst>
                        <p:cond delay="0"/>
                      </p:stCondLst>
                      <p:childTnLst>
                        <p:par>
                          <p:cTn id="3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3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 nodeType="clickPar">
                      <p:stCondLst>
                        <p:cond delay="0"/>
                      </p:stCondLst>
                      <p:childTnLst>
                        <p:par>
                          <p:cTn id="3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6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3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 nodeType="clickPar">
                      <p:stCondLst>
                        <p:cond delay="0"/>
                      </p:stCondLst>
                      <p:childTnLst>
                        <p:par>
                          <p:cTn id="3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7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3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 nodeType="clickPar">
                      <p:stCondLst>
                        <p:cond delay="0"/>
                      </p:stCondLst>
                      <p:childTnLst>
                        <p:par>
                          <p:cTn id="3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8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3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 nodeType="clickPar">
                      <p:stCondLst>
                        <p:cond delay="0"/>
                      </p:stCondLst>
                      <p:childTnLst>
                        <p:par>
                          <p:cTn id="3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9"/>
                  </p:tgtEl>
                </p:cond>
              </p:nextCondLst>
            </p:seq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3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 nodeType="clickPar">
                      <p:stCondLst>
                        <p:cond delay="0"/>
                      </p:stCondLst>
                      <p:childTnLst>
                        <p:par>
                          <p:cTn id="3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0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3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 nodeType="clickPar">
                      <p:stCondLst>
                        <p:cond delay="0"/>
                      </p:stCondLst>
                      <p:childTnLst>
                        <p:par>
                          <p:cTn id="3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1"/>
                  </p:tgtEl>
                </p:cond>
              </p:nextCondLst>
            </p:seq>
            <p:seq concurrent="1" nextAc="seek">
              <p:cTn id="337" restart="whenNotActive" fill="hold" evtFilter="cancelBubble" nodeType="interactiveSeq">
                <p:stCondLst>
                  <p:cond evt="onClick" delay="0">
                    <p:tgtEl>
                      <p:spTgt spid="3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8" fill="hold" nodeType="clickPar">
                      <p:stCondLst>
                        <p:cond delay="0"/>
                      </p:stCondLst>
                      <p:childTnLst>
                        <p:par>
                          <p:cTn id="3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2"/>
                  </p:tgtEl>
                </p:cond>
              </p:nextCondLst>
            </p:seq>
            <p:seq concurrent="1" nextAc="seek">
              <p:cTn id="342" restart="whenNotActive" fill="hold" evtFilter="cancelBubble" nodeType="interactiveSeq">
                <p:stCondLst>
                  <p:cond evt="onClick" delay="0">
                    <p:tgtEl>
                      <p:spTgt spid="3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3" fill="hold" nodeType="clickPar">
                      <p:stCondLst>
                        <p:cond delay="0"/>
                      </p:stCondLst>
                      <p:childTnLst>
                        <p:par>
                          <p:cTn id="3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3"/>
                  </p:tgtEl>
                </p:cond>
              </p:nextCondLst>
            </p:seq>
            <p:seq concurrent="1" nextAc="seek">
              <p:cTn id="347" restart="whenNotActive" fill="hold" evtFilter="cancelBubble" nodeType="interactiveSeq">
                <p:stCondLst>
                  <p:cond evt="onClick" delay="0">
                    <p:tgtEl>
                      <p:spTgt spid="3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8" fill="hold" nodeType="clickPar">
                      <p:stCondLst>
                        <p:cond delay="0"/>
                      </p:stCondLst>
                      <p:childTnLst>
                        <p:par>
                          <p:cTn id="3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4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3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 nodeType="clickPar">
                      <p:stCondLst>
                        <p:cond delay="0"/>
                      </p:stCondLst>
                      <p:childTnLst>
                        <p:par>
                          <p:cTn id="3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5"/>
                  </p:tgtEl>
                </p:cond>
              </p:nextCondLst>
            </p:seq>
            <p:seq concurrent="1" nextAc="seek">
              <p:cTn id="357" restart="whenNotActive" fill="hold" evtFilter="cancelBubble" nodeType="interactiveSeq">
                <p:stCondLst>
                  <p:cond evt="onClick" delay="0">
                    <p:tgtEl>
                      <p:spTgt spid="3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8" fill="hold" nodeType="clickPar">
                      <p:stCondLst>
                        <p:cond delay="0"/>
                      </p:stCondLst>
                      <p:childTnLst>
                        <p:par>
                          <p:cTn id="3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6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3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 nodeType="clickPar">
                      <p:stCondLst>
                        <p:cond delay="0"/>
                      </p:stCondLst>
                      <p:childTnLst>
                        <p:par>
                          <p:cTn id="3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7"/>
                  </p:tgtEl>
                </p:cond>
              </p:nextCondLst>
            </p:seq>
            <p:seq concurrent="1" nextAc="seek">
              <p:cTn id="367" restart="whenNotActive" fill="hold" evtFilter="cancelBubble" nodeType="interactiveSeq">
                <p:stCondLst>
                  <p:cond evt="onClick" delay="0">
                    <p:tgtEl>
                      <p:spTgt spid="3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8" fill="hold" nodeType="clickPar">
                      <p:stCondLst>
                        <p:cond delay="0"/>
                      </p:stCondLst>
                      <p:childTnLst>
                        <p:par>
                          <p:cTn id="3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8"/>
                  </p:tgtEl>
                </p:cond>
              </p:nextCondLst>
            </p:seq>
            <p:seq concurrent="1" nextAc="seek">
              <p:cTn id="372" restart="whenNotActive" fill="hold" evtFilter="cancelBubble" nodeType="interactiveSeq">
                <p:stCondLst>
                  <p:cond evt="onClick" delay="0">
                    <p:tgtEl>
                      <p:spTgt spid="3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3" fill="hold" nodeType="clickPar">
                      <p:stCondLst>
                        <p:cond delay="0"/>
                      </p:stCondLst>
                      <p:childTnLst>
                        <p:par>
                          <p:cTn id="3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9"/>
                  </p:tgtEl>
                </p:cond>
              </p:nextCondLst>
            </p:seq>
            <p:seq concurrent="1" nextAc="seek">
              <p:cTn id="377" restart="whenNotActive" fill="hold" evtFilter="cancelBubble" nodeType="interactiveSeq">
                <p:stCondLst>
                  <p:cond evt="onClick" delay="0">
                    <p:tgtEl>
                      <p:spTgt spid="3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8" fill="hold" nodeType="clickPar">
                      <p:stCondLst>
                        <p:cond delay="0"/>
                      </p:stCondLst>
                      <p:childTnLst>
                        <p:par>
                          <p:cTn id="3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0"/>
                  </p:tgtEl>
                </p:cond>
              </p:nextCondLst>
            </p:seq>
            <p:seq concurrent="1" nextAc="seek">
              <p:cTn id="382" restart="whenNotActive" fill="hold" evtFilter="cancelBubble" nodeType="interactiveSeq">
                <p:stCondLst>
                  <p:cond evt="onClick" delay="0">
                    <p:tgtEl>
                      <p:spTgt spid="3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3" fill="hold" nodeType="clickPar">
                      <p:stCondLst>
                        <p:cond delay="0"/>
                      </p:stCondLst>
                      <p:childTnLst>
                        <p:par>
                          <p:cTn id="3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1"/>
                  </p:tgtEl>
                </p:cond>
              </p:nextCondLst>
            </p:seq>
            <p:seq concurrent="1" nextAc="seek">
              <p:cTn id="387" restart="whenNotActive" fill="hold" evtFilter="cancelBubble" nodeType="interactiveSeq">
                <p:stCondLst>
                  <p:cond evt="onClick" delay="0">
                    <p:tgtEl>
                      <p:spTgt spid="3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8" fill="hold" nodeType="clickPar">
                      <p:stCondLst>
                        <p:cond delay="0"/>
                      </p:stCondLst>
                      <p:childTnLst>
                        <p:par>
                          <p:cTn id="3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2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3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 nodeType="clickPar">
                      <p:stCondLst>
                        <p:cond delay="0"/>
                      </p:stCondLst>
                      <p:childTnLst>
                        <p:par>
                          <p:cTn id="3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3"/>
                  </p:tgtEl>
                </p:cond>
              </p:nextCondLst>
            </p:seq>
            <p:seq concurrent="1" nextAc="seek">
              <p:cTn id="397" restart="whenNotActive" fill="hold" evtFilter="cancelBubble" nodeType="interactiveSeq">
                <p:stCondLst>
                  <p:cond evt="onClick" delay="0">
                    <p:tgtEl>
                      <p:spTgt spid="3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8" fill="hold" nodeType="clickPar">
                      <p:stCondLst>
                        <p:cond delay="0"/>
                      </p:stCondLst>
                      <p:childTnLst>
                        <p:par>
                          <p:cTn id="3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4"/>
                  </p:tgtEl>
                </p:cond>
              </p:nextCondLst>
            </p:seq>
            <p:seq concurrent="1" nextAc="seek">
              <p:cTn id="402" restart="whenNotActive" fill="hold" evtFilter="cancelBubble" nodeType="interactiveSeq">
                <p:stCondLst>
                  <p:cond evt="onClick" delay="0">
                    <p:tgtEl>
                      <p:spTgt spid="3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3" fill="hold" nodeType="clickPar">
                      <p:stCondLst>
                        <p:cond delay="0"/>
                      </p:stCondLst>
                      <p:childTnLst>
                        <p:par>
                          <p:cTn id="4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5"/>
                  </p:tgtEl>
                </p:cond>
              </p:nextCondLst>
            </p:seq>
            <p:seq concurrent="1" nextAc="seek">
              <p:cTn id="407" restart="whenNotActive" fill="hold" evtFilter="cancelBubble" nodeType="interactiveSeq">
                <p:stCondLst>
                  <p:cond evt="onClick" delay="0">
                    <p:tgtEl>
                      <p:spTgt spid="3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8" fill="hold" nodeType="clickPar">
                      <p:stCondLst>
                        <p:cond delay="0"/>
                      </p:stCondLst>
                      <p:childTnLst>
                        <p:par>
                          <p:cTn id="4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6"/>
                  </p:tgtEl>
                </p:cond>
              </p:nextCondLst>
            </p:seq>
            <p:seq concurrent="1" nextAc="seek">
              <p:cTn id="412" restart="whenNotActive" fill="hold" evtFilter="cancelBubble" nodeType="interactiveSeq">
                <p:stCondLst>
                  <p:cond evt="onClick" delay="0">
                    <p:tgtEl>
                      <p:spTgt spid="31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3" fill="hold" nodeType="clickPar">
                      <p:stCondLst>
                        <p:cond delay="0"/>
                      </p:stCondLst>
                      <p:childTnLst>
                        <p:par>
                          <p:cTn id="4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7"/>
                  </p:tgtEl>
                </p:cond>
              </p:nextCondLst>
            </p:seq>
            <p:seq concurrent="1" nextAc="seek">
              <p:cTn id="417" restart="whenNotActive" fill="hold" evtFilter="cancelBubble" nodeType="interactiveSeq">
                <p:stCondLst>
                  <p:cond evt="onClick" delay="0">
                    <p:tgtEl>
                      <p:spTgt spid="3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8" fill="hold" nodeType="clickPar">
                      <p:stCondLst>
                        <p:cond delay="0"/>
                      </p:stCondLst>
                      <p:childTnLst>
                        <p:par>
                          <p:cTn id="4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8"/>
                  </p:tgtEl>
                </p:cond>
              </p:nextCondLst>
            </p:seq>
          </p:childTnLst>
        </p:cTn>
      </p:par>
    </p:tnLst>
    <p:bldLst>
      <p:bldP spid="3155" grpId="0" animBg="1"/>
      <p:bldP spid="3183" grpId="0" animBg="1"/>
      <p:bldP spid="3143" grpId="0" animBg="1"/>
      <p:bldP spid="3144" grpId="0" animBg="1"/>
      <p:bldP spid="3145" grpId="0" animBg="1"/>
      <p:bldP spid="3146" grpId="0" animBg="1"/>
      <p:bldP spid="3147" grpId="0" animBg="1"/>
      <p:bldP spid="3148" grpId="0" animBg="1"/>
      <p:bldP spid="3149" grpId="0" animBg="1"/>
      <p:bldP spid="3150" grpId="0" animBg="1"/>
      <p:bldP spid="3151" grpId="0" animBg="1"/>
      <p:bldP spid="3152" grpId="0" animBg="1"/>
      <p:bldP spid="3153" grpId="0" animBg="1"/>
      <p:bldP spid="3154" grpId="0" animBg="1"/>
      <p:bldP spid="3156" grpId="0" animBg="1"/>
      <p:bldP spid="3157" grpId="0" animBg="1"/>
      <p:bldP spid="3158" grpId="0" animBg="1"/>
      <p:bldP spid="3159" grpId="0" animBg="1"/>
      <p:bldP spid="3160" grpId="0" animBg="1"/>
      <p:bldP spid="3161" grpId="0" animBg="1"/>
      <p:bldP spid="3162" grpId="0" animBg="1"/>
      <p:bldP spid="3163" grpId="0" animBg="1"/>
      <p:bldP spid="3164" grpId="0" animBg="1"/>
      <p:bldP spid="3165" grpId="0" animBg="1"/>
      <p:bldP spid="3166" grpId="0" animBg="1"/>
      <p:bldP spid="3167" grpId="0" animBg="1"/>
      <p:bldP spid="3168" grpId="0" animBg="1"/>
      <p:bldP spid="3169" grpId="0" animBg="1"/>
      <p:bldP spid="3170" grpId="0" animBg="1"/>
      <p:bldP spid="3171" grpId="0" animBg="1"/>
      <p:bldP spid="3172" grpId="0" animBg="1"/>
      <p:bldP spid="3173" grpId="0" animBg="1"/>
      <p:bldP spid="3174" grpId="0" animBg="1"/>
      <p:bldP spid="3175" grpId="0" animBg="1"/>
      <p:bldP spid="3176" grpId="0" animBg="1"/>
      <p:bldP spid="3177" grpId="0" animBg="1"/>
      <p:bldP spid="3178" grpId="0" animBg="1"/>
      <p:bldP spid="3180" grpId="0" animBg="1"/>
      <p:bldP spid="3181" grpId="0" animBg="1"/>
      <p:bldP spid="3182" grpId="0" animBg="1"/>
      <p:bldP spid="3184" grpId="0" animBg="1"/>
      <p:bldP spid="3185" grpId="0" animBg="1"/>
      <p:bldP spid="3186" grpId="0" animBg="1"/>
      <p:bldP spid="3187" grpId="0" animBg="1"/>
      <p:bldP spid="3188" grpId="0" animBg="1"/>
      <p:bldP spid="3189" grpId="0" animBg="1"/>
      <p:bldP spid="3190" grpId="0" animBg="1"/>
      <p:bldP spid="3191" grpId="0" animBg="1"/>
      <p:bldP spid="3192" grpId="0" animBg="1"/>
      <p:bldP spid="3193" grpId="0" animBg="1"/>
      <p:bldP spid="3194" grpId="0" animBg="1"/>
      <p:bldP spid="3195" grpId="0" animBg="1"/>
      <p:bldP spid="3196" grpId="0" animBg="1"/>
      <p:bldP spid="3197" grpId="0" animBg="1"/>
      <p:bldP spid="3198" grpId="0" animBg="1"/>
      <p:bldP spid="3199" grpId="0" animBg="1"/>
      <p:bldP spid="3200" grpId="0" animBg="1"/>
      <p:bldP spid="3201" grpId="0" animBg="1"/>
      <p:bldP spid="3202" grpId="0" animBg="1"/>
      <p:bldP spid="3203" grpId="0" animBg="1"/>
      <p:bldP spid="3204" grpId="0" animBg="1"/>
      <p:bldP spid="3205" grpId="0" animBg="1"/>
      <p:bldP spid="3206" grpId="0" animBg="1"/>
      <p:bldP spid="3208" grpId="0" animBg="1"/>
      <p:bldP spid="3209" grpId="0" animBg="1"/>
      <p:bldP spid="3210" grpId="0" animBg="1"/>
      <p:bldP spid="3212" grpId="0" animBg="1"/>
      <p:bldP spid="3213" grpId="0" animBg="1"/>
      <p:bldP spid="3214" grpId="0" animBg="1"/>
      <p:bldP spid="3215" grpId="0" animBg="1"/>
      <p:bldP spid="3216" grpId="0" animBg="1"/>
      <p:bldP spid="3217" grpId="0" animBg="1"/>
      <p:bldP spid="3179" grpId="0" animBg="1"/>
      <p:bldP spid="3218" grpId="0" animBg="1"/>
      <p:bldP spid="3219" grpId="0" animBg="1"/>
      <p:bldP spid="3220" grpId="0" animBg="1"/>
      <p:bldP spid="3221" grpId="0" animBg="1"/>
      <p:bldP spid="3222" grpId="0" animBg="1"/>
      <p:bldP spid="3223" grpId="0" animBg="1"/>
      <p:bldP spid="3224" grpId="0" animBg="1"/>
      <p:bldP spid="3207" grpId="0" animBg="1"/>
      <p:bldP spid="3225" grpId="0" animBg="1"/>
      <p:bldP spid="3226" grpId="0" animBg="1"/>
      <p:bldP spid="32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9" name="Group 13"/>
          <p:cNvGrpSpPr>
            <a:grpSpLocks/>
          </p:cNvGrpSpPr>
          <p:nvPr/>
        </p:nvGrpSpPr>
        <p:grpSpPr bwMode="auto">
          <a:xfrm>
            <a:off x="2484438" y="4122745"/>
            <a:ext cx="4392613" cy="1473202"/>
            <a:chOff x="1565" y="2597"/>
            <a:chExt cx="2767" cy="928"/>
          </a:xfrm>
        </p:grpSpPr>
        <p:sp>
          <p:nvSpPr>
            <p:cNvPr id="17415" name="Rectangle 3"/>
            <p:cNvSpPr txBox="1">
              <a:spLocks noChangeArrowheads="1"/>
            </p:cNvSpPr>
            <p:nvPr/>
          </p:nvSpPr>
          <p:spPr bwMode="auto">
            <a:xfrm>
              <a:off x="1565" y="2597"/>
              <a:ext cx="2767" cy="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20000"/>
                </a:spcBef>
                <a:buFontTx/>
                <a:buChar char="•"/>
              </a:pPr>
              <a:endParaRPr lang="cs-CZ" sz="3200" dirty="0"/>
            </a:p>
          </p:txBody>
        </p:sp>
        <p:sp>
          <p:nvSpPr>
            <p:cNvPr id="17416" name="Text Box 12"/>
            <p:cNvSpPr txBox="1">
              <a:spLocks noChangeArrowheads="1"/>
            </p:cNvSpPr>
            <p:nvPr/>
          </p:nvSpPr>
          <p:spPr bwMode="auto">
            <a:xfrm>
              <a:off x="3878" y="3294"/>
              <a:ext cx="45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cs-CZ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6" name="Rovnoramenný trojúhelník 5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9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2" name="Šestiúhelník 1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A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539552" y="2305339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latin typeface="Comic Sans MS" pitchFamily="66" charset="0"/>
              </a:rPr>
              <a:t>Jak se jmenuje pohoří, které pokrývá skoro celé Rakousko?</a:t>
            </a:r>
          </a:p>
        </p:txBody>
      </p:sp>
      <p:sp>
        <p:nvSpPr>
          <p:cNvPr id="4" name="Vodorovný svitek 3"/>
          <p:cNvSpPr/>
          <p:nvPr/>
        </p:nvSpPr>
        <p:spPr>
          <a:xfrm>
            <a:off x="1149813" y="4350489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>
                <a:solidFill>
                  <a:srgbClr val="C00000"/>
                </a:solidFill>
                <a:latin typeface="Comic Sans MS" pitchFamily="66" charset="0"/>
              </a:rPr>
              <a:t>Alpy</a:t>
            </a:r>
          </a:p>
        </p:txBody>
      </p:sp>
    </p:spTree>
    <p:extLst>
      <p:ext uri="{BB962C8B-B14F-4D97-AF65-F5344CB8AC3E}">
        <p14:creationId xmlns:p14="http://schemas.microsoft.com/office/powerpoint/2010/main" val="276625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3" name="Group 13"/>
          <p:cNvGrpSpPr>
            <a:grpSpLocks/>
          </p:cNvGrpSpPr>
          <p:nvPr/>
        </p:nvGrpSpPr>
        <p:grpSpPr bwMode="auto">
          <a:xfrm>
            <a:off x="2817018" y="3508375"/>
            <a:ext cx="3571875" cy="971550"/>
            <a:chOff x="1876" y="2746"/>
            <a:chExt cx="2250" cy="612"/>
          </a:xfrm>
        </p:grpSpPr>
        <p:sp>
          <p:nvSpPr>
            <p:cNvPr id="18439" name="Rectangle 3"/>
            <p:cNvSpPr txBox="1">
              <a:spLocks noChangeArrowheads="1"/>
            </p:cNvSpPr>
            <p:nvPr/>
          </p:nvSpPr>
          <p:spPr bwMode="auto">
            <a:xfrm>
              <a:off x="1876" y="2746"/>
              <a:ext cx="2250" cy="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cs-CZ" sz="4400" b="1" dirty="0" smtClean="0">
                  <a:solidFill>
                    <a:srgbClr val="C00000"/>
                  </a:solidFill>
                </a:rPr>
                <a:t> </a:t>
              </a:r>
              <a:endParaRPr lang="cs-CZ" sz="4400" b="1" dirty="0">
                <a:solidFill>
                  <a:srgbClr val="C00000"/>
                </a:solidFill>
              </a:endParaRPr>
            </a:p>
          </p:txBody>
        </p:sp>
        <p:sp>
          <p:nvSpPr>
            <p:cNvPr id="18440" name="Text Box 12"/>
            <p:cNvSpPr txBox="1">
              <a:spLocks noChangeArrowheads="1"/>
            </p:cNvSpPr>
            <p:nvPr/>
          </p:nvSpPr>
          <p:spPr bwMode="auto">
            <a:xfrm>
              <a:off x="3424" y="3113"/>
              <a:ext cx="36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cs-CZ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1" name="Rovnoramenný trojúhelník 10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2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Obráze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5" name="Šestiúhelník 14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>
                <a:latin typeface="Comic Sans MS" pitchFamily="66" charset="0"/>
              </a:rPr>
              <a:t>B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531353" y="2522932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latin typeface="Comic Sans MS" pitchFamily="66" charset="0"/>
              </a:rPr>
              <a:t>Člověku, který na Slovensku pase ovce se říká?</a:t>
            </a:r>
          </a:p>
        </p:txBody>
      </p:sp>
      <p:sp>
        <p:nvSpPr>
          <p:cNvPr id="18" name="Vodorovný svitek 17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>
                <a:solidFill>
                  <a:srgbClr val="C00000"/>
                </a:solidFill>
                <a:latin typeface="Comic Sans MS" pitchFamily="66" charset="0"/>
              </a:rPr>
              <a:t>b</a:t>
            </a: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ača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477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62" name="Group 18"/>
          <p:cNvGrpSpPr>
            <a:grpSpLocks/>
          </p:cNvGrpSpPr>
          <p:nvPr/>
        </p:nvGrpSpPr>
        <p:grpSpPr bwMode="auto">
          <a:xfrm>
            <a:off x="3067050" y="4221088"/>
            <a:ext cx="4572000" cy="1365250"/>
            <a:chOff x="1383" y="2302"/>
            <a:chExt cx="2880" cy="860"/>
          </a:xfrm>
        </p:grpSpPr>
        <p:sp>
          <p:nvSpPr>
            <p:cNvPr id="19463" name="Rectangle 3"/>
            <p:cNvSpPr txBox="1">
              <a:spLocks noChangeArrowheads="1"/>
            </p:cNvSpPr>
            <p:nvPr/>
          </p:nvSpPr>
          <p:spPr bwMode="auto">
            <a:xfrm>
              <a:off x="1383" y="2302"/>
              <a:ext cx="2880" cy="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endParaRPr lang="cs-CZ" sz="4400" b="1" dirty="0">
                <a:solidFill>
                  <a:srgbClr val="C00000"/>
                </a:solidFill>
              </a:endParaRPr>
            </a:p>
          </p:txBody>
        </p:sp>
        <p:sp>
          <p:nvSpPr>
            <p:cNvPr id="19464" name="Text Box 14"/>
            <p:cNvSpPr txBox="1">
              <a:spLocks noChangeArrowheads="1"/>
            </p:cNvSpPr>
            <p:nvPr/>
          </p:nvSpPr>
          <p:spPr bwMode="auto">
            <a:xfrm>
              <a:off x="3923" y="2931"/>
              <a:ext cx="27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endParaRPr lang="cs-CZ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1" name="Rovnoramenný trojúhelník 10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2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Obráze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6" name="Šestiúhelník 15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C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Jak se jmenuje místo v Polsku, nedaleko našich hranic, kde je kostnice?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9" name="Vodorovný svitek 18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err="1" smtClean="0">
                <a:solidFill>
                  <a:srgbClr val="C00000"/>
                </a:solidFill>
                <a:latin typeface="Comic Sans MS" pitchFamily="66" charset="0"/>
              </a:rPr>
              <a:t>Czermna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179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8" name="Rovnoramenný trojúhelník 7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2" name="Šestiúhelník 11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>
                <a:latin typeface="Comic Sans MS" pitchFamily="66" charset="0"/>
              </a:rPr>
              <a:t>Č</a:t>
            </a:r>
          </a:p>
        </p:txBody>
      </p:sp>
      <p:sp>
        <p:nvSpPr>
          <p:cNvPr id="13" name="Zaoblený obdélník 12"/>
          <p:cNvSpPr/>
          <p:nvPr/>
        </p:nvSpPr>
        <p:spPr>
          <a:xfrm>
            <a:off x="508936" y="2477323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latin typeface="Comic Sans MS" pitchFamily="66" charset="0"/>
              </a:rPr>
              <a:t>Jak se řekne slovensky </a:t>
            </a:r>
            <a:r>
              <a:rPr lang="cs-CZ" sz="2400" b="1" u="sng" dirty="0">
                <a:latin typeface="Comic Sans MS" pitchFamily="66" charset="0"/>
              </a:rPr>
              <a:t>BORŮVKA</a:t>
            </a:r>
            <a:r>
              <a:rPr lang="cs-CZ" sz="2400" b="1" dirty="0">
                <a:latin typeface="Comic Sans MS" pitchFamily="66" charset="0"/>
              </a:rPr>
              <a:t> ?</a:t>
            </a: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err="1">
                <a:solidFill>
                  <a:srgbClr val="C00000"/>
                </a:solidFill>
                <a:latin typeface="Comic Sans MS" pitchFamily="66" charset="0"/>
              </a:rPr>
              <a:t>Čučoriedka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71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4077072"/>
            <a:ext cx="8712968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grpSp>
        <p:nvGrpSpPr>
          <p:cNvPr id="7" name="Skupina 6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8" name="Rovnoramenný trojúhelník 7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2" name="Šestiúhelník 11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D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Velká řeka, která protéká Slovenskem, Rakouskem i Německem, dále ještě dalšími sedmi státy. Je to druhá největší řeka (po Volze) v Evropě.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5" name="Vodorovný svitek 14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Dunaj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10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4" name="Šestiúhelník 13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E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tx1"/>
                </a:solidFill>
                <a:latin typeface="Comic Sans MS" pitchFamily="66" charset="0"/>
              </a:rPr>
              <a:t>Často je označován za největšího vědce 20 st., za nejvýznamnějšího fyzika vůbec.</a:t>
            </a:r>
          </a:p>
        </p:txBody>
      </p:sp>
      <p:sp>
        <p:nvSpPr>
          <p:cNvPr id="17" name="Vodorovný svitek 16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err="1" smtClean="0">
                <a:solidFill>
                  <a:srgbClr val="C00000"/>
                </a:solidFill>
                <a:latin typeface="Comic Sans MS" pitchFamily="66" charset="0"/>
              </a:rPr>
              <a:t>Enstein</a:t>
            </a: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6000" b="1" dirty="0">
                <a:solidFill>
                  <a:srgbClr val="C00000"/>
                </a:solidFill>
                <a:latin typeface="Comic Sans MS" pitchFamily="66" charset="0"/>
              </a:rPr>
              <a:t>Albert 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371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582613" y="1181100"/>
            <a:ext cx="8229600" cy="45974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710779" y="3212976"/>
            <a:ext cx="7776863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cs-CZ" sz="4400" b="1" dirty="0">
              <a:solidFill>
                <a:srgbClr val="C00000"/>
              </a:solidFill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3" name="Šestiúhelník 12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F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Jakým jiným slovem se řekne ROSTLINY?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Flóra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994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518918" y="4365104"/>
            <a:ext cx="8640959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sz="4400" b="1" dirty="0" smtClean="0">
                <a:solidFill>
                  <a:srgbClr val="C00000"/>
                </a:solidFill>
              </a:rPr>
              <a:t> </a:t>
            </a:r>
            <a:endParaRPr lang="cs-CZ" sz="4400" dirty="0">
              <a:solidFill>
                <a:srgbClr val="C00000"/>
              </a:solidFill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grpSp>
        <p:nvGrpSpPr>
          <p:cNvPr id="9" name="Skupina 8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0" name="Rovnoramenný trojúhelník 9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4" name="Šestiúhelník 13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G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latin typeface="Comic Sans MS" pitchFamily="66" charset="0"/>
              </a:rPr>
              <a:t>Jak se jmenuje velký polský přístav?</a:t>
            </a:r>
          </a:p>
          <a:p>
            <a:pPr algn="ctr"/>
            <a:r>
              <a:rPr lang="cs-CZ" sz="2400" b="1" dirty="0">
                <a:latin typeface="Comic Sans MS" pitchFamily="66" charset="0"/>
              </a:rPr>
              <a:t>Je to zároveň jedno z nejstarších a největších měst v Polsku.</a:t>
            </a:r>
          </a:p>
        </p:txBody>
      </p:sp>
      <p:sp>
        <p:nvSpPr>
          <p:cNvPr id="17" name="Vodorovný svitek 16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>
                <a:solidFill>
                  <a:srgbClr val="C00000"/>
                </a:solidFill>
                <a:latin typeface="Comic Sans MS" pitchFamily="66" charset="0"/>
              </a:rPr>
              <a:t>Gdaňsk</a:t>
            </a:r>
          </a:p>
        </p:txBody>
      </p:sp>
    </p:spTree>
    <p:extLst>
      <p:ext uri="{BB962C8B-B14F-4D97-AF65-F5344CB8AC3E}">
        <p14:creationId xmlns:p14="http://schemas.microsoft.com/office/powerpoint/2010/main" val="101451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54881" y="4653136"/>
            <a:ext cx="8568951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cs-CZ" sz="1200" b="1" dirty="0" smtClean="0">
              <a:solidFill>
                <a:srgbClr val="C00000"/>
              </a:solidFill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3" name="Šestiúhelník 12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H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Přístav v Německu, kde má Česká republika pronajatou svou vlastní část.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Hamburk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358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400822" y="3789040"/>
            <a:ext cx="4435971" cy="155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sz="4400" b="1" dirty="0" smtClean="0">
                <a:solidFill>
                  <a:srgbClr val="C00000"/>
                </a:solidFill>
              </a:rPr>
              <a:t> </a:t>
            </a:r>
            <a:endParaRPr lang="cs-CZ" sz="4400" dirty="0">
              <a:solidFill>
                <a:srgbClr val="C00000"/>
              </a:solidFill>
            </a:endParaRPr>
          </a:p>
          <a:p>
            <a:pPr eaLnBrk="1" hangingPunct="1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5" descr="C:\Users\svetlana\AppData\Local\Microsoft\Windows\Temporary Internet Files\Content.IE5\SOJ1T5T9\MC900441980[2].wmf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4" name="Šestiúhelník 13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latin typeface="Comic Sans MS" pitchFamily="66" charset="0"/>
              </a:rPr>
              <a:t>CH</a:t>
            </a:r>
            <a:endParaRPr lang="cs-CZ" sz="7200" dirty="0"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9552" y="2596883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Skladatel, klavírní virtuos polského původu. Jeho první jméno je </a:t>
            </a:r>
            <a:r>
              <a:rPr lang="cs-CZ" sz="2400" b="1" dirty="0" err="1" smtClean="0">
                <a:latin typeface="Comic Sans MS" pitchFamily="66" charset="0"/>
              </a:rPr>
              <a:t>Frédéric</a:t>
            </a:r>
            <a:r>
              <a:rPr lang="cs-CZ" sz="2400" b="1" dirty="0" smtClean="0">
                <a:latin typeface="Comic Sans MS" pitchFamily="66" charset="0"/>
              </a:rPr>
              <a:t>……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7" name="Vodorovný svitek 16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Chopin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265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28750"/>
            <a:ext cx="8229600" cy="4697413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cs-CZ" b="1" dirty="0" smtClean="0"/>
          </a:p>
          <a:p>
            <a:pPr algn="ctr" eaLnBrk="1" hangingPunct="1">
              <a:buFontTx/>
              <a:buNone/>
            </a:pPr>
            <a:endParaRPr lang="cs-CZ" dirty="0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79512" y="4437112"/>
            <a:ext cx="8640960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cs-CZ" sz="4400" b="1" dirty="0">
              <a:solidFill>
                <a:srgbClr val="C00000"/>
              </a:solidFill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0" name="Rovnoramenný trojúhelník 9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4" name="Šestiúhelník 13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I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smtClean="0">
                <a:latin typeface="Comic Sans MS" pitchFamily="66" charset="0"/>
              </a:rPr>
              <a:t>Jak se jmenuje řeka v Rakousku, se v Rakousku vlévá do Dunaje. Pramení však ve Švýcarsku.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7" name="Vodorovný svitek 16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Inn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226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568663" y="3931421"/>
            <a:ext cx="4680520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grpSp>
        <p:nvGrpSpPr>
          <p:cNvPr id="9" name="Skupina 8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0" name="Rovnoramenný trojúhelník 9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4" name="Šestiúhelník 13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J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1353" y="2499652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latin typeface="Comic Sans MS" pitchFamily="66" charset="0"/>
              </a:rPr>
              <a:t>Jak se jmenuje slovenský zbojník, který bohatým bral a chudým dával?</a:t>
            </a:r>
          </a:p>
        </p:txBody>
      </p:sp>
      <p:sp>
        <p:nvSpPr>
          <p:cNvPr id="17" name="Vodorovný svitek 16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i="1" dirty="0">
                <a:solidFill>
                  <a:srgbClr val="C00000"/>
                </a:solidFill>
                <a:latin typeface="Comic Sans MS" pitchFamily="66" charset="0"/>
              </a:rPr>
              <a:t>Juraj Jánošík</a:t>
            </a:r>
          </a:p>
        </p:txBody>
      </p:sp>
    </p:spTree>
    <p:extLst>
      <p:ext uri="{BB962C8B-B14F-4D97-AF65-F5344CB8AC3E}">
        <p14:creationId xmlns:p14="http://schemas.microsoft.com/office/powerpoint/2010/main" val="383650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209427" y="4645819"/>
            <a:ext cx="4786313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cs-CZ" sz="4400" b="1" dirty="0">
              <a:solidFill>
                <a:srgbClr val="C00000"/>
              </a:solidFill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0" name="Rovnoramenný trojúhelník 9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3" name="Šestiúhelník 12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K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Jak se jmenuje starobylé město v Polsku ?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i="1" dirty="0" smtClean="0">
                <a:solidFill>
                  <a:srgbClr val="C00000"/>
                </a:solidFill>
                <a:latin typeface="Comic Sans MS" pitchFamily="66" charset="0"/>
              </a:rPr>
              <a:t> Krakov</a:t>
            </a:r>
            <a:endParaRPr lang="cs-CZ" sz="6000" b="1" i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703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51520" y="4725144"/>
            <a:ext cx="8712968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FontTx/>
              <a:buChar char="•"/>
            </a:pPr>
            <a:endParaRPr lang="cs-CZ" sz="32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3" name="Šestiúhelník 12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L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Jméno města v Rakousku, kde se peče tradiční vánoční cukroví, obvyklé i u nás.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b="1" i="1" dirty="0" smtClean="0">
                <a:solidFill>
                  <a:srgbClr val="C00000"/>
                </a:solidFill>
                <a:latin typeface="Comic Sans MS" pitchFamily="66" charset="0"/>
              </a:rPr>
              <a:t>Linec</a:t>
            </a:r>
            <a:endParaRPr lang="cs-CZ" sz="6000" b="1" i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26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915816" y="4273440"/>
            <a:ext cx="3047758" cy="990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sz="4400" b="1" dirty="0" smtClean="0">
                <a:solidFill>
                  <a:srgbClr val="C00000"/>
                </a:solidFill>
              </a:rPr>
              <a:t>  </a:t>
            </a:r>
            <a:endParaRPr lang="cs-CZ" sz="3200" dirty="0"/>
          </a:p>
        </p:txBody>
      </p:sp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4" name="Šestiúhelník 13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M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9552" y="234888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latin typeface="Comic Sans MS" pitchFamily="66" charset="0"/>
              </a:rPr>
              <a:t>Jak se jmenuje skladatel skladby Malá noční hudba?</a:t>
            </a:r>
          </a:p>
          <a:p>
            <a:pPr algn="ctr"/>
            <a:r>
              <a:rPr lang="cs-CZ" sz="2400" b="1" dirty="0">
                <a:latin typeface="Comic Sans MS" pitchFamily="66" charset="0"/>
              </a:rPr>
              <a:t>Byl mimo jiné zázračným dítětem, na klavír koncertoval už ve čtyřech letech.</a:t>
            </a:r>
          </a:p>
        </p:txBody>
      </p:sp>
      <p:sp>
        <p:nvSpPr>
          <p:cNvPr id="17" name="Vodorovný svitek 16"/>
          <p:cNvSpPr/>
          <p:nvPr/>
        </p:nvSpPr>
        <p:spPr>
          <a:xfrm>
            <a:off x="1259630" y="4197082"/>
            <a:ext cx="7037247" cy="2345596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i="1" dirty="0" smtClean="0">
                <a:solidFill>
                  <a:srgbClr val="C00000"/>
                </a:solidFill>
                <a:latin typeface="Comic Sans MS" pitchFamily="66" charset="0"/>
              </a:rPr>
              <a:t>Mozart</a:t>
            </a:r>
          </a:p>
          <a:p>
            <a:pPr algn="ctr">
              <a:spcBef>
                <a:spcPct val="20000"/>
              </a:spcBef>
            </a:pPr>
            <a:r>
              <a:rPr lang="cs-CZ" sz="5400" b="1" i="1" dirty="0" smtClean="0">
                <a:solidFill>
                  <a:srgbClr val="C00000"/>
                </a:solidFill>
                <a:latin typeface="Comic Sans MS" pitchFamily="66" charset="0"/>
              </a:rPr>
              <a:t>Wolfgang </a:t>
            </a:r>
            <a:r>
              <a:rPr lang="cs-CZ" sz="5400" b="1" i="1" dirty="0">
                <a:solidFill>
                  <a:srgbClr val="C00000"/>
                </a:solidFill>
                <a:latin typeface="Comic Sans MS" pitchFamily="66" charset="0"/>
              </a:rPr>
              <a:t>Amadeus </a:t>
            </a:r>
            <a:endParaRPr lang="cs-CZ" sz="5400" b="1" i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159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kupina 9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1" name="Rovnoramenný trojúhelník 10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2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Obráze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5" name="Šestiúhelník 14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N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smtClean="0">
                <a:latin typeface="Comic Sans MS" pitchFamily="66" charset="0"/>
              </a:rPr>
              <a:t>Jakým jazykem se domluvíte v Rakousku ?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8" name="Vodorovný svitek 17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německy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70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657922" y="4509120"/>
            <a:ext cx="4848919" cy="1194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endParaRPr lang="cs-CZ" sz="4400" b="1" dirty="0">
              <a:solidFill>
                <a:srgbClr val="C00000"/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1" name="Rovnoramenný trojúhelník 10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2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Obrázek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6" name="Šestiúhelník 15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O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smtClean="0">
                <a:latin typeface="Comic Sans MS" pitchFamily="66" charset="0"/>
              </a:rPr>
              <a:t>Jak se jmenuje řeka, která pramení v Česku, dál pak tvoří hranici mezi Polskem a Německem, pak se vlévá do Baltského moře.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9" name="Vodorovný svitek 18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Odra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498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0" name="Rovnoramenný trojúhelník 9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4" name="Šestiúhelník 13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P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Jak se jmenuje zábavní park ve Vídni?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i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6000" b="1" i="1" dirty="0">
                <a:solidFill>
                  <a:srgbClr val="C00000"/>
                </a:solidFill>
                <a:latin typeface="Comic Sans MS" pitchFamily="66" charset="0"/>
              </a:rPr>
              <a:t>P</a:t>
            </a:r>
            <a:r>
              <a:rPr lang="cs-CZ" sz="6000" b="1" i="1" dirty="0" smtClean="0">
                <a:solidFill>
                  <a:srgbClr val="C00000"/>
                </a:solidFill>
                <a:latin typeface="Comic Sans MS" pitchFamily="66" charset="0"/>
              </a:rPr>
              <a:t>rátr </a:t>
            </a:r>
            <a:endParaRPr lang="cs-CZ" sz="6000" b="1" i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336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0" name="Rovnoramenný trojúhelník 9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4" name="Šestiúhelník 13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R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Barokní malíř, autor obrazu  „Tři grácie“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7" name="Vodorovný svitek 16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b="1" i="1" dirty="0" err="1" smtClean="0">
                <a:solidFill>
                  <a:srgbClr val="C00000"/>
                </a:solidFill>
                <a:latin typeface="Comic Sans MS" pitchFamily="66" charset="0"/>
              </a:rPr>
              <a:t>Rubens</a:t>
            </a:r>
            <a:r>
              <a:rPr lang="cs-CZ" sz="5400" b="1" i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5400" b="1" i="1" dirty="0">
                <a:solidFill>
                  <a:srgbClr val="C00000"/>
                </a:solidFill>
                <a:latin typeface="Comic Sans MS" pitchFamily="66" charset="0"/>
              </a:rPr>
              <a:t>Peter Paul </a:t>
            </a:r>
            <a:endParaRPr lang="cs-CZ" sz="5400" b="1" i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63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0" name="Rovnoramenný trojúhelník 9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4" name="Šestiúhelník 13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Ř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 </a:t>
            </a:r>
            <a:r>
              <a:rPr lang="cs-CZ" sz="2400" b="1" dirty="0" smtClean="0">
                <a:latin typeface="Comic Sans MS" pitchFamily="66" charset="0"/>
              </a:rPr>
              <a:t>Co je to INN ?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7" name="Vodorovný svitek 16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řeka v Rakousku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454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987824" y="4791574"/>
            <a:ext cx="357187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cs-CZ" sz="4400" b="1" dirty="0" smtClean="0">
                <a:solidFill>
                  <a:srgbClr val="C00000"/>
                </a:solidFill>
              </a:rPr>
              <a:t> </a:t>
            </a:r>
            <a:endParaRPr lang="cs-CZ" sz="4400" b="1" dirty="0">
              <a:solidFill>
                <a:srgbClr val="C00000"/>
              </a:solidFill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4" name="Šestiúhelník 13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S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45029" y="2564904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Počeštěný název města, které leží v Rakousku,  je Solnohrad. Jak se jmenuje správně?</a:t>
            </a:r>
          </a:p>
        </p:txBody>
      </p:sp>
      <p:sp>
        <p:nvSpPr>
          <p:cNvPr id="18" name="Vodorovný svitek 17"/>
          <p:cNvSpPr/>
          <p:nvPr/>
        </p:nvSpPr>
        <p:spPr>
          <a:xfrm>
            <a:off x="1142202" y="4509120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>
                <a:solidFill>
                  <a:srgbClr val="C00000"/>
                </a:solidFill>
                <a:latin typeface="Comic Sans MS" pitchFamily="66" charset="0"/>
              </a:rPr>
              <a:t>Salzburg</a:t>
            </a:r>
          </a:p>
        </p:txBody>
      </p:sp>
    </p:spTree>
    <p:extLst>
      <p:ext uri="{BB962C8B-B14F-4D97-AF65-F5344CB8AC3E}">
        <p14:creationId xmlns:p14="http://schemas.microsoft.com/office/powerpoint/2010/main" val="165562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3" name="Šestiúhelník 12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Š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47586" y="2529601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Jiným slovem švábské nudle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err="1" smtClean="0">
                <a:solidFill>
                  <a:srgbClr val="C00000"/>
                </a:solidFill>
                <a:latin typeface="Comic Sans MS" pitchFamily="66" charset="0"/>
              </a:rPr>
              <a:t>špecle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699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3" name="Šestiúhelník 12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T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336415" y="2411865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latin typeface="Comic Sans MS" pitchFamily="66" charset="0"/>
              </a:rPr>
              <a:t>Jak se jmenuje nejznámější pohoří na Slovensku?</a:t>
            </a:r>
          </a:p>
        </p:txBody>
      </p:sp>
      <p:sp>
        <p:nvSpPr>
          <p:cNvPr id="15" name="Vodorovný svitek 14"/>
          <p:cNvSpPr/>
          <p:nvPr/>
        </p:nvSpPr>
        <p:spPr>
          <a:xfrm>
            <a:off x="1183527" y="4437112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Tatry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222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3" name="Šestiúhelník 12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U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Německé tradiční jídlo, které se pojídá se zelím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uzené koleno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333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10" name="Rovnoramenný trojúhelník 9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1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5" name="Šestiúhelník 14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V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30997" y="2420888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Jak se jmenuje tanec, který se tančí na tři doby, přívlastek má vídeňský. Proslavil ho skladatel </a:t>
            </a:r>
            <a:r>
              <a:rPr lang="cs-CZ" sz="2400" b="1" dirty="0" err="1" smtClean="0">
                <a:latin typeface="Comic Sans MS" pitchFamily="66" charset="0"/>
              </a:rPr>
              <a:t>Straus</a:t>
            </a:r>
            <a:r>
              <a:rPr lang="cs-CZ" sz="2400" b="1" dirty="0" smtClean="0">
                <a:latin typeface="Comic Sans MS" pitchFamily="66" charset="0"/>
              </a:rPr>
              <a:t>.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8" name="Vodorovný svitek 17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vídeňský valčík 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7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3" name="Šestiúhelník 12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Y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smtClean="0">
                <a:latin typeface="Comic Sans MS" pitchFamily="66" charset="0"/>
              </a:rPr>
              <a:t>jakým slovem se označuje tvrdé y ? 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ypsilon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305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9" name="Rovnoramenný trojúhelník 8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3" name="Šestiúhelník 12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Z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smtClean="0">
                <a:latin typeface="Comic Sans MS" pitchFamily="66" charset="0"/>
              </a:rPr>
              <a:t>Co je to LILEK ?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zelenina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557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7249183" y="190515"/>
            <a:ext cx="1368152" cy="1058077"/>
            <a:chOff x="1331640" y="2913534"/>
            <a:chExt cx="1584176" cy="1261417"/>
          </a:xfrm>
        </p:grpSpPr>
        <p:sp>
          <p:nvSpPr>
            <p:cNvPr id="8" name="Rovnoramenný trojúhelník 7"/>
            <p:cNvSpPr/>
            <p:nvPr/>
          </p:nvSpPr>
          <p:spPr>
            <a:xfrm>
              <a:off x="1331640" y="2913534"/>
              <a:ext cx="1584176" cy="1261417"/>
            </a:xfrm>
            <a:prstGeom prst="triangle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slope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9" name="Picture 5" descr="C:\Users\svetlana\AppData\Local\Microsoft\Windows\Temporary Internet Files\Content.IE5\SOJ1T5T9\MC900441980[2].wmf">
              <a:hlinkClick r:id="rId2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2982"/>
            <a:stretch/>
          </p:blipFill>
          <p:spPr bwMode="auto">
            <a:xfrm>
              <a:off x="1703387" y="3041945"/>
              <a:ext cx="841375" cy="103187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slope"/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53" y="278157"/>
            <a:ext cx="1304348" cy="1304348"/>
          </a:xfrm>
          <a:prstGeom prst="rect">
            <a:avLst/>
          </a:prstGeom>
        </p:spPr>
      </p:pic>
      <p:sp>
        <p:nvSpPr>
          <p:cNvPr id="13" name="Šestiúhelník 12"/>
          <p:cNvSpPr/>
          <p:nvPr/>
        </p:nvSpPr>
        <p:spPr>
          <a:xfrm>
            <a:off x="3698133" y="383483"/>
            <a:ext cx="2160240" cy="1762622"/>
          </a:xfrm>
          <a:prstGeom prst="hexagon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lop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dirty="0" smtClean="0">
                <a:latin typeface="Comic Sans MS" pitchFamily="66" charset="0"/>
              </a:rPr>
              <a:t>Ž</a:t>
            </a:r>
            <a:endParaRPr lang="cs-CZ" sz="9600" dirty="0">
              <a:latin typeface="Comic Sans MS" pitchFamily="66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39552" y="2552940"/>
            <a:ext cx="8280920" cy="184820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atin typeface="Comic Sans MS" pitchFamily="66" charset="0"/>
              </a:rPr>
              <a:t> </a:t>
            </a:r>
            <a:r>
              <a:rPr lang="cs-CZ" sz="2400" b="1" dirty="0" smtClean="0">
                <a:latin typeface="Comic Sans MS" pitchFamily="66" charset="0"/>
              </a:rPr>
              <a:t>Co označuje slovo FAUNA ?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1259630" y="4418476"/>
            <a:ext cx="7037247" cy="2124202"/>
          </a:xfrm>
          <a:prstGeom prst="horizontalScroll">
            <a:avLst>
              <a:gd name="adj" fmla="val 14962"/>
            </a:avLst>
          </a:prstGeom>
          <a:gradFill flip="none" rotWithShape="1">
            <a:path path="shape">
              <a:fillToRect l="50000" t="50000" r="50000" b="50000"/>
            </a:path>
            <a:tileRect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cs-CZ" sz="6000" b="1" dirty="0" smtClean="0">
                <a:solidFill>
                  <a:srgbClr val="C00000"/>
                </a:solidFill>
                <a:latin typeface="Comic Sans MS" pitchFamily="66" charset="0"/>
              </a:rPr>
              <a:t>živočichy</a:t>
            </a:r>
            <a:endParaRPr lang="cs-CZ" sz="60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06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988840"/>
            <a:ext cx="8229600" cy="386308"/>
          </a:xfrm>
        </p:spPr>
        <p:txBody>
          <a:bodyPr>
            <a:normAutofit fontScale="90000"/>
          </a:bodyPr>
          <a:lstStyle/>
          <a:p>
            <a:r>
              <a:rPr lang="cs-CZ" sz="2000" b="1" u="sng" dirty="0" smtClean="0"/>
              <a:t>Použité zdroje:</a:t>
            </a:r>
            <a:endParaRPr lang="cs-CZ" sz="2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492896"/>
            <a:ext cx="7272808" cy="4104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00" b="1" u="sng" dirty="0" smtClean="0"/>
              <a:t>Všechny obrázky čerpány</a:t>
            </a:r>
            <a:r>
              <a:rPr lang="cs-CZ" sz="1000" b="1" u="sng" dirty="0" smtClean="0"/>
              <a:t>:  </a:t>
            </a:r>
            <a:r>
              <a:rPr lang="cs-CZ" sz="1000" b="1" dirty="0"/>
              <a:t>http://office.microsoft.com/ </a:t>
            </a:r>
            <a:endParaRPr lang="cs-CZ" sz="1000" dirty="0" smtClean="0"/>
          </a:p>
          <a:p>
            <a:pPr marL="0" indent="0">
              <a:buNone/>
            </a:pPr>
            <a:endParaRPr lang="cs-CZ" sz="900" b="1" u="sng" dirty="0"/>
          </a:p>
          <a:p>
            <a:pPr marL="0" indent="0">
              <a:buNone/>
            </a:pPr>
            <a:endParaRPr lang="cs-CZ" sz="900" b="1" u="sng" dirty="0"/>
          </a:p>
          <a:p>
            <a:pPr marL="0" indent="0">
              <a:buNone/>
            </a:pPr>
            <a:endParaRPr lang="cs-CZ" sz="900" b="1" u="sng" dirty="0"/>
          </a:p>
          <a:p>
            <a:pPr marL="0" indent="0">
              <a:buNone/>
            </a:pPr>
            <a:r>
              <a:rPr lang="cs-CZ" sz="900" dirty="0" smtClean="0"/>
              <a:t> </a:t>
            </a:r>
            <a:endParaRPr lang="cs-CZ" sz="900" b="1" u="sng" dirty="0"/>
          </a:p>
          <a:p>
            <a:pPr marL="0" indent="0">
              <a:buNone/>
            </a:pPr>
            <a:r>
              <a:rPr lang="pt-BR" sz="900" dirty="0" smtClean="0"/>
              <a:t> </a:t>
            </a:r>
            <a:endParaRPr lang="cs-CZ" sz="900" b="1" u="sng" dirty="0"/>
          </a:p>
          <a:p>
            <a:pPr marL="0" indent="0">
              <a:buNone/>
            </a:pPr>
            <a:r>
              <a:rPr lang="cs-CZ" sz="900" dirty="0" smtClean="0"/>
              <a:t> </a:t>
            </a:r>
            <a:endParaRPr lang="cs-CZ" sz="900" b="1" u="sng" dirty="0"/>
          </a:p>
          <a:p>
            <a:pPr marL="0" indent="0">
              <a:buNone/>
            </a:pPr>
            <a:r>
              <a:rPr lang="en-US" sz="900" dirty="0" smtClean="0"/>
              <a:t> </a:t>
            </a:r>
            <a:r>
              <a:rPr lang="cs-CZ" sz="900" dirty="0" smtClean="0"/>
              <a:t> </a:t>
            </a:r>
            <a:endParaRPr lang="cs-CZ" sz="900" b="1" u="sng" dirty="0"/>
          </a:p>
          <a:p>
            <a:pPr marL="0" indent="0">
              <a:buNone/>
            </a:pPr>
            <a:endParaRPr lang="cs-CZ" sz="900" dirty="0" smtClean="0"/>
          </a:p>
          <a:p>
            <a:pPr marL="0" indent="0">
              <a:buNone/>
            </a:pPr>
            <a:endParaRPr lang="cs-CZ" sz="900" b="1" u="sng" dirty="0"/>
          </a:p>
          <a:p>
            <a:pPr marL="0" indent="0">
              <a:buNone/>
            </a:pPr>
            <a:endParaRPr lang="cs-CZ" sz="900" b="1" u="sng" dirty="0"/>
          </a:p>
          <a:p>
            <a:pPr marL="0" indent="0">
              <a:buNone/>
            </a:pPr>
            <a:endParaRPr lang="cs-CZ" sz="900" b="1" u="sng" dirty="0"/>
          </a:p>
          <a:p>
            <a:pPr marL="0" indent="0">
              <a:buNone/>
            </a:pPr>
            <a:endParaRPr lang="cs-CZ" sz="900" b="1" u="sng" dirty="0"/>
          </a:p>
          <a:p>
            <a:pPr marL="0" indent="0">
              <a:buNone/>
            </a:pPr>
            <a:r>
              <a:rPr lang="cs-CZ" sz="900" dirty="0" smtClean="0"/>
              <a:t> </a:t>
            </a:r>
            <a:endParaRPr lang="cs-CZ" sz="900" dirty="0"/>
          </a:p>
          <a:p>
            <a:pPr marL="0" indent="0">
              <a:buNone/>
            </a:pPr>
            <a:endParaRPr lang="cs-CZ" sz="2000" b="1" u="sng" dirty="0" smtClean="0"/>
          </a:p>
          <a:p>
            <a:pPr marL="0" indent="0">
              <a:buNone/>
            </a:pPr>
            <a:r>
              <a:rPr lang="cs-CZ" sz="2000" dirty="0" smtClean="0"/>
              <a:t> </a:t>
            </a:r>
            <a:endParaRPr lang="cs-CZ" sz="20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1225453" y="260648"/>
            <a:ext cx="6968502" cy="1313384"/>
            <a:chOff x="846154" y="500042"/>
            <a:chExt cx="6968502" cy="1485900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11802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870</Words>
  <Application>Microsoft Office PowerPoint</Application>
  <PresentationFormat>Předvádění na obrazovce (4:3)</PresentationFormat>
  <Paragraphs>263</Paragraphs>
  <Slides>33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Motiv systému Office</vt:lpstr>
      <vt:lpstr>Prezentace aplikace PowerPoint</vt:lpstr>
      <vt:lpstr>Metodický pokyn</vt:lpstr>
      <vt:lpstr>AZ - KVÍZ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svetlana</dc:creator>
  <cp:lastModifiedBy>svetlana</cp:lastModifiedBy>
  <cp:revision>39</cp:revision>
  <dcterms:created xsi:type="dcterms:W3CDTF">2013-05-03T13:22:35Z</dcterms:created>
  <dcterms:modified xsi:type="dcterms:W3CDTF">2013-05-05T22:36:16Z</dcterms:modified>
</cp:coreProperties>
</file>