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5398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65160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18426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747763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07282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14869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0796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04085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387915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884120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18855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B1E97-B679-4A53-9D05-450C613217E6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1EFDF-8071-4243-A59F-9C737182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455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Cerny-Jirasek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1937_Lida_Baarova_im_Film_%27Patrioten%27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rny-Jirasek.jpg" TargetMode="External"/><Relationship Id="rId2" Type="http://schemas.openxmlformats.org/officeDocument/2006/relationships/hyperlink" Target="//cs.wikipedia.org/wiki/Jan_Vil%C3%ADme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//cs.wikipedia.org/wiki/Josef_Mathaus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5486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D.9.A.27_domaci_odboj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10.04.2013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DOMÁCÍ ODBOJ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86360" y="4437112"/>
            <a:ext cx="32621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DOMÁCÍ ODBOJ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5357826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382797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Orientace v textu</a:t>
            </a:r>
          </a:p>
          <a:p>
            <a:r>
              <a:rPr lang="cs-CZ" b="1" i="1" dirty="0" smtClean="0"/>
              <a:t>Práce s informacemi (oprava)</a:t>
            </a:r>
          </a:p>
          <a:p>
            <a:pPr lvl="8"/>
            <a:endParaRPr lang="cs-CZ" b="1" i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2208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OPAKOVÁNÍ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Opravte chybné údaje</a:t>
            </a:r>
          </a:p>
          <a:p>
            <a:endParaRPr lang="cs-CZ" sz="2400" b="1" i="1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Protektorátní prezident měl rozhodující moc.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Prvním říšským protektorem byl Reinhard Heydrich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Český průmysl se rozvíjel nezávisle na potřebách Německa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Každá škola určovala obsah svého učiva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Na vysokých školách se vyučovala medicína a filozofie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Kolaborant je člen protinacistického odboje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2565400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Protektorátní president měl pouze formální moc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Konstantin von </a:t>
            </a:r>
            <a:r>
              <a:rPr lang="cs-CZ" sz="2000" b="1" i="1" dirty="0" err="1" smtClean="0"/>
              <a:t>Neurath</a:t>
            </a:r>
            <a:endParaRPr lang="cs-CZ" sz="20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Výroba pro válečné účely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Školám Němci nařízeno, co učit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Vysoké školy byly uzavřeny do konce války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Udavač, spolupracoval s Němci</a:t>
            </a:r>
            <a:endParaRPr lang="cs-CZ" sz="2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89040"/>
            <a:ext cx="2602405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5589240"/>
            <a:ext cx="4332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PEČEŤ KARLOVY UNIVERZITY Z ROKU 1360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0855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1800" b="1" u="sng" dirty="0" smtClean="0"/>
              <a:t>DOMÁCÍ ODBOJ</a:t>
            </a:r>
          </a:p>
          <a:p>
            <a:pPr>
              <a:buFont typeface="Wingdings" pitchFamily="2" charset="2"/>
              <a:buChar char="Ø"/>
            </a:pPr>
            <a:r>
              <a:rPr lang="cs-CZ" sz="1800" b="1" i="1" dirty="0" smtClean="0"/>
              <a:t>Na území protektorátu nemohl probíhat přímý nebo partyzánský způsob boje (až v závěru války)</a:t>
            </a:r>
          </a:p>
          <a:p>
            <a:pPr>
              <a:buFont typeface="Wingdings" pitchFamily="2" charset="2"/>
              <a:buChar char="Ø"/>
            </a:pPr>
            <a:r>
              <a:rPr lang="cs-CZ" sz="1800" b="1" i="1" dirty="0" smtClean="0"/>
              <a:t>Sabotáže – nedodržování výrobních postupů, sypání písku do motorů apod.( heslo PP – pracuj pomalu)</a:t>
            </a:r>
          </a:p>
          <a:p>
            <a:pPr>
              <a:buFont typeface="Wingdings" pitchFamily="2" charset="2"/>
              <a:buChar char="Ø"/>
            </a:pPr>
            <a:r>
              <a:rPr lang="cs-CZ" sz="1800" b="1" i="1" dirty="0" smtClean="0"/>
              <a:t>Uchování české kultury – četba českých knih, Národní divadlo uvádělo české opery</a:t>
            </a:r>
          </a:p>
          <a:p>
            <a:pPr>
              <a:buFont typeface="Wingdings" pitchFamily="2" charset="2"/>
              <a:buChar char="Ø"/>
            </a:pPr>
            <a:r>
              <a:rPr lang="cs-CZ" sz="1800" b="1" i="1" dirty="0" smtClean="0"/>
              <a:t>Poslech londýnského rozhlasu – projevy E. Beneše, pravdivé informace o vývoji války</a:t>
            </a:r>
          </a:p>
          <a:p>
            <a:pPr>
              <a:buFont typeface="Wingdings" pitchFamily="2" charset="2"/>
              <a:buChar char="Ø"/>
            </a:pPr>
            <a:r>
              <a:rPr lang="cs-CZ" sz="1800" b="1" i="1" dirty="0" smtClean="0"/>
              <a:t>Pomocí vysílaček – do Anglie pravdivé informace o situaci v protektorátu; také kurýři – např. strojvůdci či průvodčí</a:t>
            </a:r>
            <a:endParaRPr lang="cs-CZ" sz="1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31729"/>
            <a:ext cx="238125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4365104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 OKUPACE SE VELMI PRODÁVALY KNIHY ALOISE JIRÁSKA. JEJICH NÁMĚTY PŘIPOMÍNALY ČESKÝM LIDEM  SLAVNOU MINULOST ČESKÉHO NÁRODA.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77214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VYHLEDEJ NA INTERNETU DÍLA ALOISE JIRÁSKA, KTERÁ SVÝM OBSAHEM DODÁVALA ČESKÝM LIDEM ODVAHU</a:t>
            </a:r>
            <a:endParaRPr lang="cs-CZ" sz="2400" b="1" i="1" dirty="0"/>
          </a:p>
        </p:txBody>
      </p:sp>
      <p:pic>
        <p:nvPicPr>
          <p:cNvPr id="3074" name="Picture 2" descr="http://upload.wikimedia.org/wikipedia/commons/thumb/5/51/Cerny-Jirasek.jpg/220px-Cerny-Jiras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4795124" cy="32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4454936"/>
            <a:ext cx="29523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OBRAZ BLANIČTÍ RYTÍŘI NAMALOVAL JAKO ILUSTRACI K JEDNÉ Z JIRÁSKOVÝCH KNIH MALÍŘ VĚNCESLAV ČERNÝ.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175516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</a:rPr>
              <a:t>MOŽNÉ ŘEŠENÍ</a:t>
            </a:r>
            <a:endParaRPr lang="cs-CZ" sz="3600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Próza: Psohlavci, Staré pověsti české, </a:t>
            </a:r>
            <a:r>
              <a:rPr lang="cs-CZ" sz="2400" b="1" i="1" dirty="0" err="1" smtClean="0"/>
              <a:t>F.L.Věk</a:t>
            </a:r>
            <a:r>
              <a:rPr lang="cs-CZ" sz="2400" b="1" i="1" dirty="0" smtClean="0"/>
              <a:t>, U nás, </a:t>
            </a:r>
            <a:r>
              <a:rPr lang="cs-CZ" sz="2400" b="1" i="1" dirty="0" err="1" smtClean="0"/>
              <a:t>Filosovská</a:t>
            </a:r>
            <a:r>
              <a:rPr lang="cs-CZ" sz="2400" b="1" i="1" dirty="0" smtClean="0"/>
              <a:t> historie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Divadelní hry: Jan Hus, Jan Žižka</a:t>
            </a:r>
            <a:endParaRPr lang="cs-CZ" sz="2400" b="1" i="1" dirty="0"/>
          </a:p>
        </p:txBody>
      </p:sp>
      <p:pic>
        <p:nvPicPr>
          <p:cNvPr id="4098" name="Picture 2" descr="http://upload.wikimedia.org/wikipedia/commons/e/e9/Josef_Mathauser_-_Praotec_%C4%8Cech_na_ho%C5%99e_%C5%98%C3%AD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46101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3645024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PRAOTEC ČECH NA ŘÍPU – ILUSTRACE JANA MATHAUSERA KE STARÝM POVĚSTEM ČESKÝM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02126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KDO JSEM?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Narodila jsem se 7.9.1914. Mé původní jméno bylo Lída Babková, vy máte uhodnout mé jméno umělecké.</a:t>
            </a:r>
          </a:p>
          <a:p>
            <a:r>
              <a:rPr lang="cs-CZ" sz="2400" b="1" i="1" dirty="0" smtClean="0"/>
              <a:t>Byla jsem velmi krásná a stala jsem se slavnou českou filmovou herečkou. Natáčela jsem i v Německu, kde jsem poznala nacistického ministra Josepha Goebbelse. Láska k němu byla pro mě osudná.</a:t>
            </a:r>
          </a:p>
          <a:p>
            <a:r>
              <a:rPr lang="cs-CZ" sz="2400" b="1" i="1" dirty="0" smtClean="0"/>
              <a:t>Po válce mě označili za kolaborantku a rok a půl mě věznili.</a:t>
            </a:r>
          </a:p>
          <a:p>
            <a:r>
              <a:rPr lang="cs-CZ" sz="2400" b="1" i="1" dirty="0" smtClean="0"/>
              <a:t>V roce 1948 jsem emigrovala do Rakouska. Několikrát jsem se provdala, dožila jsem ale v osamění v rakouském Salcburku.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19969902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e/e8/1937_Lida_Baarova_im_Film_%27Patrioten%27.jpg/220px-1937_Lida_Baarova_im_Film_%27Patrioten%2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4558433" cy="64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3356992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SLAVNÁ ČESKÁ HEREČKA  LÍDA BAAROVÁ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26204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Připravíme pracovní list – opakování můžeme využít i jako klasifikovanou pětiminutovku</a:t>
            </a:r>
          </a:p>
          <a:p>
            <a:r>
              <a:rPr lang="cs-CZ" sz="2400" dirty="0" smtClean="0"/>
              <a:t>V hlavní části hodiny využijeme mezipředmětové vztahy D – </a:t>
            </a:r>
            <a:r>
              <a:rPr lang="cs-CZ" sz="2400" dirty="0" err="1" smtClean="0"/>
              <a:t>Čj</a:t>
            </a:r>
            <a:endParaRPr lang="cs-CZ" sz="2400" dirty="0" smtClean="0"/>
          </a:p>
          <a:p>
            <a:r>
              <a:rPr lang="cs-CZ" sz="2400" dirty="0" smtClean="0"/>
              <a:t>Životopis </a:t>
            </a:r>
            <a:r>
              <a:rPr lang="cs-CZ" sz="2400" dirty="0"/>
              <a:t>L</a:t>
            </a:r>
            <a:r>
              <a:rPr lang="cs-CZ" sz="2400" dirty="0" smtClean="0"/>
              <a:t>ídy Baarové zadáme k podrobnějšímu zpracování formou referátu nebo prezentace na příští hodinu</a:t>
            </a:r>
          </a:p>
          <a:p>
            <a:r>
              <a:rPr lang="cs-CZ" sz="2400" b="1" u="sng" dirty="0" smtClean="0"/>
              <a:t> Klíčová slova: </a:t>
            </a:r>
            <a:r>
              <a:rPr lang="cs-CZ" sz="2400" dirty="0" smtClean="0"/>
              <a:t>viz snímek 4 a 7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důraz na správné vnímání textu, práce s údaji o české literatuře na internetu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4447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S.4: autor neznámý,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</a:t>
            </a:r>
            <a:r>
              <a:rPr lang="cs-CZ" sz="2000" dirty="0" smtClean="0">
                <a:solidFill>
                  <a:prstClr val="black"/>
                </a:solidFill>
              </a:rPr>
              <a:t>10 </a:t>
            </a:r>
            <a:r>
              <a:rPr lang="cs-CZ" sz="2000" dirty="0">
                <a:solidFill>
                  <a:prstClr val="black"/>
                </a:solidFill>
              </a:rPr>
              <a:t>]. Dostupné na </a:t>
            </a:r>
            <a:r>
              <a:rPr lang="cs-CZ" sz="2000" dirty="0" err="1">
                <a:solidFill>
                  <a:prstClr val="black"/>
                </a:solidFill>
              </a:rPr>
              <a:t>www:http</a:t>
            </a:r>
            <a:r>
              <a:rPr lang="cs-CZ" sz="2000" dirty="0">
                <a:solidFill>
                  <a:prstClr val="black"/>
                </a:solidFill>
              </a:rPr>
              <a:t>://</a:t>
            </a:r>
            <a:r>
              <a:rPr lang="cs-CZ" sz="2000" dirty="0" smtClean="0">
                <a:solidFill>
                  <a:prstClr val="black"/>
                </a:solidFill>
              </a:rPr>
              <a:t>cs.wikipedia.org/wiki/Soubor:Pe%C4%8De%C5%A5_Univerzity_Karlovy_v_Praze.jpg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S.5.: </a:t>
            </a:r>
            <a:r>
              <a:rPr lang="cs-CZ" sz="2000" dirty="0" smtClean="0">
                <a:effectLst/>
                <a:hlinkClick r:id="rId2" action="ppaction://hlinkfile" tooltip="cs:Jan Vilímek"/>
              </a:rPr>
              <a:t>Jan Vilímek</a:t>
            </a:r>
            <a:r>
              <a:rPr lang="cs-CZ" sz="2000" dirty="0" smtClean="0">
                <a:effectLst/>
              </a:rPr>
              <a:t>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10 ]. Dostupné na </a:t>
            </a:r>
            <a:r>
              <a:rPr lang="cs-CZ" sz="2000" dirty="0" err="1">
                <a:solidFill>
                  <a:prstClr val="black"/>
                </a:solidFill>
              </a:rPr>
              <a:t>www:http</a:t>
            </a:r>
            <a:r>
              <a:rPr lang="cs-CZ" sz="2000" dirty="0">
                <a:solidFill>
                  <a:prstClr val="black"/>
                </a:solidFill>
              </a:rPr>
              <a:t>://cs.wikipedia.org/wiki/Soubor:Jan_Vil%C3%ADmek_-_</a:t>
            </a:r>
            <a:r>
              <a:rPr lang="cs-CZ" sz="2000" dirty="0" smtClean="0">
                <a:solidFill>
                  <a:prstClr val="black"/>
                </a:solidFill>
              </a:rPr>
              <a:t>Alois_Jir%C3%A1sek.jpg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S.6: </a:t>
            </a:r>
            <a:r>
              <a:rPr lang="cs-CZ" sz="2000" dirty="0" smtClean="0">
                <a:effectLst/>
              </a:rPr>
              <a:t>Věnceslav Černý,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10 ]. Dostupné na www: </a:t>
            </a:r>
            <a:r>
              <a:rPr lang="cs-CZ" sz="20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cs.wikipedia.org/wiki/Soubor:Cerny-Jirasek.jpg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 7:</a:t>
            </a:r>
            <a:r>
              <a:rPr lang="cs-CZ" sz="2000" dirty="0" smtClean="0">
                <a:effectLst/>
                <a:hlinkClick r:id="rId4" action="ppaction://hlinkfile" tooltip="cs:Josef Mathauser"/>
              </a:rPr>
              <a:t> Josef </a:t>
            </a:r>
            <a:r>
              <a:rPr lang="cs-CZ" sz="2000" dirty="0" err="1" smtClean="0">
                <a:effectLst/>
                <a:hlinkClick r:id="rId4" action="ppaction://hlinkfile" tooltip="cs:Josef Mathauser"/>
              </a:rPr>
              <a:t>Mathauser</a:t>
            </a:r>
            <a:r>
              <a:rPr lang="cs-CZ" sz="2000" dirty="0" smtClean="0">
                <a:effectLst/>
              </a:rPr>
              <a:t>,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10 ]. Dostupné na </a:t>
            </a:r>
            <a:r>
              <a:rPr lang="cs-CZ" sz="2000" dirty="0" err="1">
                <a:solidFill>
                  <a:prstClr val="black"/>
                </a:solidFill>
              </a:rPr>
              <a:t>www:http</a:t>
            </a:r>
            <a:r>
              <a:rPr lang="cs-CZ" sz="2000" dirty="0">
                <a:solidFill>
                  <a:prstClr val="black"/>
                </a:solidFill>
              </a:rPr>
              <a:t>://cs.wikipedia.org/wiki/Soubor:Josef_Mathauser_-_Praotec_%C4%8Cech_na_ho%C5%99e_%C5%98%C3%ADp.jpg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1534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520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OPAKOVÁNÍ</vt:lpstr>
      <vt:lpstr>ŘEŠENÍ</vt:lpstr>
      <vt:lpstr>Prezentace aplikace PowerPoint</vt:lpstr>
      <vt:lpstr>ÚKOL</vt:lpstr>
      <vt:lpstr>MOŽNÉ ŘEŠENÍ</vt:lpstr>
      <vt:lpstr>KDO JSEM?</vt:lpstr>
      <vt:lpstr>Prezentace aplikace PowerPoint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PC-29SQ</cp:lastModifiedBy>
  <cp:revision>18</cp:revision>
  <dcterms:created xsi:type="dcterms:W3CDTF">2013-04-10T04:26:00Z</dcterms:created>
  <dcterms:modified xsi:type="dcterms:W3CDTF">2013-04-10T08:14:24Z</dcterms:modified>
</cp:coreProperties>
</file>