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4FAE4-1042-4F5E-A706-0F446DBBAD67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BBD5C-A7C5-4166-A115-C5A9B92AC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4FAE4-1042-4F5E-A706-0F446DBBAD67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BBD5C-A7C5-4166-A115-C5A9B92AC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4FAE4-1042-4F5E-A706-0F446DBBAD67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BBD5C-A7C5-4166-A115-C5A9B92AC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4FAE4-1042-4F5E-A706-0F446DBBAD67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BBD5C-A7C5-4166-A115-C5A9B92AC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4FAE4-1042-4F5E-A706-0F446DBBAD67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BBD5C-A7C5-4166-A115-C5A9B92AC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4FAE4-1042-4F5E-A706-0F446DBBAD67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BBD5C-A7C5-4166-A115-C5A9B92AC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4FAE4-1042-4F5E-A706-0F446DBBAD67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BBD5C-A7C5-4166-A115-C5A9B92AC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4FAE4-1042-4F5E-A706-0F446DBBAD67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BBD5C-A7C5-4166-A115-C5A9B92AC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4FAE4-1042-4F5E-A706-0F446DBBAD67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BBD5C-A7C5-4166-A115-C5A9B92AC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4FAE4-1042-4F5E-A706-0F446DBBAD67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BBD5C-A7C5-4166-A115-C5A9B92AC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4FAE4-1042-4F5E-A706-0F446DBBAD67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BBD5C-A7C5-4166-A115-C5A9B92AC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54FAE4-1042-4F5E-A706-0F446DBBAD67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9BBD5C-A7C5-4166-A115-C5A9B92AC69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 dir="l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Stadtschloss_Potsdam_(1900)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6/6b/Clement_Attlee%2C_Harry_S._Truman%2C_Joseph_Stalin_and_their_principal_advisors_-_Potsdam_Conference_1945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Bundesarchiv_Bild_183-R14128A,_Martin_Bormann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hyperlink" Target="//upload.wikimedia.org/wikipedia/commons/5/57/Linie_Odra-Nisa.gi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c/c9/Vertreibung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9/9a/Simon_Wiesenthal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ertreibung.jpg" TargetMode="External"/><Relationship Id="rId3" Type="http://schemas.openxmlformats.org/officeDocument/2006/relationships/hyperlink" Target="http://cs.wikipedia.org/wiki/Soubor:Clement_Attlee,_Harry_S._Truman,_Joseph_Stalin_and_their_principal_advisors_-_Potsdam_Conference_1945.jpg" TargetMode="External"/><Relationship Id="rId7" Type="http://schemas.openxmlformats.org/officeDocument/2006/relationships/hyperlink" Target="http://cs.wikipedia.org/wiki/Soubor:Linie_Odra-Nisa.gif" TargetMode="External"/><Relationship Id="rId2" Type="http://schemas.openxmlformats.org/officeDocument/2006/relationships/hyperlink" Target="http://cs.wikipedia.org/wiki/Soubor:Stadtschloss_Potsdam_(1900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commons.wikimedia.org/w/index.php?title=User:STS_Chvojkovice-Brod&amp;action=edit&amp;redlink=1" TargetMode="Externa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cs.wikipedia.org/wiki/Soubor:Bundesarchiv_Bild_183-R14128A,_Martin_Bormann.jpg" TargetMode="External"/><Relationship Id="rId9" Type="http://schemas.openxmlformats.org/officeDocument/2006/relationships/hyperlink" Target="//commons.wikimedia.org/wiki/User:Horeg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71670" y="642918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 </a:t>
            </a:r>
            <a:r>
              <a:rPr lang="cs-CZ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D.9.A.32_</a:t>
            </a:r>
            <a:r>
              <a:rPr lang="cs-CZ" b="1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povalecne</a:t>
            </a:r>
            <a:r>
              <a:rPr lang="cs-CZ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 </a:t>
            </a:r>
            <a:r>
              <a:rPr lang="cs-CZ" b="1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usporadani</a:t>
            </a:r>
            <a:endParaRPr lang="cs-CZ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03.05.2013</a:t>
            </a:r>
            <a:endParaRPr lang="cs-CZ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Název: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POVÁLEČNÉ USPOŘÁDÁNÍ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pPr lvl="0"/>
            <a:r>
              <a:rPr lang="cs-CZ" dirty="0">
                <a:solidFill>
                  <a:prstClr val="black"/>
                </a:solidFill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28794" y="4357694"/>
            <a:ext cx="516006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POVÁLEČNÉ USPOŘÁDÁNÍ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00115" y="534709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i="1" dirty="0">
                <a:solidFill>
                  <a:prstClr val="black"/>
                </a:solidFill>
              </a:rPr>
              <a:t>Dějepis 9.ročník</a:t>
            </a:r>
          </a:p>
          <a:p>
            <a:pPr lvl="0"/>
            <a:r>
              <a:rPr lang="cs-CZ" b="1" i="1" dirty="0">
                <a:solidFill>
                  <a:prstClr val="black"/>
                </a:solidFill>
              </a:rPr>
              <a:t>Práce s textem – rozvoj čtenářské gramotnosti</a:t>
            </a:r>
          </a:p>
          <a:p>
            <a:pPr lvl="0"/>
            <a:r>
              <a:rPr lang="cs-CZ" b="1" i="1" dirty="0">
                <a:solidFill>
                  <a:prstClr val="black"/>
                </a:solidFill>
              </a:rPr>
              <a:t>Vyhledávání </a:t>
            </a:r>
            <a:r>
              <a:rPr lang="cs-CZ" b="1" i="1" dirty="0" smtClean="0">
                <a:solidFill>
                  <a:prstClr val="black"/>
                </a:solidFill>
              </a:rPr>
              <a:t>informací ve slovníku cizích slov</a:t>
            </a:r>
          </a:p>
          <a:p>
            <a:pPr lvl="0"/>
            <a:r>
              <a:rPr lang="cs-CZ" b="1" i="1" dirty="0" smtClean="0">
                <a:solidFill>
                  <a:prstClr val="black"/>
                </a:solidFill>
              </a:rPr>
              <a:t>Vyhledávání informací v textu</a:t>
            </a:r>
          </a:p>
          <a:p>
            <a:pPr lvl="0">
              <a:buNone/>
            </a:pPr>
            <a:endParaRPr lang="cs-CZ" b="1" i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b="1" i="1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r>
              <a:rPr lang="cs-CZ" sz="2400" b="1" i="1" u="sng" dirty="0" smtClean="0"/>
              <a:t>POSTUPIMSKÁ KONFERENCE</a:t>
            </a:r>
          </a:p>
          <a:p>
            <a:r>
              <a:rPr lang="cs-CZ" sz="2400" b="1" i="1" dirty="0" smtClean="0"/>
              <a:t>V létě 1945 se konala poslední velká konference Spojenců v Postupimi u Berlína</a:t>
            </a:r>
            <a:endParaRPr lang="cs-CZ" sz="2400" b="1" i="1" dirty="0"/>
          </a:p>
        </p:txBody>
      </p:sp>
      <p:pic>
        <p:nvPicPr>
          <p:cNvPr id="1026" name="Picture 2" descr="http://upload.wikimedia.org/wikipedia/commons/thumb/4/4d/Stadtschloss_Potsdam_%281900%29.jpg/220px-Stadtschloss_Potsdam_%281900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2071678"/>
            <a:ext cx="4448893" cy="3276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286380" y="450057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	</a:t>
            </a:r>
            <a:r>
              <a:rPr lang="cs-CZ" b="1" dirty="0" smtClean="0"/>
              <a:t>POSTUPIM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1538" y="5572140"/>
            <a:ext cx="414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VYHLEDEJ MĚSTO NA MAPĚ.</a:t>
            </a:r>
            <a:endParaRPr lang="cs-CZ" b="1" dirty="0"/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Clement Attlee, Harry S. Truman, Joseph Stalin and their principal advisors - Potsdam Conference 1945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1142984"/>
            <a:ext cx="7048500" cy="55626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00100" y="571480"/>
            <a:ext cx="692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ÚČASTNÍCI POSTUPIMSKÉ KONFERENCE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2071678"/>
            <a:ext cx="28769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a</a:t>
            </a:r>
            <a:r>
              <a:rPr lang="cs-CZ" b="1" dirty="0" err="1" smtClean="0">
                <a:solidFill>
                  <a:schemeClr val="bg1"/>
                </a:solidFill>
              </a:rPr>
              <a:t>ANGLIE</a:t>
            </a:r>
            <a:r>
              <a:rPr lang="cs-CZ" b="1" dirty="0" smtClean="0">
                <a:solidFill>
                  <a:schemeClr val="bg1"/>
                </a:solidFill>
              </a:rPr>
              <a:t>  - CLEMENT ATTLEE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71934" y="4929198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USA – HARRY TRUMAN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43570" y="2071678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SSSR – J.V. STALIN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>
            <a:normAutofit/>
          </a:bodyPr>
          <a:lstStyle/>
          <a:p>
            <a:r>
              <a:rPr lang="cs-CZ" sz="2400" b="1" i="1" u="sng" dirty="0" smtClean="0"/>
              <a:t>VÝSLEDKY KONFERENCE</a:t>
            </a:r>
          </a:p>
          <a:p>
            <a:r>
              <a:rPr lang="cs-CZ" sz="2400" b="1" i="1" dirty="0" smtClean="0"/>
              <a:t>Německo bylo rozděleno do čtyř zón pod správou SSSR, USA, Velké Británie a Francie</a:t>
            </a:r>
          </a:p>
          <a:p>
            <a:r>
              <a:rPr lang="cs-CZ" sz="2400" b="1" i="1" dirty="0" smtClean="0"/>
              <a:t>Ve slovníku cizích slov vyhledej význam těchto pojmů:</a:t>
            </a:r>
          </a:p>
          <a:p>
            <a:endParaRPr lang="cs-CZ" sz="2400" b="1" i="1" dirty="0" smtClean="0"/>
          </a:p>
          <a:p>
            <a:pPr>
              <a:buFont typeface="Wingdings" pitchFamily="2" charset="2"/>
              <a:buChar char="q"/>
            </a:pPr>
            <a:r>
              <a:rPr lang="cs-CZ" sz="2800" b="1" i="1" dirty="0" smtClean="0"/>
              <a:t>DEMILITARIZACE</a:t>
            </a:r>
          </a:p>
          <a:p>
            <a:pPr>
              <a:buFont typeface="Wingdings" pitchFamily="2" charset="2"/>
              <a:buChar char="q"/>
            </a:pPr>
            <a:r>
              <a:rPr lang="cs-CZ" sz="2800" b="1" i="1" dirty="0" smtClean="0"/>
              <a:t>DENACIFIKACE</a:t>
            </a:r>
          </a:p>
          <a:p>
            <a:pPr>
              <a:buFont typeface="Wingdings" pitchFamily="2" charset="2"/>
              <a:buChar char="q"/>
            </a:pPr>
            <a:r>
              <a:rPr lang="cs-CZ" sz="2800" b="1" i="1" dirty="0" smtClean="0"/>
              <a:t>DEMOKRATIZACE</a:t>
            </a:r>
            <a:endParaRPr lang="cs-CZ" sz="2800" b="1" i="1" dirty="0"/>
          </a:p>
        </p:txBody>
      </p:sp>
      <p:pic>
        <p:nvPicPr>
          <p:cNvPr id="19458" name="Picture 2" descr="Martin Bormann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2285992"/>
            <a:ext cx="2143125" cy="32004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000496" y="5500702"/>
            <a:ext cx="4714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VÁLEČNÝ ZLOČINEC MARTIN BORMANN</a:t>
            </a:r>
            <a:endParaRPr lang="cs-CZ" b="1" dirty="0"/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 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u="sng" dirty="0" smtClean="0"/>
              <a:t>DEMILITARIZACE</a:t>
            </a:r>
            <a:r>
              <a:rPr lang="cs-CZ" sz="2400" b="1" i="1" dirty="0" smtClean="0"/>
              <a:t> – úplné odzbrojení Německa; zrušení všech typů armády, vojenského průmyslu atd.</a:t>
            </a:r>
          </a:p>
          <a:p>
            <a:r>
              <a:rPr lang="cs-CZ" sz="2400" b="1" i="1" u="sng" dirty="0" smtClean="0"/>
              <a:t>DENACIFIKACE </a:t>
            </a:r>
            <a:r>
              <a:rPr lang="cs-CZ" sz="2400" b="1" i="1" dirty="0" smtClean="0"/>
              <a:t>– odstranění původců nacismu – všech nacistických organizací a zákonů byl prováděn dohled nad školami, aby se nevyučovalo v nacistickém duchu</a:t>
            </a:r>
          </a:p>
          <a:p>
            <a:r>
              <a:rPr lang="cs-CZ" sz="2400" b="1" i="1" u="sng" dirty="0" smtClean="0"/>
              <a:t>DEMOKRATIZACE</a:t>
            </a:r>
            <a:r>
              <a:rPr lang="cs-CZ" sz="2400" b="1" i="1" dirty="0" smtClean="0"/>
              <a:t> – Německo se mělo stát demokratickým státem – více politických stran, svobodné volby, parlament…</a:t>
            </a:r>
            <a:endParaRPr lang="cs-CZ" sz="2400" b="1" i="1" dirty="0"/>
          </a:p>
        </p:txBody>
      </p:sp>
      <p:pic>
        <p:nvPicPr>
          <p:cNvPr id="20482" name="Picture 2" descr="C:\Users\Soňa\AppData\Local\Microsoft\Windows\Temporary Internet Files\Content.IE5\4F35GIMP\MP9004034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4500570"/>
            <a:ext cx="1400733" cy="2052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000496" y="5072074"/>
            <a:ext cx="3071834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BERLÍNSKÁ TELEVIZNÍ VĚŽ – SYMBOL MODERNÍHO BERLÍNA</a:t>
            </a:r>
            <a:endParaRPr lang="cs-CZ" b="1" dirty="0"/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r>
              <a:rPr lang="cs-CZ" sz="1800" b="1" u="sng" dirty="0" smtClean="0"/>
              <a:t>NOVÉ HRANICE V EVROPĚ</a:t>
            </a:r>
          </a:p>
          <a:p>
            <a:r>
              <a:rPr lang="cs-CZ" sz="1800" b="1" i="1" dirty="0" smtClean="0"/>
              <a:t>SSSR – posunutí hranic na západ =&gt; získal část Východního Pruska a Podkarpatskou Rus</a:t>
            </a:r>
          </a:p>
          <a:p>
            <a:r>
              <a:rPr lang="cs-CZ" sz="1800" b="1" i="1" dirty="0" smtClean="0"/>
              <a:t>Na západ posun hranice mezi Polskem a Německem – viz mapa</a:t>
            </a:r>
          </a:p>
          <a:p>
            <a:pPr>
              <a:buNone/>
            </a:pPr>
            <a:endParaRPr lang="cs-CZ" sz="2000" b="1" i="1" dirty="0"/>
          </a:p>
        </p:txBody>
      </p:sp>
      <p:pic>
        <p:nvPicPr>
          <p:cNvPr id="22530" name="Picture 2" descr="Soubor:Linie Odra-Nisa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1895474"/>
            <a:ext cx="7620000" cy="496252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l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r>
              <a:rPr lang="cs-CZ" sz="2000" b="1" i="1" u="sng" dirty="0" smtClean="0"/>
              <a:t>VYSÍDLENÍ  NĚMCŮ</a:t>
            </a:r>
          </a:p>
          <a:p>
            <a:r>
              <a:rPr lang="cs-CZ" sz="2000" b="1" i="1" dirty="0" smtClean="0"/>
              <a:t>Přesídlení  Němců z Polska, Československa a Maďarska</a:t>
            </a:r>
          </a:p>
          <a:p>
            <a:r>
              <a:rPr lang="cs-CZ" sz="2000" b="1" i="1" dirty="0" smtClean="0"/>
              <a:t>Celkem 12 milionů lidí, 3 miliony z Československa</a:t>
            </a:r>
            <a:endParaRPr lang="cs-CZ" sz="2000" b="1" i="1" dirty="0"/>
          </a:p>
        </p:txBody>
      </p:sp>
      <p:pic>
        <p:nvPicPr>
          <p:cNvPr id="21506" name="Picture 2" descr="Soubor:Vertreibung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1714488"/>
            <a:ext cx="5456831" cy="388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357290" y="5572140"/>
            <a:ext cx="5214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ODSUN ČESKÝCH NĚMCŮ</a:t>
            </a:r>
            <a:endParaRPr lang="cs-CZ" b="1" dirty="0"/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Simon Wiesenthal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714356"/>
            <a:ext cx="4295775" cy="57054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214942" y="1000108"/>
            <a:ext cx="3214710" cy="424731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SIMON WIESENTHAL BYL ŽIDOVSKÝM AKTIVISTOU V RAKOUSKU. ZA VÁLKY STRÁVIL NĚKOLIK LET V KONCENTRAČNÍCH TÁBORECH. PO VÁLCE SE ZABÝVAL PRONÁSLEDOVÁNÍM VÁLEČNÝCH ZLOČINCŮ. PŘED SOUD JICH DOSTAL 1100; JEHO NEJVĚTŠÍM ÚSPĚCHEM BYLO DOPADENÍ MUŽE, KTERÝ ZAVINIL SMRT TISÍCŮ ŽIDŮ – ADOLFA EICHMANNA. PŘIPRAVTE O TOMTO MUŽI REFERÁT ČI PREZENTACI.</a:t>
            </a:r>
            <a:endParaRPr lang="cs-CZ" b="1" dirty="0"/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prstClr val="black"/>
                </a:solidFill>
              </a:rPr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Obsah materiálu vybízí k použití dějepisné mapy – Postupim, poválečné změny hranic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Údaje u obrazového materiálu doplňujeme podrobnějšími informacemi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Žáci si procvičují vyhledávání ve slovníku cizích slov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Navíc můžeme dát za úkol vysvětlit nahrazení </a:t>
            </a:r>
            <a:r>
              <a:rPr lang="cs-CZ" sz="2400" dirty="0" err="1" smtClean="0"/>
              <a:t>W.Churchilla</a:t>
            </a:r>
            <a:r>
              <a:rPr lang="cs-CZ" sz="2400" dirty="0" smtClean="0"/>
              <a:t> a </a:t>
            </a:r>
            <a:r>
              <a:rPr lang="cs-CZ" sz="2400" dirty="0" err="1" smtClean="0"/>
              <a:t>F.D.Roosevelta</a:t>
            </a:r>
            <a:r>
              <a:rPr lang="cs-CZ" sz="2400" dirty="0" smtClean="0"/>
              <a:t> za C. </a:t>
            </a:r>
            <a:r>
              <a:rPr lang="cs-CZ" sz="2400" dirty="0" err="1" smtClean="0"/>
              <a:t>Attleeho</a:t>
            </a:r>
            <a:r>
              <a:rPr lang="cs-CZ" sz="2400" dirty="0" smtClean="0"/>
              <a:t> a </a:t>
            </a:r>
            <a:r>
              <a:rPr lang="cs-CZ" sz="2400" dirty="0" err="1" smtClean="0"/>
              <a:t>H.Trumana</a:t>
            </a:r>
            <a:r>
              <a:rPr lang="cs-CZ" sz="2400" dirty="0" smtClean="0"/>
              <a:t> na konferenci</a:t>
            </a:r>
          </a:p>
          <a:p>
            <a:pPr lvl="0"/>
            <a:r>
              <a:rPr lang="cs-CZ" sz="2400" b="1" u="sng" dirty="0">
                <a:solidFill>
                  <a:prstClr val="black"/>
                </a:solidFill>
              </a:rPr>
              <a:t>Klíčová slova: </a:t>
            </a:r>
            <a:r>
              <a:rPr lang="cs-CZ" sz="2400" dirty="0">
                <a:solidFill>
                  <a:prstClr val="black"/>
                </a:solidFill>
              </a:rPr>
              <a:t>viz snímek </a:t>
            </a:r>
            <a:r>
              <a:rPr lang="cs-CZ" sz="2400" dirty="0" smtClean="0">
                <a:solidFill>
                  <a:prstClr val="black"/>
                </a:solidFill>
              </a:rPr>
              <a:t>4, 5, 7,8</a:t>
            </a:r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b="1" u="sng" dirty="0">
                <a:solidFill>
                  <a:prstClr val="black"/>
                </a:solidFill>
              </a:rPr>
              <a:t>Inovace: </a:t>
            </a:r>
            <a:r>
              <a:rPr lang="cs-CZ" sz="2400" dirty="0">
                <a:solidFill>
                  <a:prstClr val="black"/>
                </a:solidFill>
              </a:rPr>
              <a:t>vyhledávání </a:t>
            </a:r>
            <a:r>
              <a:rPr lang="cs-CZ" sz="2400" dirty="0" smtClean="0">
                <a:solidFill>
                  <a:prstClr val="black"/>
                </a:solidFill>
              </a:rPr>
              <a:t>ve slovníku cizích slov, samostatná </a:t>
            </a:r>
            <a:r>
              <a:rPr lang="cs-CZ" sz="2400" smtClean="0">
                <a:solidFill>
                  <a:prstClr val="black"/>
                </a:solidFill>
              </a:rPr>
              <a:t>příprava prezentace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/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smtClean="0"/>
              <a:t>S.3: </a:t>
            </a:r>
            <a:r>
              <a:rPr lang="cs-CZ" sz="1800" dirty="0" err="1" smtClean="0"/>
              <a:t>Photoglob</a:t>
            </a:r>
            <a:r>
              <a:rPr lang="cs-CZ" sz="1800" dirty="0" smtClean="0"/>
              <a:t> AG,</a:t>
            </a:r>
            <a:r>
              <a:rPr lang="cs-CZ" sz="1800" i="1" dirty="0" smtClean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</a:t>
            </a:r>
            <a:r>
              <a:rPr lang="cs-CZ" sz="1800" dirty="0" smtClean="0">
                <a:solidFill>
                  <a:prstClr val="black"/>
                </a:solidFill>
              </a:rPr>
              <a:t>2013–05 </a:t>
            </a:r>
            <a:r>
              <a:rPr lang="cs-CZ" sz="1800" dirty="0">
                <a:solidFill>
                  <a:prstClr val="black"/>
                </a:solidFill>
              </a:rPr>
              <a:t>- </a:t>
            </a:r>
            <a:r>
              <a:rPr lang="cs-CZ" sz="1800" dirty="0" smtClean="0">
                <a:solidFill>
                  <a:prstClr val="black"/>
                </a:solidFill>
              </a:rPr>
              <a:t>02 </a:t>
            </a:r>
            <a:r>
              <a:rPr lang="cs-CZ" sz="1800" dirty="0">
                <a:solidFill>
                  <a:prstClr val="black"/>
                </a:solidFill>
              </a:rPr>
              <a:t>]. Dostupné na </a:t>
            </a:r>
            <a:r>
              <a:rPr lang="cs-CZ" sz="1800" dirty="0" smtClean="0">
                <a:solidFill>
                  <a:prstClr val="black"/>
                </a:solidFill>
              </a:rPr>
              <a:t>www: </a:t>
            </a:r>
            <a:r>
              <a:rPr lang="cs-CZ" sz="1800" dirty="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 sz="1800" dirty="0">
                <a:solidFill>
                  <a:prstClr val="black"/>
                </a:solidFill>
                <a:hlinkClick r:id="rId2"/>
              </a:rPr>
              <a:t>://cs.wikipedia.org/wiki/Soubor:Stadtschloss_Potsdam_(1900).</a:t>
            </a:r>
            <a:r>
              <a:rPr lang="cs-CZ" sz="1800" dirty="0" smtClean="0">
                <a:solidFill>
                  <a:prstClr val="black"/>
                </a:solidFill>
                <a:hlinkClick r:id="rId2"/>
              </a:rPr>
              <a:t>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S.4:</a:t>
            </a:r>
            <a:r>
              <a:rPr lang="cs-CZ" sz="1800" dirty="0" smtClean="0"/>
              <a:t> </a:t>
            </a:r>
            <a:r>
              <a:rPr lang="cs-CZ" sz="1800" dirty="0" err="1" smtClean="0"/>
              <a:t>WikedKentaur</a:t>
            </a:r>
            <a:r>
              <a:rPr lang="cs-CZ" sz="1800" dirty="0" smtClean="0"/>
              <a:t>,</a:t>
            </a:r>
            <a:r>
              <a:rPr lang="cs-CZ" sz="1800" dirty="0" smtClean="0"/>
              <a:t> </a:t>
            </a:r>
            <a:r>
              <a:rPr lang="cs-CZ" sz="1800" i="1" dirty="0" smtClean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[2013–05 - 02 ]. Dostupné na </a:t>
            </a:r>
            <a:r>
              <a:rPr lang="cs-CZ" sz="1800" dirty="0" smtClean="0">
                <a:solidFill>
                  <a:prstClr val="black"/>
                </a:solidFill>
              </a:rPr>
              <a:t>www</a:t>
            </a:r>
            <a:r>
              <a:rPr lang="cs-CZ" sz="1800" dirty="0">
                <a:solidFill>
                  <a:prstClr val="black"/>
                </a:solidFill>
              </a:rPr>
              <a:t>: </a:t>
            </a:r>
            <a:r>
              <a:rPr lang="cs-CZ" sz="1800" dirty="0">
                <a:solidFill>
                  <a:prstClr val="black"/>
                </a:solidFill>
                <a:hlinkClick r:id="rId3"/>
              </a:rPr>
              <a:t>http://cs.wikipedia.org/wiki/Soubor:Clement_Attlee,_Harry_S._Truman,_Joseph_Stalin_and_their_principal_advisors_-_</a:t>
            </a:r>
            <a:r>
              <a:rPr lang="cs-CZ" sz="1800" dirty="0" smtClean="0">
                <a:solidFill>
                  <a:prstClr val="black"/>
                </a:solidFill>
                <a:hlinkClick r:id="rId3"/>
              </a:rPr>
              <a:t>Potsdam_Conference_1945.jpg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S.5 : autor neznámý,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[2013–05 - 02 ]. Dostupné </a:t>
            </a:r>
            <a:r>
              <a:rPr lang="cs-CZ" sz="1800" dirty="0" smtClean="0">
                <a:solidFill>
                  <a:prstClr val="black"/>
                </a:solidFill>
              </a:rPr>
              <a:t>na </a:t>
            </a:r>
            <a:r>
              <a:rPr lang="cs-CZ" sz="1800" dirty="0">
                <a:solidFill>
                  <a:prstClr val="black"/>
                </a:solidFill>
              </a:rPr>
              <a:t>www: </a:t>
            </a:r>
            <a:r>
              <a:rPr lang="cs-CZ" sz="1800" dirty="0">
                <a:solidFill>
                  <a:prstClr val="black"/>
                </a:solidFill>
                <a:hlinkClick r:id="rId4"/>
              </a:rPr>
              <a:t>http://cs.wikipedia.org/wiki/Soubor:Bundesarchiv_Bild_183-R14128A,_</a:t>
            </a:r>
            <a:r>
              <a:rPr lang="cs-CZ" sz="1800" dirty="0" smtClean="0">
                <a:solidFill>
                  <a:prstClr val="black"/>
                </a:solidFill>
                <a:hlinkClick r:id="rId4"/>
              </a:rPr>
              <a:t>Martin_Bormann.jpg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S.6 : </a:t>
            </a:r>
            <a:r>
              <a:rPr lang="cs-CZ" sz="1800" dirty="0"/>
              <a:t>Ilustrace: </a:t>
            </a:r>
            <a:r>
              <a:rPr lang="cs-CZ" sz="1800" u="sng" dirty="0" smtClean="0">
                <a:hlinkClick r:id="rId5"/>
              </a:rPr>
              <a:t>www.office.</a:t>
            </a:r>
            <a:r>
              <a:rPr lang="cs-CZ" sz="1800" u="sng" dirty="0" err="1" smtClean="0">
                <a:hlinkClick r:id="rId5"/>
              </a:rPr>
              <a:t>microsoft.com</a:t>
            </a:r>
            <a:endParaRPr lang="cs-CZ" sz="1800" u="sng" dirty="0" smtClean="0"/>
          </a:p>
          <a:p>
            <a:r>
              <a:rPr lang="cs-CZ" sz="1800" dirty="0" smtClean="0"/>
              <a:t>s.7: </a:t>
            </a:r>
            <a:r>
              <a:rPr lang="cs-CZ" sz="1800" dirty="0" smtClean="0">
                <a:hlinkClick r:id="rId6" action="ppaction://hlinkfile" tooltip="User:STS Chvojkovice-Brod (stránka neexistuje)"/>
              </a:rPr>
              <a:t>STS </a:t>
            </a:r>
            <a:r>
              <a:rPr lang="cs-CZ" sz="1800" dirty="0" err="1" smtClean="0">
                <a:hlinkClick r:id="rId6" action="ppaction://hlinkfile" tooltip="User:STS Chvojkovice-Brod (stránka neexistuje)"/>
              </a:rPr>
              <a:t>Chvojkovice</a:t>
            </a:r>
            <a:r>
              <a:rPr lang="cs-CZ" sz="1800" dirty="0" smtClean="0">
                <a:hlinkClick r:id="rId6" action="ppaction://hlinkfile" tooltip="User:STS Chvojkovice-Brod (stránka neexistuje)"/>
              </a:rPr>
              <a:t>-Brod</a:t>
            </a:r>
            <a:r>
              <a:rPr lang="cs-CZ" sz="1800" dirty="0" smtClean="0"/>
              <a:t>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[2013–05 - 02 ]. Dostupné na www: </a:t>
            </a:r>
            <a:r>
              <a:rPr lang="cs-CZ" sz="18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  <a:hlinkClick r:id="rId7"/>
              </a:rPr>
              <a:t>cs.wikipedia.org/wiki/Soubor:Linie_Odra-Nisa.gif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S.8: </a:t>
            </a:r>
            <a:r>
              <a:rPr lang="cs-CZ" sz="1800" dirty="0" err="1" smtClean="0"/>
              <a:t>Poeticbent</a:t>
            </a:r>
            <a:r>
              <a:rPr lang="cs-CZ" sz="1800" dirty="0" smtClean="0"/>
              <a:t>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[2013–05 - 02 ]. Dostupné na www: </a:t>
            </a:r>
            <a:r>
              <a:rPr lang="cs-CZ" sz="18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  <a:hlinkClick r:id="rId8"/>
              </a:rPr>
              <a:t>cs.wikipedia.org/wiki/Soubor:Vertreibung.jpg</a:t>
            </a:r>
            <a:endParaRPr lang="cs-CZ" sz="1800" dirty="0" smtClean="0">
              <a:solidFill>
                <a:prstClr val="black"/>
              </a:solidFill>
            </a:endParaRPr>
          </a:p>
          <a:p>
            <a:r>
              <a:rPr lang="cs-CZ" sz="1800" dirty="0" smtClean="0">
                <a:solidFill>
                  <a:prstClr val="black"/>
                </a:solidFill>
              </a:rPr>
              <a:t>S.9: </a:t>
            </a:r>
            <a:r>
              <a:rPr lang="cs-CZ" sz="1800" dirty="0" err="1" smtClean="0">
                <a:hlinkClick r:id="rId9" action="ppaction://hlinkfile" tooltip="User:Horego"/>
              </a:rPr>
              <a:t>Horego</a:t>
            </a:r>
            <a:r>
              <a:rPr lang="cs-CZ" sz="1800" dirty="0" smtClean="0"/>
              <a:t>,</a:t>
            </a:r>
            <a:r>
              <a:rPr lang="cs-CZ" sz="1800" i="1" dirty="0">
                <a:solidFill>
                  <a:prstClr val="black"/>
                </a:solidFill>
              </a:rPr>
              <a:t> </a:t>
            </a:r>
            <a:r>
              <a:rPr lang="cs-CZ" sz="1800" i="1" dirty="0" err="1">
                <a:solidFill>
                  <a:prstClr val="black"/>
                </a:solidFill>
              </a:rPr>
              <a:t>commons.wikimedia</a:t>
            </a:r>
            <a:r>
              <a:rPr lang="cs-CZ" sz="1800" i="1" dirty="0">
                <a:solidFill>
                  <a:prstClr val="black"/>
                </a:solidFill>
              </a:rPr>
              <a:t> ,</a:t>
            </a:r>
            <a:r>
              <a:rPr lang="cs-CZ" sz="1800" dirty="0">
                <a:solidFill>
                  <a:prstClr val="black"/>
                </a:solidFill>
              </a:rPr>
              <a:t> [2013–05 - 02 ]. Dostupné na www: http://cs.wikipedia.org/wiki/Soubor:Simon_Wiesenthal.JPG</a:t>
            </a:r>
            <a:endParaRPr lang="cs-CZ" sz="1800" dirty="0"/>
          </a:p>
          <a:p>
            <a:endParaRPr lang="cs-CZ" sz="1800" dirty="0"/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472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Snímek 3</vt:lpstr>
      <vt:lpstr>Snímek 4</vt:lpstr>
      <vt:lpstr>Snímek 5</vt:lpstr>
      <vt:lpstr> ŘEŠENÍ </vt:lpstr>
      <vt:lpstr>Snímek 7</vt:lpstr>
      <vt:lpstr>Snímek 8</vt:lpstr>
      <vt:lpstr>Snímek 9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27</cp:revision>
  <dcterms:created xsi:type="dcterms:W3CDTF">2013-05-01T08:45:32Z</dcterms:created>
  <dcterms:modified xsi:type="dcterms:W3CDTF">2013-05-01T11:04:12Z</dcterms:modified>
</cp:coreProperties>
</file>