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572208"/>
      </p:ext>
    </p:extLst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4252401"/>
      </p:ext>
    </p:extLst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5629833"/>
      </p:ext>
    </p:extLst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30326544"/>
      </p:ext>
    </p:extLst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9235042"/>
      </p:ext>
    </p:extLst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02445224"/>
      </p:ext>
    </p:extLst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8128435"/>
      </p:ext>
    </p:extLst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678971"/>
      </p:ext>
    </p:extLst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1768902"/>
      </p:ext>
    </p:extLst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5935727"/>
      </p:ext>
    </p:extLst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4630084"/>
      </p:ext>
    </p:extLst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62333-2F3C-40FC-AFE4-01DA8E3E9A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1DC68-76B1-4D38-B532-94D7BE0D1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7833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HarryTruman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Nuremberg-1-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Bundesarchiv_Bild_102-13805,_Hermann_G%C3%B6r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ndesarchiv_Bild_183-H04810,_Joachim_von_Ribbentrop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Bundesarchiv_Bild_183-1987-0313-507,_Rudolf_Hess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cs.wikipedia.org/wiki/Soubor:Bundesarchiv_Bild_183-H30220,_Wilhelm_Keite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ndesarchiv_Bild_146-1980-128-63,_Erich_Raeder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Karl_D%C3%B6nitz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cs.wikipedia.org/wiki/Soubor:Baldur_von_Schirach_in_Priso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undesarchiv_N_1310_Bild-135,_Konstantin_von_Neurath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Fritz_Sauckel2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c/ca/Bundesarchiv_B_145_Bild-F051673-0059,_Adolf_Hitler_und_Eva_Braun_auf_dem_Berghof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arl_D%C3%B6nitz.jpg" TargetMode="External"/><Relationship Id="rId3" Type="http://schemas.openxmlformats.org/officeDocument/2006/relationships/hyperlink" Target="http://cs.wikipedia.org/wiki/Soubor:Nuremberg-1-.jpg" TargetMode="External"/><Relationship Id="rId7" Type="http://schemas.openxmlformats.org/officeDocument/2006/relationships/hyperlink" Target="http://cs.wikipedia.org/wiki/Soubor:Bundesarchiv_Bild_183-H30220,_Wilhelm_Keitel.jpg" TargetMode="External"/><Relationship Id="rId2" Type="http://schemas.openxmlformats.org/officeDocument/2006/relationships/hyperlink" Target="http://cs.wikipedia.org/wiki/Soubor:HarryTrum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ndesarchiv_Bild_183-H04810,_Joachim_von_Ribbentrop.jpg" TargetMode="External"/><Relationship Id="rId5" Type="http://schemas.openxmlformats.org/officeDocument/2006/relationships/hyperlink" Target="http://cs.wikipedia.org/wiki/Soubor:Bundesarchiv_Bild_183-1987-0313-507,_Rudolf_Hess.jpg" TargetMode="External"/><Relationship Id="rId4" Type="http://schemas.openxmlformats.org/officeDocument/2006/relationships/hyperlink" Target="http://cs.wikipedia.org/wiki/Soubor:Bundesarchiv_Bild_102-13805,_Hermann_G%C3%B6ring.jpg" TargetMode="External"/><Relationship Id="rId9" Type="http://schemas.openxmlformats.org/officeDocument/2006/relationships/hyperlink" Target="http://cs.wikipedia.org/wiki/Soubor:Baldur_von_Schirach_in_Pris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404664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 </a:t>
            </a:r>
            <a:r>
              <a:rPr lang="cs-CZ" b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D.9.A.33_soudy_s_</a:t>
            </a:r>
            <a:r>
              <a:rPr lang="cs-CZ" b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valecnymi</a:t>
            </a:r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zlocinci</a:t>
            </a:r>
            <a:endParaRPr lang="cs-CZ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10.05.2013</a:t>
            </a:r>
            <a:endParaRPr lang="cs-CZ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Název: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SOUDY S VÁLEČNÝMI ZLOČINCI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71604" y="4286256"/>
            <a:ext cx="60848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SOUDY S VÁLEČNÝMI ZLOČINCI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0115" y="534709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909652333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i="1" dirty="0" smtClean="0">
                <a:solidFill>
                  <a:prstClr val="black"/>
                </a:solidFill>
              </a:rPr>
              <a:t>Dějepis 9.ročník</a:t>
            </a:r>
          </a:p>
          <a:p>
            <a:pPr lvl="0"/>
            <a:r>
              <a:rPr lang="cs-CZ" b="1" i="1" dirty="0" smtClean="0">
                <a:solidFill>
                  <a:prstClr val="black"/>
                </a:solidFill>
              </a:rPr>
              <a:t>Práce s textem – rozvoj čtenářské gramotnosti</a:t>
            </a:r>
          </a:p>
          <a:p>
            <a:pPr lvl="0"/>
            <a:r>
              <a:rPr lang="cs-CZ" b="1" i="1" dirty="0" smtClean="0">
                <a:solidFill>
                  <a:prstClr val="black"/>
                </a:solidFill>
              </a:rPr>
              <a:t>Upevnění znalostí</a:t>
            </a:r>
          </a:p>
          <a:p>
            <a:pPr lvl="0"/>
            <a:r>
              <a:rPr lang="cs-CZ" b="1" i="1" dirty="0" smtClean="0">
                <a:solidFill>
                  <a:prstClr val="black"/>
                </a:solidFill>
              </a:rPr>
              <a:t>Orientace v textu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OPAKOVÁNÍ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i="1" u="sng" dirty="0" smtClean="0"/>
              <a:t>Urči pojem, který mezi názvy výsledků postupimské konference nepatří</a:t>
            </a:r>
          </a:p>
          <a:p>
            <a:pPr>
              <a:buNone/>
            </a:pPr>
            <a:endParaRPr lang="cs-CZ" sz="2000" b="1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Denacifikace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Demilitarizace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Destrukce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Demokratizace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/>
            <a:r>
              <a:rPr lang="cs-CZ" sz="2000" b="1" i="1" u="sng" dirty="0" smtClean="0"/>
              <a:t>Seřaď v časové posloupnosti následující pojmy:</a:t>
            </a:r>
          </a:p>
          <a:p>
            <a:pPr marL="457200" indent="-457200"/>
            <a:r>
              <a:rPr lang="cs-CZ" sz="2000" b="1" i="1" dirty="0" smtClean="0"/>
              <a:t>Kapitulace Němců v Praze, osvobození Brna, atentát na </a:t>
            </a:r>
            <a:r>
              <a:rPr lang="cs-CZ" sz="2000" b="1" i="1" dirty="0" err="1" smtClean="0"/>
              <a:t>Heydricha</a:t>
            </a:r>
            <a:r>
              <a:rPr lang="cs-CZ" sz="2000" b="1" i="1" dirty="0" smtClean="0"/>
              <a:t>, vznik protektorátu, uzavření českých vysokých škol</a:t>
            </a:r>
          </a:p>
          <a:p>
            <a:pPr marL="457200" indent="-457200"/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Vznik protektorátu, uzavření českých vysokých škol, atentát na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Heydricha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, osvobození Brna, kapitulace Němců v Praze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/>
          </a:p>
        </p:txBody>
      </p:sp>
      <p:pic>
        <p:nvPicPr>
          <p:cNvPr id="1026" name="Picture 2" descr="C:\Users\Soňa\AppData\Local\Microsoft\Windows\Temporary Internet Files\Content.IE5\IYREY2LG\MC9004325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9586" y="3786190"/>
            <a:ext cx="468000" cy="46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0611E-6 L -0.63785 -0.1154 " pathEditMode="relative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KDO JSEM?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cs-CZ" sz="2000" b="1" i="1" dirty="0" smtClean="0"/>
              <a:t>Působil jsem jako americký politik</a:t>
            </a:r>
          </a:p>
          <a:p>
            <a:r>
              <a:rPr lang="cs-CZ" sz="2000" b="1" i="1" dirty="0" smtClean="0"/>
              <a:t>V závěru druhé světové války  jsem se stal prezidentem</a:t>
            </a:r>
          </a:p>
          <a:p>
            <a:r>
              <a:rPr lang="cs-CZ" sz="2000" b="1" i="1" dirty="0" smtClean="0"/>
              <a:t> v zahraniční politice jsem byl důsledně proti rozmáhání komunismu</a:t>
            </a:r>
          </a:p>
          <a:p>
            <a:r>
              <a:rPr lang="cs-CZ" sz="2000" b="1" i="1" dirty="0" smtClean="0"/>
              <a:t>To já jsem rozhodl o použití atomové bomby v Japonsku</a:t>
            </a:r>
            <a:endParaRPr lang="cs-CZ" sz="2000" b="1" i="1" dirty="0"/>
          </a:p>
        </p:txBody>
      </p:sp>
      <p:pic>
        <p:nvPicPr>
          <p:cNvPr id="2050" name="Picture 2" descr="Harry S. Truman">
            <a:hlinkClick r:id="rId2" tooltip="Harry S. Truman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3143248"/>
            <a:ext cx="2553120" cy="324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6248" y="3929066"/>
            <a:ext cx="421484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HARRY TRUMAN, 33. PREZIDENT USA, VE FUNKCI OD DUBNA 1945 DO LEDNA 1953</a:t>
            </a:r>
            <a:endParaRPr lang="cs-CZ" b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/>
          </a:bodyPr>
          <a:lstStyle/>
          <a:p>
            <a:r>
              <a:rPr lang="cs-CZ" sz="2000" b="1" i="1" u="sng" dirty="0" smtClean="0"/>
              <a:t>Hlavní téma: NORIMBERSKÝ PROCES</a:t>
            </a:r>
          </a:p>
          <a:p>
            <a:r>
              <a:rPr lang="cs-CZ" sz="2000" b="1" i="1" dirty="0" smtClean="0"/>
              <a:t>Od 20.11.1945 do 1.10.1946 probíhal v německém městě Norimberku velký soudní proces proti představitelům nacistického Německa</a:t>
            </a:r>
          </a:p>
          <a:p>
            <a:r>
              <a:rPr lang="cs-CZ" sz="2000" b="1" i="1" dirty="0" smtClean="0"/>
              <a:t>Byl vedený Mezinárodním soudním tribunálem </a:t>
            </a:r>
            <a:r>
              <a:rPr lang="cs-CZ" sz="2000" b="1" i="1" dirty="0" smtClean="0"/>
              <a:t>(zástupci </a:t>
            </a:r>
            <a:r>
              <a:rPr lang="cs-CZ" sz="2000" b="1" i="1" dirty="0" smtClean="0"/>
              <a:t>USA, SSSR, Francie a Velké Británie)</a:t>
            </a:r>
          </a:p>
          <a:p>
            <a:r>
              <a:rPr lang="cs-CZ" sz="2000" b="1" i="1" dirty="0" smtClean="0"/>
              <a:t>Bylo zde souzeno 24 nejdůležitějších válečných zločinců</a:t>
            </a:r>
          </a:p>
          <a:p>
            <a:r>
              <a:rPr lang="cs-CZ" sz="2000" b="1" i="1" dirty="0" smtClean="0"/>
              <a:t>Norimberk byl jako místo konání vybrán proto, že je označován jako místo vzniku nacistické strany; byl tedy považován za vhodné místo symbolického konce nacismu</a:t>
            </a:r>
            <a:endParaRPr lang="cs-CZ" sz="2000" b="1" i="1" dirty="0"/>
          </a:p>
        </p:txBody>
      </p:sp>
      <p:pic>
        <p:nvPicPr>
          <p:cNvPr id="19458" name="Picture 2" descr="http://upload.wikimedia.org/wikipedia/commons/thumb/8/8d/Nuremberg-1-.jpg/300px-Nuremberg-1-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3643314"/>
            <a:ext cx="2857500" cy="22098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29058" y="3857628"/>
            <a:ext cx="464347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Přední řada: </a:t>
            </a:r>
            <a:r>
              <a:rPr lang="nl-NL" b="1" dirty="0" smtClean="0"/>
              <a:t>Göring</a:t>
            </a:r>
            <a:r>
              <a:rPr lang="cs-CZ" b="1" dirty="0" smtClean="0"/>
              <a:t>, </a:t>
            </a:r>
            <a:r>
              <a:rPr lang="cs-CZ" b="1" dirty="0" err="1" smtClean="0"/>
              <a:t>Hess</a:t>
            </a:r>
            <a:r>
              <a:rPr lang="cs-CZ" b="1" dirty="0" smtClean="0"/>
              <a:t>,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Ribbentrop</a:t>
            </a:r>
            <a:r>
              <a:rPr lang="cs-CZ" b="1" dirty="0" smtClean="0"/>
              <a:t>, </a:t>
            </a:r>
            <a:r>
              <a:rPr lang="cs-CZ" b="1" dirty="0" err="1" smtClean="0"/>
              <a:t>Keitel</a:t>
            </a:r>
            <a:r>
              <a:rPr lang="cs-CZ" b="1" dirty="0" smtClean="0"/>
              <a:t>; druhá řada: </a:t>
            </a:r>
            <a:r>
              <a:rPr lang="cs-CZ" b="1" dirty="0" err="1" smtClean="0"/>
              <a:t>Dönitz</a:t>
            </a:r>
            <a:r>
              <a:rPr lang="cs-CZ" b="1" dirty="0" smtClean="0"/>
              <a:t>, </a:t>
            </a:r>
            <a:r>
              <a:rPr lang="cs-CZ" b="1" dirty="0" err="1" smtClean="0"/>
              <a:t>Reader</a:t>
            </a:r>
            <a:r>
              <a:rPr lang="cs-CZ" b="1" dirty="0" smtClean="0"/>
              <a:t>, </a:t>
            </a:r>
            <a:r>
              <a:rPr lang="cs-CZ" b="1" dirty="0" err="1" smtClean="0"/>
              <a:t>Schirach</a:t>
            </a:r>
            <a:r>
              <a:rPr lang="cs-CZ" b="1" dirty="0" smtClean="0"/>
              <a:t>, </a:t>
            </a:r>
            <a:r>
              <a:rPr lang="cs-CZ" b="1" dirty="0" err="1" smtClean="0"/>
              <a:t>Sauckel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6143644"/>
            <a:ext cx="7286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VYHLEDEJ NA INTERNETU, JAK BYLO TĚCHTO OSM MUŽŮ POTRESTÁNO</a:t>
            </a:r>
            <a:endParaRPr lang="cs-CZ" b="1" i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 </a:t>
            </a:r>
            <a:endParaRPr lang="cs-CZ" dirty="0"/>
          </a:p>
        </p:txBody>
      </p:sp>
      <p:pic>
        <p:nvPicPr>
          <p:cNvPr id="20482" name="Picture 2" descr="Oficiální portrét z roku 1932">
            <a:hlinkClick r:id="rId2" tooltip="Oficiální portrét z roku 193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000108"/>
            <a:ext cx="925344" cy="151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71604" y="1357298"/>
            <a:ext cx="5715040" cy="64633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Hermann </a:t>
            </a:r>
            <a:r>
              <a:rPr lang="cs-CZ" b="1" dirty="0" err="1" smtClean="0"/>
              <a:t>Göring</a:t>
            </a:r>
            <a:r>
              <a:rPr lang="cs-CZ" b="1" dirty="0" smtClean="0"/>
              <a:t> – velitel říšského letectva – </a:t>
            </a:r>
            <a:r>
              <a:rPr lang="cs-CZ" b="1" dirty="0" smtClean="0">
                <a:solidFill>
                  <a:srgbClr val="FF0000"/>
                </a:solidFill>
              </a:rPr>
              <a:t>smrt</a:t>
            </a:r>
            <a:r>
              <a:rPr lang="cs-CZ" b="1" dirty="0" smtClean="0"/>
              <a:t>, před popravou spáchal sebevraždu</a:t>
            </a:r>
            <a:endParaRPr lang="cs-CZ" b="1" dirty="0"/>
          </a:p>
        </p:txBody>
      </p:sp>
      <p:pic>
        <p:nvPicPr>
          <p:cNvPr id="20484" name="Picture 4" descr="Rudolf Hess v roce 1945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2571744"/>
            <a:ext cx="1089902" cy="1584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571604" y="3000372"/>
            <a:ext cx="6215106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Rudolf </a:t>
            </a:r>
            <a:r>
              <a:rPr lang="cs-CZ" b="1" dirty="0" err="1" smtClean="0"/>
              <a:t>Hess</a:t>
            </a:r>
            <a:r>
              <a:rPr lang="cs-CZ" b="1" dirty="0" smtClean="0"/>
              <a:t> – Hitlerův zástupce  a velitel NSDAP </a:t>
            </a:r>
            <a:r>
              <a:rPr lang="cs-CZ" b="1" dirty="0" smtClean="0"/>
              <a:t>– </a:t>
            </a:r>
            <a:r>
              <a:rPr lang="cs-CZ" b="1" dirty="0" smtClean="0">
                <a:solidFill>
                  <a:srgbClr val="FF0000"/>
                </a:solidFill>
              </a:rPr>
              <a:t>doživotí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486" name="Picture 6" descr="Joachim von Ribbentrop na fotografii z roku 1938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7158" y="4357694"/>
            <a:ext cx="1045954" cy="1548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14480" y="4714884"/>
            <a:ext cx="5786478" cy="64633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Joachim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Ribbentrop</a:t>
            </a:r>
            <a:r>
              <a:rPr lang="cs-CZ" b="1" dirty="0" smtClean="0"/>
              <a:t> – říšský ministr zahraničních věcí </a:t>
            </a:r>
            <a:r>
              <a:rPr lang="cs-CZ" b="1" dirty="0" smtClean="0"/>
              <a:t>–  </a:t>
            </a:r>
            <a:r>
              <a:rPr lang="cs-CZ" b="1" dirty="0" smtClean="0">
                <a:solidFill>
                  <a:srgbClr val="FF0000"/>
                </a:solidFill>
              </a:rPr>
              <a:t>smrt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Wilhelm Keitel jako polní maršál.">
            <a:hlinkClick r:id="rId2" tooltip="Wilhelm Keitel jako polní maršál.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95" y="500042"/>
            <a:ext cx="1179522" cy="172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14546" y="1000108"/>
            <a:ext cx="4643470" cy="64633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Wilhelm</a:t>
            </a:r>
            <a:r>
              <a:rPr lang="cs-CZ" b="1" dirty="0" smtClean="0"/>
              <a:t> </a:t>
            </a:r>
            <a:r>
              <a:rPr lang="cs-CZ" b="1" dirty="0" err="1" smtClean="0"/>
              <a:t>Keitel</a:t>
            </a:r>
            <a:r>
              <a:rPr lang="cs-CZ" b="1" dirty="0" smtClean="0"/>
              <a:t> – náčelník štábu vrchního velitelství </a:t>
            </a:r>
            <a:r>
              <a:rPr lang="cs-CZ" b="1" dirty="0" smtClean="0"/>
              <a:t>– </a:t>
            </a:r>
            <a:r>
              <a:rPr lang="cs-CZ" b="1" dirty="0" smtClean="0">
                <a:solidFill>
                  <a:srgbClr val="FF0000"/>
                </a:solidFill>
              </a:rPr>
              <a:t>smrt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1508" name="Picture 4" descr="Karl Dönitz">
            <a:hlinkClick r:id="rId4" tooltip="Karl Dönitz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48" y="2571744"/>
            <a:ext cx="1227744" cy="1512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214546" y="2857497"/>
            <a:ext cx="5357850" cy="64633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Karl </a:t>
            </a:r>
            <a:r>
              <a:rPr lang="cs-CZ" b="1" dirty="0" err="1" smtClean="0"/>
              <a:t>Dönitz</a:t>
            </a:r>
            <a:r>
              <a:rPr lang="cs-CZ" b="1" dirty="0" smtClean="0"/>
              <a:t> – admirál, Hitlerův nástupce – </a:t>
            </a:r>
            <a:r>
              <a:rPr lang="cs-CZ" b="1" dirty="0" smtClean="0">
                <a:solidFill>
                  <a:srgbClr val="FF0000"/>
                </a:solidFill>
              </a:rPr>
              <a:t>10 let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Adm. Raeder v roce 1940">
            <a:hlinkClick r:id="rId6" tooltip="Adm. Raeder v roce 1940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5786" y="4643446"/>
            <a:ext cx="1182863" cy="1800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285984" y="5000636"/>
            <a:ext cx="5429288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Erich </a:t>
            </a:r>
            <a:r>
              <a:rPr lang="cs-CZ" b="1" dirty="0" err="1" smtClean="0"/>
              <a:t>Reader</a:t>
            </a:r>
            <a:r>
              <a:rPr lang="cs-CZ" b="1" dirty="0" smtClean="0"/>
              <a:t> – vrchní velitel námořnictva </a:t>
            </a:r>
            <a:r>
              <a:rPr lang="cs-CZ" b="1" dirty="0" smtClean="0"/>
              <a:t>– </a:t>
            </a:r>
            <a:r>
              <a:rPr lang="cs-CZ" b="1" dirty="0" smtClean="0">
                <a:solidFill>
                  <a:srgbClr val="FF0000"/>
                </a:solidFill>
              </a:rPr>
              <a:t>doživotí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upload.wikimedia.org/wikipedia/commons/a/a3/Baldur_von_Schirach_in_Pris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57166"/>
            <a:ext cx="1176000" cy="1764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71670" y="1071546"/>
            <a:ext cx="5286412" cy="36933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Baldor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Schirah</a:t>
            </a:r>
            <a:r>
              <a:rPr lang="cs-CZ" b="1" dirty="0" smtClean="0"/>
              <a:t> – vůdce Hitler – </a:t>
            </a:r>
            <a:r>
              <a:rPr lang="cs-CZ" b="1" dirty="0" err="1" smtClean="0"/>
              <a:t>Jugend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– 20 let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2532" name="Picture 4" descr="http://upload.wikimedia.org/wikipedia/commons/thumb/c/ce/Fritz_Sauckel2.jpg/220px-Fritz_Sauckel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2357430"/>
            <a:ext cx="1315331" cy="1692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214546" y="2857496"/>
            <a:ext cx="5000660" cy="646331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Fritz</a:t>
            </a:r>
            <a:r>
              <a:rPr lang="cs-CZ" b="1" dirty="0" smtClean="0"/>
              <a:t> </a:t>
            </a:r>
            <a:r>
              <a:rPr lang="cs-CZ" b="1" dirty="0" err="1" smtClean="0"/>
              <a:t>Sauckel</a:t>
            </a:r>
            <a:r>
              <a:rPr lang="cs-CZ" b="1" dirty="0" smtClean="0"/>
              <a:t> – zmocněnec pro nasazení pracovních sil </a:t>
            </a:r>
            <a:r>
              <a:rPr lang="cs-CZ" b="1" dirty="0" smtClean="0">
                <a:solidFill>
                  <a:srgbClr val="FF0000"/>
                </a:solidFill>
              </a:rPr>
              <a:t>–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smrt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2534" name="Picture 6" descr="Bundesarchiv N 1310 Bild-135, Konstantin von Neurath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10" y="4572008"/>
            <a:ext cx="1317600" cy="1800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285984" y="5072074"/>
            <a:ext cx="4786346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Konstantin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Neurath</a:t>
            </a:r>
            <a:r>
              <a:rPr lang="cs-CZ" b="1" dirty="0" smtClean="0"/>
              <a:t> – první říšský protektor Čech a Moravy </a:t>
            </a:r>
            <a:r>
              <a:rPr lang="cs-CZ" b="1" dirty="0" smtClean="0">
                <a:solidFill>
                  <a:srgbClr val="FF0000"/>
                </a:solidFill>
              </a:rPr>
              <a:t>– 15 let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Bundesarchiv B 145 Bild-F051673-0059, Adolf Hitler und Eva Braun auf dem Berghof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357166"/>
            <a:ext cx="4412110" cy="3276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00100" y="3929066"/>
            <a:ext cx="6572296" cy="258532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Největší zločinec Adolf Hitler spáchal se svou manželkou Evou sebevraždu 30.4. 1945. Stalo se tak v jeho pracovně v bunkru pod říšským kancléřstvím v Berlíně. Eva </a:t>
            </a:r>
            <a:r>
              <a:rPr lang="cs-CZ" b="1" dirty="0" err="1" smtClean="0"/>
              <a:t>Hitlerová</a:t>
            </a:r>
            <a:r>
              <a:rPr lang="cs-CZ" b="1" dirty="0" smtClean="0"/>
              <a:t> se otrávila, Hitler se zastřelil. Obě těla byla vynesena do zahrady, polita benzínem a částečně spálena. Existuje mnoho verzí, co se s těly stalo po příchodu Rusů. Patrně byla pohřbena na neznámém místě.</a:t>
            </a:r>
          </a:p>
          <a:p>
            <a:endParaRPr lang="cs-CZ" b="1" dirty="0" smtClean="0"/>
          </a:p>
          <a:p>
            <a:r>
              <a:rPr lang="cs-CZ" b="1" dirty="0" smtClean="0"/>
              <a:t>DOMÁCÍ ÚKOL: POKUSTE SE NAJÍT NA INTERNETU DALŠÍ VERZE O OSUDECH TĚLA TOHOTO NEJVĚTŠÍHO VÁLEČNÉHO ZLOČINCE.</a:t>
            </a:r>
            <a:endParaRPr lang="cs-CZ" b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prstClr val="black"/>
                </a:solidFill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můžeme použít jako program na celou hodinu</a:t>
            </a:r>
          </a:p>
          <a:p>
            <a:r>
              <a:rPr lang="cs-CZ" sz="2400" dirty="0" smtClean="0"/>
              <a:t>Opakovací  část – úkoly můžeme ohodnotit dle vlastních klasifikačních kritérií</a:t>
            </a:r>
          </a:p>
          <a:p>
            <a:r>
              <a:rPr lang="cs-CZ" sz="2400" dirty="0" smtClean="0"/>
              <a:t>V hlavní části hodiny nadneseme pojem neonacismus, můžeme besedovat o jeho projevech a velké škodlivosti v dnešní době</a:t>
            </a:r>
          </a:p>
          <a:p>
            <a:pPr lvl="0"/>
            <a:r>
              <a:rPr lang="cs-CZ" sz="2400" b="1" u="sng" dirty="0" smtClean="0">
                <a:solidFill>
                  <a:prstClr val="black"/>
                </a:solidFill>
              </a:rPr>
              <a:t>Klíčová slova: </a:t>
            </a:r>
            <a:r>
              <a:rPr lang="cs-CZ" sz="2400" dirty="0" smtClean="0">
                <a:solidFill>
                  <a:prstClr val="black"/>
                </a:solidFill>
              </a:rPr>
              <a:t>viz snímek 3,5, 6 - 9</a:t>
            </a:r>
          </a:p>
          <a:p>
            <a:pPr lvl="0"/>
            <a:r>
              <a:rPr lang="cs-CZ" sz="2400" b="1" u="sng" dirty="0" smtClean="0">
                <a:solidFill>
                  <a:prstClr val="black"/>
                </a:solidFill>
              </a:rPr>
              <a:t>Inovace: </a:t>
            </a:r>
            <a:r>
              <a:rPr lang="cs-CZ" sz="2400" dirty="0" smtClean="0">
                <a:solidFill>
                  <a:prstClr val="black"/>
                </a:solidFill>
              </a:rPr>
              <a:t> opakování zajímavou formou, schopnost projevit svůj názor, orientace </a:t>
            </a:r>
            <a:r>
              <a:rPr lang="cs-CZ" sz="2400" smtClean="0">
                <a:solidFill>
                  <a:prstClr val="black"/>
                </a:solidFill>
              </a:rPr>
              <a:t>v textu</a:t>
            </a:r>
            <a:endParaRPr lang="cs-CZ" sz="24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400" dirty="0" smtClean="0"/>
              <a:t>S.4: </a:t>
            </a:r>
            <a:r>
              <a:rPr lang="cs-CZ" sz="1400" dirty="0" err="1" smtClean="0"/>
              <a:t>Greta</a:t>
            </a:r>
            <a:r>
              <a:rPr lang="cs-CZ" sz="1400" dirty="0" smtClean="0"/>
              <a:t> </a:t>
            </a:r>
            <a:r>
              <a:rPr lang="cs-CZ" sz="1400" dirty="0" err="1" smtClean="0"/>
              <a:t>Kempton</a:t>
            </a:r>
            <a:r>
              <a:rPr lang="cs-CZ" sz="1400" dirty="0" smtClean="0"/>
              <a:t>,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</a:t>
            </a:r>
            <a:r>
              <a:rPr lang="cs-CZ" sz="1400" dirty="0" smtClean="0">
                <a:solidFill>
                  <a:prstClr val="black"/>
                </a:solidFill>
                <a:hlinkClick r:id="rId2"/>
              </a:rPr>
              <a:t>http://cs.wikipedia.org/wiki/Soubor:HarryTruman.jpg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S.5:</a:t>
            </a:r>
            <a:r>
              <a:rPr lang="en-US" sz="1400" b="1" dirty="0" smtClean="0"/>
              <a:t> English:</a:t>
            </a:r>
            <a:r>
              <a:rPr lang="en-US" sz="1400" dirty="0" smtClean="0"/>
              <a:t> Work of the United States Government</a:t>
            </a:r>
            <a:r>
              <a:rPr lang="cs-CZ" sz="1400" dirty="0" smtClean="0"/>
              <a:t>,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</a:t>
            </a:r>
            <a:r>
              <a:rPr lang="cs-CZ" sz="1400" dirty="0" smtClean="0">
                <a:solidFill>
                  <a:prstClr val="black"/>
                </a:solidFill>
                <a:hlinkClick r:id="rId3"/>
              </a:rPr>
              <a:t>http://cs.wikipedia.org/wiki/Soubor:Nuremberg-1-.jpg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S.6: Autor neznámý,</a:t>
            </a:r>
            <a:r>
              <a:rPr lang="cs-CZ" sz="1400" dirty="0" smtClean="0"/>
              <a:t> ,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</a:t>
            </a:r>
            <a:r>
              <a:rPr lang="cs-CZ" sz="1400" dirty="0" smtClean="0">
                <a:solidFill>
                  <a:prstClr val="black"/>
                </a:solidFill>
                <a:hlinkClick r:id="rId4"/>
              </a:rPr>
              <a:t>http://cs.wikipedia.org/wiki/Soubor:Bundesarchiv_Bild_102-13805,_Hermann_G%C3%B6ring.jpg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S.6: Autor neznámý,</a:t>
            </a:r>
            <a:r>
              <a:rPr lang="cs-CZ" sz="1400" dirty="0" smtClean="0"/>
              <a:t> ,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http://cs.wikipedia.org/wiki/Soubor:Bundesarchiv_Bild_183-1987-0313-507,_Rudolf_Hess.jpg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S.6: Autor neznámý,</a:t>
            </a:r>
            <a:r>
              <a:rPr lang="cs-CZ" sz="1400" dirty="0" smtClean="0"/>
              <a:t> ,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</a:t>
            </a:r>
            <a:r>
              <a:rPr lang="cs-CZ" sz="1400" dirty="0" smtClean="0">
                <a:solidFill>
                  <a:prstClr val="black"/>
                </a:solidFill>
                <a:hlinkClick r:id="rId6"/>
              </a:rPr>
              <a:t>http://cs.wikipedia.org/wiki/Soubor:Bundesarchiv_Bild_183-H04810,_Joachim_von_Ribbentrop.jpg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S.7: Autor neznámý,</a:t>
            </a:r>
            <a:r>
              <a:rPr lang="cs-CZ" sz="1400" dirty="0" smtClean="0"/>
              <a:t> ,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</a:t>
            </a:r>
            <a:r>
              <a:rPr lang="cs-CZ" sz="1400" dirty="0" smtClean="0">
                <a:solidFill>
                  <a:prstClr val="black"/>
                </a:solidFill>
                <a:hlinkClick r:id="rId7"/>
              </a:rPr>
              <a:t>http://cs.wikipedia.org/wiki/Soubor:Bundesarchiv_Bild_183-H30220,_Wilhelm_Keitel.jpg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S.7: Autor neznámý</a:t>
            </a:r>
            <a:r>
              <a:rPr lang="cs-CZ" sz="1400" dirty="0" smtClean="0"/>
              <a:t> ,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</a:t>
            </a:r>
            <a:r>
              <a:rPr lang="cs-CZ" sz="1400" dirty="0" smtClean="0">
                <a:solidFill>
                  <a:prstClr val="black"/>
                </a:solidFill>
                <a:hlinkClick r:id="rId8"/>
              </a:rPr>
              <a:t>http://cs.wikipedia.org/wiki/Soubor:Karl_D%C3%B6nitz.jpg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S.8: Autor neznámý,</a:t>
            </a:r>
            <a:r>
              <a:rPr lang="cs-CZ" sz="1400" dirty="0" smtClean="0"/>
              <a:t> 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</a:t>
            </a:r>
            <a:r>
              <a:rPr lang="cs-CZ" sz="1400" dirty="0" smtClean="0">
                <a:solidFill>
                  <a:prstClr val="black"/>
                </a:solidFill>
                <a:hlinkClick r:id="rId9"/>
              </a:rPr>
              <a:t>http://cs.wikipedia.org/wiki/Soubor:Baldur_von_Schirach_in_Prison.JPG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S.8: Autor neznámý,</a:t>
            </a:r>
            <a:r>
              <a:rPr lang="cs-CZ" sz="1400" dirty="0" smtClean="0"/>
              <a:t> 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http://cs.wikipedia.org/wiki/Soubor:Fritz_Sauckel2.jpg</a:t>
            </a:r>
          </a:p>
          <a:p>
            <a:r>
              <a:rPr lang="cs-CZ" sz="1400" dirty="0" smtClean="0">
                <a:solidFill>
                  <a:prstClr val="black"/>
                </a:solidFill>
              </a:rPr>
              <a:t>S.8: Autor neznámý,</a:t>
            </a:r>
            <a:r>
              <a:rPr lang="cs-CZ" sz="1400" dirty="0" smtClean="0"/>
              <a:t> 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http://cs.wikipedia.org/wiki/Soubor:Bundesarchiv_N_1310_Bild-135,_Konstantin_von_Neurath.jpg</a:t>
            </a:r>
          </a:p>
          <a:p>
            <a:r>
              <a:rPr lang="cs-CZ" sz="1400" dirty="0" smtClean="0"/>
              <a:t>S.9: </a:t>
            </a:r>
            <a:r>
              <a:rPr lang="cs-CZ" sz="1400" dirty="0" smtClean="0">
                <a:solidFill>
                  <a:prstClr val="black"/>
                </a:solidFill>
              </a:rPr>
              <a:t>Autor neznámý,</a:t>
            </a:r>
            <a:r>
              <a:rPr lang="cs-CZ" sz="1400" dirty="0" smtClean="0"/>
              <a:t> </a:t>
            </a:r>
            <a:r>
              <a:rPr lang="cs-CZ" sz="1400" i="1" dirty="0" smtClean="0">
                <a:solidFill>
                  <a:prstClr val="black"/>
                </a:solidFill>
              </a:rPr>
              <a:t> </a:t>
            </a:r>
            <a:r>
              <a:rPr lang="cs-CZ" sz="14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400" i="1" dirty="0" smtClean="0">
                <a:solidFill>
                  <a:prstClr val="black"/>
                </a:solidFill>
              </a:rPr>
              <a:t> ,</a:t>
            </a:r>
            <a:r>
              <a:rPr lang="cs-CZ" sz="1400" dirty="0" smtClean="0">
                <a:solidFill>
                  <a:prstClr val="black"/>
                </a:solidFill>
              </a:rPr>
              <a:t> [2013–05 - 07 ]. Dostupné na www: http://cs.wikipedia.org/wiki/Soubor:Bundesarchiv_B_145_Bild-F051673-0059,_Adolf_Hitler_und_Eva_Braun_auf_dem_Berghof.jpg</a:t>
            </a:r>
            <a:endParaRPr lang="cs-CZ" sz="14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724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OPAKOVÁNÍ</vt:lpstr>
      <vt:lpstr>KDO JSEM?</vt:lpstr>
      <vt:lpstr>Snímek 5</vt:lpstr>
      <vt:lpstr>ŘEŠENÍ </vt:lpstr>
      <vt:lpstr>Snímek 7</vt:lpstr>
      <vt:lpstr>Snímek 8</vt:lpstr>
      <vt:lpstr>Snímek 9</vt:lpstr>
      <vt:lpstr>METODICKÝ NÁVOD</vt:lpstr>
      <vt:lpstr>POUŽITÉ ZDROJE 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U1</cp:lastModifiedBy>
  <cp:revision>36</cp:revision>
  <dcterms:created xsi:type="dcterms:W3CDTF">2013-05-06T05:23:34Z</dcterms:created>
  <dcterms:modified xsi:type="dcterms:W3CDTF">2013-05-28T19:27:17Z</dcterms:modified>
</cp:coreProperties>
</file>