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62" r:id="rId2"/>
    <p:sldId id="258" r:id="rId3"/>
    <p:sldId id="270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6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hl=cs&amp;client=firefox-a&amp;hs=yAG&amp;sa=X&amp;tbo=d&amp;rls=org.mozilla:cs:official&amp;biw=1366&amp;bih=644&amp;tbm=isch&amp;tbnid=-KCrUxvqKH5hZM:&amp;imgrefurl" TargetMode="External"/><Relationship Id="rId7" Type="http://schemas.openxmlformats.org/officeDocument/2006/relationships/hyperlink" Target="http://upload.wikimedia.org/wikipedia/commons/b/b1/Znak_m%C4%9Bsta_Litom%C4%9B%C5%99ice.gif" TargetMode="External"/><Relationship Id="rId2" Type="http://schemas.openxmlformats.org/officeDocument/2006/relationships/hyperlink" Target="http://www.google.cz/imgres?hl=cs&amp;client=firefox-a&amp;hs=0Nv&amp;sa=X&amp;tbo=d&amp;rls=org.mozilla:cs:official&amp;biw=1366&amp;bih=644&amp;tbm=isch&amp;tbnid=J3B-l-ATvAgE_M:&amp;imgrefur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z/search?q=litom&#283;&#345;ice+mapa" TargetMode="External"/><Relationship Id="rId5" Type="http://schemas.openxmlformats.org/officeDocument/2006/relationships/hyperlink" Target="https://www.google.cz/search?q=ladislav+chlup&#225;&#269;+litom&#283;&#345;ice&amp;client=firefox" TargetMode="External"/><Relationship Id="rId4" Type="http://schemas.openxmlformats.org/officeDocument/2006/relationships/hyperlink" Target="http://www.google.cz/imgres?hl=cs&amp;client=firefox-a&amp;hs=rJG&amp;sa=X&amp;tbo=d&amp;rls=org.mozilla:cs:official&amp;biw=1366&amp;bih=644&amp;tbm=isch&amp;tbnid=46QZqzqrH7DeFM:&amp;imgrefurl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VY_32_INOVACE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_ 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CAJS.5.A.11_kralovske_mesto_litomerice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Královské město Litoměřice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učivu o památkách, architektuře a osobnostech v litoměřickém regionu.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15. 04.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soutoku řek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Labe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Ohře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 oblasti Českého středohoří, leží jedno z nejstarších královských měst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Litoměřice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73016"/>
            <a:ext cx="468052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56992"/>
            <a:ext cx="1857375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003232" cy="313036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 historicky nejstaršímu místu patří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Dómský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vrch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kde se v 8. století objevily první slovanské osady, kde byl Slovany vybudován středověký hrad.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Dnes je na Dómském vrchu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katedrála </a:t>
            </a:r>
          </a:p>
          <a:p>
            <a:pPr marL="64008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sv. Štěpána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433433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Lid, který zde žil, nazval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kronikář Kosmas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„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Liutomerici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“.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80928"/>
            <a:ext cx="216024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433433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Vlastivědné muzeum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 bohatou expozicí je bývalá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Radnice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 doby renesančního stavitelství.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543" y="3573016"/>
            <a:ext cx="2016224" cy="2604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433433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29000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363272" cy="4572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Dominantou náměstí je dům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Kalich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věž rodiny Mrázů z Milešovky.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kna věže sloužila jako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vyhlídka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 práci lidí ve vinicích.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Později zde sídlil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solní úřad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byl označen znakem rakouského mocnářství, umístěný nyní v podloubí.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Dnes v domě sídlí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městský úřad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městské informační centrum.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433433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Mgr. Ladislav Chlupáč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starosta města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920" y="2996952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718463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340768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09984"/>
          </a:xfrm>
        </p:spPr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18463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Nápověda pro slepou mapu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627" y="3140968"/>
            <a:ext cx="2771775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024021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Znak města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3272184" cy="3981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250142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</a:rPr>
              <a:t>KOTYZA, O.; LÖVY, R. </a:t>
            </a:r>
            <a:r>
              <a:rPr lang="cs-CZ" sz="2900" i="1" dirty="0" smtClean="0">
                <a:latin typeface="Arial" pitchFamily="34" charset="0"/>
                <a:cs typeface="Arial" pitchFamily="34" charset="0"/>
              </a:rPr>
              <a:t>Litoměřice a okolí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. Louny: ADART, 2001 ISBN 80-902665-3-3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http://www.google.cz/imgres?hl=cs&amp;client=firefox-a&amp;hs=0Nv&amp;sa=X&amp;tbo=d&amp;rls=org.mozilla:cs:official&amp;biw=1366&amp;bih=644&amp;tbm=isch&amp;tbnid=J3B-l-ATvAgE_M:&amp;imgrefurl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http://www.google.cz/imgres?hl=cs&amp;client=firefox-a&amp;hs=yAG&amp;sa=X&amp;tbo=d&amp;rls=org.mozilla:cs:official&amp;biw=1366&amp;bih=644&amp;tbm=isch&amp;tbnid=-KCrUxvqKH5hZM:&amp;imgrefurl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http://www.google.cz/imgres?hl=cs&amp;client=firefox-a&amp;hs=rJG&amp;sa=X&amp;tbo=d&amp;rls=org.mozilla:cs:official&amp;biw=1366&amp;bih=644&amp;tbm=isch&amp;tbnid=46QZqzqrH7DeFM:&amp;imgrefurl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  <a:hlinkClick r:id="rId5"/>
              </a:rPr>
              <a:t>https://www.google.cz/</a:t>
            </a:r>
            <a:r>
              <a:rPr lang="cs-CZ" sz="2900" dirty="0" err="1" smtClean="0">
                <a:latin typeface="Arial" pitchFamily="34" charset="0"/>
                <a:cs typeface="Arial" pitchFamily="34" charset="0"/>
                <a:hlinkClick r:id="rId5"/>
              </a:rPr>
              <a:t>search?q</a:t>
            </a:r>
            <a:r>
              <a:rPr lang="cs-CZ" sz="2900" dirty="0" smtClean="0">
                <a:latin typeface="Arial" pitchFamily="34" charset="0"/>
                <a:cs typeface="Arial" pitchFamily="34" charset="0"/>
                <a:hlinkClick r:id="rId5"/>
              </a:rPr>
              <a:t>=</a:t>
            </a:r>
            <a:r>
              <a:rPr lang="cs-CZ" sz="2900" dirty="0" err="1" smtClean="0">
                <a:latin typeface="Arial" pitchFamily="34" charset="0"/>
                <a:cs typeface="Arial" pitchFamily="34" charset="0"/>
                <a:hlinkClick r:id="rId5"/>
              </a:rPr>
              <a:t>ladislav+chlupáč+litoměřice&amp;client</a:t>
            </a:r>
            <a:r>
              <a:rPr lang="cs-CZ" sz="2900" dirty="0" smtClean="0">
                <a:latin typeface="Arial" pitchFamily="34" charset="0"/>
                <a:cs typeface="Arial" pitchFamily="34" charset="0"/>
                <a:hlinkClick r:id="rId5"/>
              </a:rPr>
              <a:t>=</a:t>
            </a:r>
            <a:r>
              <a:rPr lang="cs-CZ" sz="2900" dirty="0" err="1" smtClean="0">
                <a:latin typeface="Arial" pitchFamily="34" charset="0"/>
                <a:cs typeface="Arial" pitchFamily="34" charset="0"/>
                <a:hlinkClick r:id="rId5"/>
              </a:rPr>
              <a:t>firefox</a:t>
            </a: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900" dirty="0">
                <a:latin typeface="Arial" pitchFamily="34" charset="0"/>
                <a:cs typeface="Arial" pitchFamily="34" charset="0"/>
                <a:hlinkClick r:id="rId6"/>
              </a:rPr>
              <a:t>https://</a:t>
            </a:r>
            <a:r>
              <a:rPr lang="cs-CZ" sz="2900" dirty="0" smtClean="0">
                <a:latin typeface="Arial" pitchFamily="34" charset="0"/>
                <a:cs typeface="Arial" pitchFamily="34" charset="0"/>
                <a:hlinkClick r:id="rId6"/>
              </a:rPr>
              <a:t>www.google.cz/search?q=litoměřice+mapa</a:t>
            </a: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900" dirty="0" smtClean="0">
                <a:latin typeface="Arial" pitchFamily="34" charset="0"/>
                <a:cs typeface="Arial" pitchFamily="34" charset="0"/>
                <a:hlinkClick r:id="rId7"/>
              </a:rPr>
              <a:t>http</a:t>
            </a:r>
            <a:r>
              <a:rPr lang="cs-CZ" sz="2900" dirty="0">
                <a:latin typeface="Arial" pitchFamily="34" charset="0"/>
                <a:cs typeface="Arial" pitchFamily="34" charset="0"/>
                <a:hlinkClick r:id="rId7"/>
              </a:rPr>
              <a:t>://</a:t>
            </a:r>
            <a:r>
              <a:rPr lang="cs-CZ" sz="2900" dirty="0" smtClean="0">
                <a:latin typeface="Arial" pitchFamily="34" charset="0"/>
                <a:cs typeface="Arial" pitchFamily="34" charset="0"/>
                <a:hlinkClick r:id="rId7"/>
              </a:rPr>
              <a:t>upload.wikimedia.org/wikipedia/commons/b/b1/Znak_m%C4%9Bsta_Litom%C4%9B%C5%99ice.gif</a:t>
            </a: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9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učivu o regionu.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Královské město Litoměřice.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učíme žáky znalostem z regionu, ve kterém žijí.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 historii města seznámíme žáky i se současností.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 jednotlivým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slidům</a:t>
            </a:r>
            <a:r>
              <a:rPr lang="cs-CZ">
                <a:latin typeface="Arial" pitchFamily="34" charset="0"/>
                <a:cs typeface="Arial" pitchFamily="34" charset="0"/>
              </a:rPr>
              <a:t> žáci mají také pracovní list, do kterého si zapisují poznatky z hodiny</a:t>
            </a:r>
            <a:r>
              <a:rPr lang="cs-CZ" smtClean="0">
                <a:latin typeface="Arial" pitchFamily="34" charset="0"/>
                <a:cs typeface="Arial" pitchFamily="34" charset="0"/>
              </a:rPr>
              <a:t>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 a doplní „slepou“ mapu.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369</TotalTime>
  <Words>313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  Název školy:  ZŠ Štětí, Ostrovní 300 Autor:  Mgr. Ilona Stieranková Název materiálu:  VY_32_INOVACE_ CAJS.5.A.11_kralovske_mesto_litomerice Název: Královské město Litoměřice Číslo operačního programu: CZ.1.07/1.4.00/21.1693 Název projektu: PRIMA ŠKOLA 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Notebook</cp:lastModifiedBy>
  <cp:revision>49</cp:revision>
  <dcterms:created xsi:type="dcterms:W3CDTF">2011-11-06T14:13:52Z</dcterms:created>
  <dcterms:modified xsi:type="dcterms:W3CDTF">2013-04-28T19:36:11Z</dcterms:modified>
</cp:coreProperties>
</file>