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1" r:id="rId2"/>
    <p:sldId id="256" r:id="rId3"/>
    <p:sldId id="257" r:id="rId4"/>
    <p:sldId id="259" r:id="rId5"/>
    <p:sldId id="260" r:id="rId6"/>
    <p:sldId id="262" r:id="rId7"/>
    <p:sldId id="258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65A8F7A-94E5-486A-A3F3-052F26F935E7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B820394-6301-43A9-9305-98285839F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068960"/>
          <a:ext cx="6097228" cy="2653990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200" dirty="0" err="1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VY_32_INOVACE_8A_1_Počátky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českého písemnictví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6698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12.9. 2012 v 8.B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004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historickými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fakty a vznikem prvních literárních památek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Pochopení učiva si prověří na závěrečných cvičeních.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50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pic>
        <p:nvPicPr>
          <p:cNvPr id="2049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060848"/>
            <a:ext cx="2152650" cy="78105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339752" y="1484784"/>
            <a:ext cx="4824536" cy="800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762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Počátky českého písemnictví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183880" cy="1051560"/>
          </a:xfrm>
        </p:spPr>
        <p:txBody>
          <a:bodyPr/>
          <a:lstStyle/>
          <a:p>
            <a:r>
              <a:rPr lang="cs-CZ" dirty="0" smtClean="0"/>
              <a:t>Historická fakta 8. – 9.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187952"/>
          </a:xfrm>
        </p:spPr>
        <p:txBody>
          <a:bodyPr/>
          <a:lstStyle/>
          <a:p>
            <a:r>
              <a:rPr lang="cs-CZ" dirty="0" smtClean="0"/>
              <a:t> Nejstarší památky – rozšíření </a:t>
            </a:r>
            <a:r>
              <a:rPr lang="cs-CZ" dirty="0" err="1" smtClean="0"/>
              <a:t>křesťantsví</a:t>
            </a:r>
            <a:endParaRPr lang="cs-CZ" dirty="0" smtClean="0"/>
          </a:p>
          <a:p>
            <a:r>
              <a:rPr lang="cs-CZ" dirty="0" smtClean="0"/>
              <a:t> Velké Moravě vládl kníže Rastislav</a:t>
            </a:r>
          </a:p>
          <a:p>
            <a:r>
              <a:rPr lang="cs-CZ" dirty="0" smtClean="0"/>
              <a:t> Byzantský císař Michal III. vyslal učence = 	věrozvěsty Konstantina a Metoděje</a:t>
            </a:r>
            <a:endParaRPr lang="cs-CZ" dirty="0"/>
          </a:p>
        </p:txBody>
      </p:sp>
      <p:pic>
        <p:nvPicPr>
          <p:cNvPr id="4" name="Obrázek 3" descr="velká morav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3429000"/>
            <a:ext cx="4104456" cy="20882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491880" y="5661248"/>
            <a:ext cx="17211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Velká Morava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Cyril a Metoděj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183880" cy="4187952"/>
          </a:xfrm>
        </p:spPr>
        <p:txBody>
          <a:bodyPr/>
          <a:lstStyle/>
          <a:p>
            <a:r>
              <a:rPr lang="cs-CZ" dirty="0" smtClean="0"/>
              <a:t> Příchod  roku 863.</a:t>
            </a:r>
          </a:p>
          <a:p>
            <a:r>
              <a:rPr lang="cs-CZ" dirty="0" smtClean="0"/>
              <a:t> Na pozvání Rastislava.</a:t>
            </a:r>
          </a:p>
          <a:p>
            <a:r>
              <a:rPr lang="cs-CZ" dirty="0" smtClean="0"/>
              <a:t> Řeckého původu ze Soluně.</a:t>
            </a:r>
          </a:p>
          <a:p>
            <a:r>
              <a:rPr lang="cs-CZ" dirty="0" smtClean="0"/>
              <a:t> Přinesli </a:t>
            </a:r>
            <a:r>
              <a:rPr lang="cs-CZ" dirty="0" smtClean="0">
                <a:solidFill>
                  <a:schemeClr val="accent1"/>
                </a:solidFill>
              </a:rPr>
              <a:t>staroslověnštinu</a:t>
            </a:r>
            <a:r>
              <a:rPr lang="cs-CZ" dirty="0" smtClean="0"/>
              <a:t>.</a:t>
            </a:r>
          </a:p>
          <a:p>
            <a:r>
              <a:rPr lang="cs-CZ" dirty="0" smtClean="0"/>
              <a:t> Konstantin sestavil první pro </a:t>
            </a:r>
            <a:r>
              <a:rPr lang="cs-CZ" dirty="0" err="1" smtClean="0"/>
              <a:t>stsl</a:t>
            </a:r>
            <a:r>
              <a:rPr lang="cs-CZ" dirty="0" smtClean="0"/>
              <a:t>. první        		písmo = </a:t>
            </a:r>
            <a:r>
              <a:rPr lang="cs-CZ" dirty="0" smtClean="0">
                <a:solidFill>
                  <a:schemeClr val="accent1"/>
                </a:solidFill>
              </a:rPr>
              <a:t>hlaholici</a:t>
            </a:r>
          </a:p>
          <a:p>
            <a:r>
              <a:rPr lang="cs-CZ" dirty="0" smtClean="0"/>
              <a:t> Přeložili Bibli a latinské právní spisy.</a:t>
            </a:r>
          </a:p>
          <a:p>
            <a:endParaRPr lang="cs-CZ" dirty="0"/>
          </a:p>
        </p:txBody>
      </p:sp>
      <p:pic>
        <p:nvPicPr>
          <p:cNvPr id="4" name="Obrázek 3" descr="222007-top_foto1-fb3i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548680"/>
            <a:ext cx="3801052" cy="2141259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83880" cy="1051560"/>
          </a:xfrm>
        </p:spPr>
        <p:txBody>
          <a:bodyPr/>
          <a:lstStyle/>
          <a:p>
            <a:r>
              <a:rPr lang="cs-CZ" dirty="0" smtClean="0"/>
              <a:t>Literární památky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187952"/>
          </a:xfrm>
        </p:spPr>
        <p:txBody>
          <a:bodyPr/>
          <a:lstStyle/>
          <a:p>
            <a:r>
              <a:rPr lang="cs-CZ" dirty="0" smtClean="0"/>
              <a:t> Život Konstantinův a Život Metodějův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sz="2000" dirty="0" smtClean="0"/>
              <a:t>Legenda = veršovaný nebo prozaický </a:t>
            </a:r>
          </a:p>
          <a:p>
            <a:pPr lvl="1">
              <a:buNone/>
            </a:pPr>
            <a:r>
              <a:rPr lang="cs-CZ" sz="2000" dirty="0" smtClean="0"/>
              <a:t>	útvar, v němž se vypráví o životě, </a:t>
            </a:r>
          </a:p>
          <a:p>
            <a:pPr lvl="1">
              <a:buNone/>
            </a:pPr>
            <a:r>
              <a:rPr lang="cs-CZ" sz="2000" dirty="0" smtClean="0"/>
              <a:t>	skutcích a zázracích světců</a:t>
            </a:r>
          </a:p>
          <a:p>
            <a:pPr lvl="1">
              <a:buNone/>
            </a:pPr>
            <a:endParaRPr lang="cs-CZ" sz="2000" dirty="0" smtClean="0"/>
          </a:p>
          <a:p>
            <a:pPr lvl="1"/>
            <a:r>
              <a:rPr lang="cs-CZ" sz="2000" dirty="0" smtClean="0"/>
              <a:t> Nejstarší legendy</a:t>
            </a:r>
          </a:p>
          <a:p>
            <a:pPr lvl="1">
              <a:buNone/>
            </a:pPr>
            <a:endParaRPr lang="cs-CZ" sz="2000" dirty="0" smtClean="0"/>
          </a:p>
          <a:p>
            <a:pPr lvl="1"/>
            <a:r>
              <a:rPr lang="cs-CZ" sz="2000" dirty="0" smtClean="0"/>
              <a:t>Vznikly ve druhé polovině 9. století	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5" name="Obrázek 4" descr="vel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2420888"/>
            <a:ext cx="2592288" cy="32403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84168" y="5661248"/>
            <a:ext cx="2958624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sv-SE" sz="1100" dirty="0" smtClean="0"/>
              <a:t>Kyrilský rukopis Života Konstantina Filozofa, </a:t>
            </a:r>
            <a:endParaRPr lang="cs-CZ" sz="1100" dirty="0" smtClean="0"/>
          </a:p>
          <a:p>
            <a:r>
              <a:rPr lang="sv-SE" sz="1100" dirty="0" smtClean="0"/>
              <a:t>XV. století</a:t>
            </a:r>
            <a:endParaRPr lang="cs-CZ" sz="11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Odpověz…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496944" cy="4680520"/>
          </a:xfrm>
        </p:spPr>
        <p:txBody>
          <a:bodyPr>
            <a:normAutofit/>
          </a:bodyPr>
          <a:lstStyle/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1. </a:t>
            </a:r>
            <a:r>
              <a:rPr lang="cs-CZ" dirty="0" smtClean="0"/>
              <a:t>Na jakém území vznikly první literární památky?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Velká Morava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2. </a:t>
            </a:r>
            <a:r>
              <a:rPr lang="cs-CZ" dirty="0" smtClean="0"/>
              <a:t>Kdo pozval Konstantina a Metoděje?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Kníže Rastislav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3. </a:t>
            </a:r>
            <a:r>
              <a:rPr lang="cs-CZ" dirty="0" smtClean="0"/>
              <a:t>Co s sebou přinesli Konstantin a Metoděj?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Písmo hlaholici a jazyk staroslověnštinu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chemeClr val="accent1"/>
                </a:solidFill>
              </a:rPr>
              <a:t>4. </a:t>
            </a:r>
            <a:r>
              <a:rPr lang="cs-CZ" dirty="0" smtClean="0"/>
              <a:t>Jaké znáš literární památky této doby?</a:t>
            </a:r>
          </a:p>
          <a:p>
            <a:pPr marL="514350" indent="-514350" algn="ctr">
              <a:buNone/>
            </a:pPr>
            <a:r>
              <a:rPr lang="cs-CZ" dirty="0" smtClean="0">
                <a:solidFill>
                  <a:schemeClr val="accent1"/>
                </a:solidFill>
              </a:rPr>
              <a:t>Život Konstantinův a Život Metodějův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183880" cy="418795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AUTOR NEUVEDEN, Autor Neuveden. </a:t>
            </a:r>
            <a:r>
              <a:rPr lang="cs-CZ" i="1" dirty="0" smtClean="0"/>
              <a:t>http://www.</a:t>
            </a:r>
            <a:r>
              <a:rPr lang="cs-CZ" i="1" dirty="0" err="1" smtClean="0"/>
              <a:t>slovane.cz</a:t>
            </a:r>
            <a:r>
              <a:rPr lang="cs-CZ" i="1" dirty="0" smtClean="0"/>
              <a:t>/</a:t>
            </a:r>
            <a:r>
              <a:rPr lang="cs-CZ" i="1" dirty="0" err="1" smtClean="0"/>
              <a:t>view.php</a:t>
            </a:r>
            <a:r>
              <a:rPr lang="cs-CZ" i="1" dirty="0" smtClean="0"/>
              <a:t>?</a:t>
            </a:r>
            <a:r>
              <a:rPr lang="cs-CZ" i="1" dirty="0" err="1" smtClean="0"/>
              <a:t>cisloclanku</a:t>
            </a:r>
            <a:r>
              <a:rPr lang="cs-CZ" i="1" dirty="0" smtClean="0"/>
              <a:t>=2008040018</a:t>
            </a:r>
            <a:r>
              <a:rPr lang="cs-CZ" dirty="0" smtClean="0"/>
              <a:t> [online]. [cit. 10.9.2012]. Dostupný na WWW: http://www.</a:t>
            </a:r>
            <a:r>
              <a:rPr lang="cs-CZ" dirty="0" err="1" smtClean="0"/>
              <a:t>slovane.cz</a:t>
            </a:r>
            <a:r>
              <a:rPr lang="cs-CZ" dirty="0" smtClean="0"/>
              <a:t>/</a:t>
            </a:r>
            <a:r>
              <a:rPr lang="cs-CZ" dirty="0" err="1" smtClean="0"/>
              <a:t>view.php</a:t>
            </a:r>
            <a:r>
              <a:rPr lang="cs-CZ" dirty="0" smtClean="0"/>
              <a:t>?</a:t>
            </a:r>
            <a:r>
              <a:rPr lang="cs-CZ" dirty="0" err="1" smtClean="0"/>
              <a:t>cisloclanku</a:t>
            </a:r>
            <a:r>
              <a:rPr lang="cs-CZ" dirty="0" smtClean="0"/>
              <a:t>=2008040018</a:t>
            </a:r>
          </a:p>
          <a:p>
            <a:r>
              <a:rPr lang="cs-CZ" dirty="0" smtClean="0"/>
              <a:t> AUTOR NEUVEDEN, </a:t>
            </a:r>
            <a:r>
              <a:rPr lang="cs-CZ" dirty="0" err="1" smtClean="0"/>
              <a:t>Profimedia.cz</a:t>
            </a:r>
            <a:r>
              <a:rPr lang="cs-CZ" dirty="0" smtClean="0"/>
              <a:t>. </a:t>
            </a:r>
            <a:r>
              <a:rPr lang="cs-CZ" i="1" dirty="0" smtClean="0"/>
              <a:t>http://tema.novinky.cz/cyril-a-metodej</a:t>
            </a:r>
            <a:r>
              <a:rPr lang="cs-CZ" dirty="0" smtClean="0"/>
              <a:t> [online]. [cit. 10.9.2012]. Dostupný na WWW: http://tema.novinky.cz/cyril-a-metodej </a:t>
            </a:r>
          </a:p>
          <a:p>
            <a:r>
              <a:rPr lang="cs-CZ" dirty="0" smtClean="0"/>
              <a:t>BLAŽEK, Vladimír. </a:t>
            </a:r>
            <a:r>
              <a:rPr lang="cs-CZ" i="1" dirty="0" smtClean="0"/>
              <a:t>http://www.feudum.</a:t>
            </a:r>
            <a:r>
              <a:rPr lang="cs-CZ" i="1" dirty="0" err="1" smtClean="0"/>
              <a:t>eu</a:t>
            </a:r>
            <a:r>
              <a:rPr lang="cs-CZ" i="1" dirty="0" smtClean="0"/>
              <a:t>/</a:t>
            </a:r>
            <a:r>
              <a:rPr lang="cs-CZ" i="1" dirty="0" err="1" smtClean="0"/>
              <a:t>view.php</a:t>
            </a:r>
            <a:r>
              <a:rPr lang="cs-CZ" i="1" dirty="0" smtClean="0"/>
              <a:t>?</a:t>
            </a:r>
            <a:r>
              <a:rPr lang="cs-CZ" i="1" dirty="0" err="1" smtClean="0"/>
              <a:t>cisloclanku</a:t>
            </a:r>
            <a:r>
              <a:rPr lang="cs-CZ" i="1" dirty="0" smtClean="0"/>
              <a:t>=17</a:t>
            </a:r>
            <a:r>
              <a:rPr lang="cs-CZ" dirty="0" smtClean="0"/>
              <a:t> [online]. [cit. 24.5.2013]. Dostupný na WWW: http://www.feudum.</a:t>
            </a:r>
            <a:r>
              <a:rPr lang="cs-CZ" dirty="0" err="1" smtClean="0"/>
              <a:t>eu</a:t>
            </a:r>
            <a:r>
              <a:rPr lang="cs-CZ" dirty="0" smtClean="0"/>
              <a:t>/</a:t>
            </a:r>
            <a:r>
              <a:rPr lang="cs-CZ" dirty="0" err="1" smtClean="0"/>
              <a:t>view.php</a:t>
            </a:r>
            <a:r>
              <a:rPr lang="cs-CZ" dirty="0" smtClean="0"/>
              <a:t>?</a:t>
            </a:r>
            <a:r>
              <a:rPr lang="cs-CZ" dirty="0" err="1" smtClean="0"/>
              <a:t>cisloclanku</a:t>
            </a:r>
            <a:r>
              <a:rPr lang="cs-CZ" dirty="0" smtClean="0"/>
              <a:t>=17</a:t>
            </a:r>
          </a:p>
          <a:p>
            <a:r>
              <a:rPr lang="cs-CZ" dirty="0" smtClean="0"/>
              <a:t>AUTOR NEUVEDEN, </a:t>
            </a:r>
            <a:r>
              <a:rPr lang="cs-CZ" dirty="0" err="1" smtClean="0"/>
              <a:t>Cosmas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. </a:t>
            </a:r>
            <a:r>
              <a:rPr lang="cs-CZ" i="1" dirty="0" smtClean="0"/>
              <a:t>http://cs.wikipedia.org/wiki/Soubor:Cosmas-Chronica_Boemorum.jpg</a:t>
            </a:r>
            <a:r>
              <a:rPr lang="cs-CZ" dirty="0" smtClean="0"/>
              <a:t> [online]. [cit. 10.9.2012]. Dostupný na WWW: http://cs.wikipedia.org/wiki/Soubor:Cosmas-Chronica_Boemorum.jpg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91680" y="2708920"/>
          <a:ext cx="6097228" cy="3115818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43181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AUTOR NEUVEDEN, Autor Neuveden. </a:t>
                      </a:r>
                      <a:r>
                        <a:rPr lang="cs-CZ" sz="1050" i="1" dirty="0" smtClean="0"/>
                        <a:t>http://www.</a:t>
                      </a:r>
                      <a:r>
                        <a:rPr lang="cs-CZ" sz="1050" i="1" dirty="0" err="1" smtClean="0"/>
                        <a:t>slovane.cz</a:t>
                      </a:r>
                      <a:r>
                        <a:rPr lang="cs-CZ" sz="1050" i="1" dirty="0" smtClean="0"/>
                        <a:t>/</a:t>
                      </a:r>
                      <a:r>
                        <a:rPr lang="cs-CZ" sz="1050" i="1" dirty="0" err="1" smtClean="0"/>
                        <a:t>view.php</a:t>
                      </a:r>
                      <a:r>
                        <a:rPr lang="cs-CZ" sz="1050" i="1" dirty="0" smtClean="0"/>
                        <a:t>?</a:t>
                      </a:r>
                      <a:r>
                        <a:rPr lang="cs-CZ" sz="1050" i="1" dirty="0" err="1" smtClean="0"/>
                        <a:t>cisloclanku</a:t>
                      </a:r>
                      <a:r>
                        <a:rPr lang="cs-CZ" sz="1050" i="1" dirty="0" smtClean="0"/>
                        <a:t>=2008040018</a:t>
                      </a:r>
                      <a:r>
                        <a:rPr lang="cs-CZ" sz="1050" dirty="0" smtClean="0"/>
                        <a:t> [online]. [cit. 10.9.2012]. Dostupný na WWW: http://www.</a:t>
                      </a:r>
                      <a:r>
                        <a:rPr lang="cs-CZ" sz="1050" dirty="0" err="1" smtClean="0"/>
                        <a:t>slovane.cz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view.php</a:t>
                      </a:r>
                      <a:r>
                        <a:rPr lang="cs-CZ" sz="1050" dirty="0" smtClean="0"/>
                        <a:t>?</a:t>
                      </a:r>
                      <a:r>
                        <a:rPr lang="cs-CZ" sz="1050" dirty="0" err="1" smtClean="0"/>
                        <a:t>cisloclanku</a:t>
                      </a:r>
                      <a:r>
                        <a:rPr lang="cs-CZ" sz="1050" dirty="0" smtClean="0"/>
                        <a:t>=2008040018</a:t>
                      </a:r>
                    </a:p>
                    <a:p>
                      <a:r>
                        <a:rPr lang="cs-CZ" sz="1050" dirty="0" smtClean="0"/>
                        <a:t>AUTOR NEUVEDEN, </a:t>
                      </a:r>
                      <a:r>
                        <a:rPr lang="cs-CZ" sz="1050" dirty="0" err="1" smtClean="0"/>
                        <a:t>Profimedia.cz</a:t>
                      </a:r>
                      <a:r>
                        <a:rPr lang="cs-CZ" sz="1050" dirty="0" smtClean="0"/>
                        <a:t>. </a:t>
                      </a:r>
                      <a:r>
                        <a:rPr lang="cs-CZ" sz="1050" i="1" dirty="0" smtClean="0"/>
                        <a:t>http://tema.novinky.cz/cyril-a-metodej</a:t>
                      </a:r>
                      <a:r>
                        <a:rPr lang="cs-CZ" sz="1050" dirty="0" smtClean="0"/>
                        <a:t> [online]. [cit. 10.9.2012]. Dostupný na WWW: http://tema.novinky.cz/cyril-a-metodej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BLAŽEK, Vladimír. </a:t>
                      </a:r>
                      <a:r>
                        <a:rPr lang="cs-CZ" sz="1050" i="1" dirty="0" smtClean="0"/>
                        <a:t>http://www.feudum.</a:t>
                      </a:r>
                      <a:r>
                        <a:rPr lang="cs-CZ" sz="1050" i="1" dirty="0" err="1" smtClean="0"/>
                        <a:t>eu</a:t>
                      </a:r>
                      <a:r>
                        <a:rPr lang="cs-CZ" sz="1050" i="1" dirty="0" smtClean="0"/>
                        <a:t>/</a:t>
                      </a:r>
                      <a:r>
                        <a:rPr lang="cs-CZ" sz="1050" i="1" dirty="0" err="1" smtClean="0"/>
                        <a:t>view.php</a:t>
                      </a:r>
                      <a:r>
                        <a:rPr lang="cs-CZ" sz="1050" i="1" dirty="0" smtClean="0"/>
                        <a:t>?</a:t>
                      </a:r>
                      <a:r>
                        <a:rPr lang="cs-CZ" sz="1050" i="1" dirty="0" err="1" smtClean="0"/>
                        <a:t>cisloclanku</a:t>
                      </a:r>
                      <a:r>
                        <a:rPr lang="cs-CZ" sz="1050" i="1" dirty="0" smtClean="0"/>
                        <a:t>=17</a:t>
                      </a:r>
                      <a:r>
                        <a:rPr lang="cs-CZ" sz="1050" dirty="0" smtClean="0"/>
                        <a:t> [online]. [cit. </a:t>
                      </a:r>
                      <a:r>
                        <a:rPr lang="cs-CZ" sz="1050" smtClean="0"/>
                        <a:t>10.9.2012]. </a:t>
                      </a:r>
                      <a:r>
                        <a:rPr lang="cs-CZ" sz="1050" dirty="0" smtClean="0"/>
                        <a:t>Dostupný na WWW: http://www.feudum.</a:t>
                      </a:r>
                      <a:r>
                        <a:rPr lang="cs-CZ" sz="1050" dirty="0" err="1" smtClean="0"/>
                        <a:t>eu</a:t>
                      </a:r>
                      <a:r>
                        <a:rPr lang="cs-CZ" sz="1050" dirty="0" smtClean="0"/>
                        <a:t>/</a:t>
                      </a:r>
                      <a:r>
                        <a:rPr lang="cs-CZ" sz="1050" dirty="0" err="1" smtClean="0"/>
                        <a:t>view.php</a:t>
                      </a:r>
                      <a:r>
                        <a:rPr lang="cs-CZ" sz="1050" dirty="0" smtClean="0"/>
                        <a:t>?</a:t>
                      </a:r>
                      <a:r>
                        <a:rPr lang="cs-CZ" sz="1050" dirty="0" err="1" smtClean="0"/>
                        <a:t>cisloclanku</a:t>
                      </a:r>
                      <a:r>
                        <a:rPr lang="cs-CZ" sz="1050" dirty="0" smtClean="0"/>
                        <a:t>=17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/>
                        <a:t>AUTOR NEUVEDEN, </a:t>
                      </a:r>
                      <a:r>
                        <a:rPr lang="cs-CZ" sz="1050" dirty="0" err="1" smtClean="0"/>
                        <a:t>Cosmas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Of</a:t>
                      </a:r>
                      <a:r>
                        <a:rPr lang="cs-CZ" sz="1050" dirty="0" smtClean="0"/>
                        <a:t> </a:t>
                      </a:r>
                      <a:r>
                        <a:rPr lang="cs-CZ" sz="1050" dirty="0" err="1" smtClean="0"/>
                        <a:t>Prague</a:t>
                      </a:r>
                      <a:r>
                        <a:rPr lang="cs-CZ" sz="1050" dirty="0" smtClean="0"/>
                        <a:t>. </a:t>
                      </a:r>
                      <a:r>
                        <a:rPr lang="cs-CZ" sz="1050" i="1" dirty="0" smtClean="0"/>
                        <a:t>http://cs.wikipedia.org/wiki/Soubor:Cosmas-Chronica_Boemorum.jpg</a:t>
                      </a:r>
                      <a:r>
                        <a:rPr lang="cs-CZ" sz="1050" dirty="0" smtClean="0"/>
                        <a:t> [online]. [cit. 10.9.2012]. Dostupný na WWW: http://cs.wikipedia.org/wiki/Soubor:Cosmas-Chronica_Boemorum.jpg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dirty="0" smtClean="0"/>
                    </a:p>
                    <a:p>
                      <a:endParaRPr lang="cs-CZ" sz="13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50" dirty="0" smtClean="0"/>
                        <a:t>DOROVSKÁ, Dagmar; ŘEŘICHOVÁ, Vlasta. </a:t>
                      </a:r>
                      <a:r>
                        <a:rPr lang="cs-CZ" sz="1050" i="1" dirty="0" smtClean="0"/>
                        <a:t>Čítanka 8</a:t>
                      </a:r>
                      <a:r>
                        <a:rPr lang="cs-CZ" sz="1050" dirty="0" smtClean="0"/>
                        <a:t>. Český Těšín: Pedagogické nakladatelství, 2005, ISBN 80-7230-065-2.</a:t>
                      </a:r>
                      <a:endParaRPr lang="cs-CZ" sz="105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1772816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0" descr="logo EU.JPG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179512" y="126876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69</TotalTime>
  <Words>419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Počátky českého písemnictví</vt:lpstr>
      <vt:lpstr>Historická fakta 8. – 9. století</vt:lpstr>
      <vt:lpstr>Cyril a Metoděj</vt:lpstr>
      <vt:lpstr>Literární památky</vt:lpstr>
      <vt:lpstr>Odpověz…</vt:lpstr>
      <vt:lpstr>Citace</vt:lpstr>
      <vt:lpstr>Snímek 8</vt:lpstr>
    </vt:vector>
  </TitlesOfParts>
  <Company>ZS UPRKOVA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Počátky českého písemnictví</dc:title>
  <dc:creator>kostalova</dc:creator>
  <cp:lastModifiedBy>kostalova</cp:lastModifiedBy>
  <cp:revision>10</cp:revision>
  <dcterms:created xsi:type="dcterms:W3CDTF">2013-05-24T12:04:31Z</dcterms:created>
  <dcterms:modified xsi:type="dcterms:W3CDTF">2013-05-26T12:27:55Z</dcterms:modified>
</cp:coreProperties>
</file>