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6" r:id="rId3"/>
    <p:sldId id="257" r:id="rId4"/>
    <p:sldId id="258" r:id="rId5"/>
    <p:sldId id="259" r:id="rId6"/>
    <p:sldId id="260" r:id="rId7"/>
    <p:sldId id="261"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p>
            <a:fld id="{CB482644-B9DA-4F0E-8070-0506A926DE5A}" type="datetimeFigureOut">
              <a:rPr lang="cs-CZ" smtClean="0"/>
              <a:pPr/>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B482644-B9DA-4F0E-8070-0506A926DE5A}" type="datetimeFigureOut">
              <a:rPr lang="cs-CZ" smtClean="0"/>
              <a:pPr/>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B482644-B9DA-4F0E-8070-0506A926DE5A}" type="datetimeFigureOut">
              <a:rPr lang="cs-CZ" smtClean="0"/>
              <a:pPr/>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CB482644-B9DA-4F0E-8070-0506A926DE5A}" type="datetimeFigureOut">
              <a:rPr lang="cs-CZ" smtClean="0"/>
              <a:pPr/>
              <a:t>26.5.2013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CB482644-B9DA-4F0E-8070-0506A926DE5A}" type="datetimeFigureOut">
              <a:rPr lang="cs-CZ" smtClean="0"/>
              <a:pPr/>
              <a:t>26.5.2013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CB482644-B9DA-4F0E-8070-0506A926DE5A}" type="datetimeFigureOut">
              <a:rPr lang="cs-CZ" smtClean="0"/>
              <a:pPr/>
              <a:t>26.5.2013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482644-B9DA-4F0E-8070-0506A926DE5A}" type="datetimeFigureOut">
              <a:rPr lang="cs-CZ" smtClean="0"/>
              <a:pPr/>
              <a:t>26.5.2013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B482644-B9DA-4F0E-8070-0506A926DE5A}" type="datetimeFigureOut">
              <a:rPr lang="cs-CZ" smtClean="0"/>
              <a:pPr/>
              <a:t>26.5.2013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B482644-B9DA-4F0E-8070-0506A926DE5A}" type="datetimeFigureOut">
              <a:rPr lang="cs-CZ" smtClean="0"/>
              <a:pPr/>
              <a:t>26.5.2013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15751916-4D3A-4CBC-9878-FF6BADBF4546}" type="slidenum">
              <a:rPr lang="cs-CZ" smtClean="0"/>
              <a:pPr/>
              <a:t>‹#›</a:t>
            </a:fld>
            <a:endParaRPr lang="cs-CZ"/>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cs-CZ" smtClean="0"/>
              <a:t>Kliknutím na ikonu přidáte obrázek.</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B482644-B9DA-4F0E-8070-0506A926DE5A}" type="datetimeFigureOut">
              <a:rPr lang="cs-CZ" smtClean="0"/>
              <a:pPr/>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B482644-B9DA-4F0E-8070-0506A926DE5A}" type="datetimeFigureOut">
              <a:rPr lang="cs-CZ" smtClean="0"/>
              <a:pPr/>
              <a:t>26.5.2013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15751916-4D3A-4CBC-9878-FF6BADBF4546}"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CB482644-B9DA-4F0E-8070-0506A926DE5A}" type="datetimeFigureOut">
              <a:rPr lang="cs-CZ" smtClean="0"/>
              <a:pPr/>
              <a:t>26.5.2013</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15751916-4D3A-4CBC-9878-FF6BADBF454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0" descr="logo EU.JPG"/>
          <p:cNvPicPr/>
          <p:nvPr/>
        </p:nvPicPr>
        <p:blipFill>
          <a:blip r:embed="rId2" cstate="print"/>
          <a:stretch>
            <a:fillRect/>
          </a:stretch>
        </p:blipFill>
        <p:spPr>
          <a:xfrm>
            <a:off x="1979712" y="404664"/>
            <a:ext cx="5760720" cy="850900"/>
          </a:xfrm>
          <a:prstGeom prst="rect">
            <a:avLst/>
          </a:prstGeom>
        </p:spPr>
      </p:pic>
      <p:sp>
        <p:nvSpPr>
          <p:cNvPr id="3" name="Obdélník 2"/>
          <p:cNvSpPr/>
          <p:nvPr/>
        </p:nvSpPr>
        <p:spPr>
          <a:xfrm>
            <a:off x="1655716" y="1340768"/>
            <a:ext cx="6408712" cy="430887"/>
          </a:xfrm>
          <a:prstGeom prst="rect">
            <a:avLst/>
          </a:prstGeom>
        </p:spPr>
        <p:txBody>
          <a:bodyPr wrap="square">
            <a:spAutoFit/>
          </a:bodyPr>
          <a:lstStyle/>
          <a:p>
            <a:pPr lvl="0" algn="ctr" fontAlgn="base">
              <a:spcBef>
                <a:spcPct val="0"/>
              </a:spcBef>
              <a:spcAft>
                <a:spcPct val="0"/>
              </a:spcAft>
            </a:pPr>
            <a:r>
              <a:rPr lang="cs-CZ" sz="1100" dirty="0">
                <a:latin typeface="Times New Roman" pitchFamily="18" charset="0"/>
                <a:ea typeface="Calibri" pitchFamily="34" charset="0"/>
                <a:cs typeface="Times New Roman" pitchFamily="18" charset="0"/>
              </a:rPr>
              <a:t>Tento materi</a:t>
            </a:r>
            <a:r>
              <a:rPr lang="cs-CZ" sz="1100" dirty="0">
                <a:latin typeface="Calibri"/>
                <a:ea typeface="Calibri" pitchFamily="34" charset="0"/>
                <a:cs typeface="Times New Roman" pitchFamily="18" charset="0"/>
              </a:rPr>
              <a:t>á</a:t>
            </a:r>
            <a:r>
              <a:rPr lang="cs-CZ" sz="1100" dirty="0">
                <a:latin typeface="Times New Roman" pitchFamily="18" charset="0"/>
                <a:ea typeface="Calibri" pitchFamily="34" charset="0"/>
                <a:cs typeface="Times New Roman" pitchFamily="18" charset="0"/>
              </a:rPr>
              <a:t>l byl vytvořen </a:t>
            </a:r>
            <a:r>
              <a:rPr lang="cs-CZ" sz="1100" dirty="0">
                <a:latin typeface="Calibri"/>
                <a:ea typeface="Calibri" pitchFamily="34" charset="0"/>
                <a:cs typeface="Times New Roman" pitchFamily="18" charset="0"/>
              </a:rPr>
              <a:t> </a:t>
            </a:r>
            <a:r>
              <a:rPr lang="cs-CZ" sz="1100" dirty="0">
                <a:latin typeface="Times New Roman" pitchFamily="18" charset="0"/>
                <a:ea typeface="Calibri" pitchFamily="34" charset="0"/>
                <a:cs typeface="Times New Roman" pitchFamily="18" charset="0"/>
              </a:rPr>
              <a:t>r</a:t>
            </a:r>
            <a:r>
              <a:rPr lang="cs-CZ" sz="1100" dirty="0">
                <a:latin typeface="Calibri"/>
                <a:ea typeface="Calibri" pitchFamily="34" charset="0"/>
                <a:cs typeface="Times New Roman" pitchFamily="18" charset="0"/>
              </a:rPr>
              <a:t>á</a:t>
            </a:r>
            <a:r>
              <a:rPr lang="cs-CZ" sz="1100" dirty="0">
                <a:latin typeface="Times New Roman" pitchFamily="18" charset="0"/>
                <a:ea typeface="Calibri" pitchFamily="34" charset="0"/>
                <a:cs typeface="Times New Roman" pitchFamily="18" charset="0"/>
              </a:rPr>
              <a:t>mci projektu EU pen</a:t>
            </a:r>
            <a:r>
              <a:rPr lang="cs-CZ" sz="1100" dirty="0">
                <a:latin typeface="Calibri"/>
                <a:ea typeface="Calibri" pitchFamily="34" charset="0"/>
                <a:cs typeface="Times New Roman" pitchFamily="18" charset="0"/>
              </a:rPr>
              <a:t>í</a:t>
            </a:r>
            <a:r>
              <a:rPr lang="cs-CZ" sz="1100" dirty="0">
                <a:latin typeface="Times New Roman" pitchFamily="18" charset="0"/>
                <a:ea typeface="Calibri" pitchFamily="34" charset="0"/>
                <a:cs typeface="Times New Roman" pitchFamily="18" charset="0"/>
              </a:rPr>
              <a:t>ze </a:t>
            </a:r>
            <a:r>
              <a:rPr lang="cs-CZ" sz="1100" dirty="0">
                <a:latin typeface="Calibri"/>
                <a:ea typeface="Calibri" pitchFamily="34" charset="0"/>
                <a:cs typeface="Times New Roman" pitchFamily="18" charset="0"/>
              </a:rPr>
              <a:t>š</a:t>
            </a:r>
            <a:r>
              <a:rPr lang="cs-CZ" sz="1100" dirty="0">
                <a:latin typeface="Times New Roman" pitchFamily="18" charset="0"/>
                <a:ea typeface="Calibri" pitchFamily="34" charset="0"/>
                <a:cs typeface="Times New Roman" pitchFamily="18" charset="0"/>
              </a:rPr>
              <a:t>kol</a:t>
            </a:r>
            <a:r>
              <a:rPr lang="cs-CZ" sz="1100" dirty="0">
                <a:latin typeface="Calibri"/>
                <a:ea typeface="Calibri" pitchFamily="34" charset="0"/>
                <a:cs typeface="Times New Roman" pitchFamily="18" charset="0"/>
              </a:rPr>
              <a:t>á</a:t>
            </a:r>
            <a:r>
              <a:rPr lang="cs-CZ" sz="1100" dirty="0">
                <a:latin typeface="Times New Roman" pitchFamily="18" charset="0"/>
                <a:ea typeface="Calibri" pitchFamily="34" charset="0"/>
                <a:cs typeface="Times New Roman" pitchFamily="18" charset="0"/>
              </a:rPr>
              <a:t>m</a:t>
            </a:r>
            <a:endParaRPr lang="cs-CZ" sz="1100" dirty="0">
              <a:latin typeface="Arial" pitchFamily="34" charset="0"/>
            </a:endParaRPr>
          </a:p>
          <a:p>
            <a:pPr lvl="0" algn="ctr" eaLnBrk="0" fontAlgn="base" hangingPunct="0">
              <a:spcBef>
                <a:spcPct val="0"/>
              </a:spcBef>
              <a:spcAft>
                <a:spcPct val="0"/>
              </a:spcAft>
            </a:pPr>
            <a:r>
              <a:rPr lang="cs-CZ" sz="1100" dirty="0">
                <a:latin typeface="Times New Roman" pitchFamily="18" charset="0"/>
                <a:ea typeface="Calibri" pitchFamily="34" charset="0"/>
                <a:cs typeface="Times New Roman" pitchFamily="18" charset="0"/>
              </a:rPr>
              <a:t>Operačn</a:t>
            </a:r>
            <a:r>
              <a:rPr lang="cs-CZ" sz="1100" dirty="0">
                <a:latin typeface="Calibri"/>
                <a:ea typeface="Calibri" pitchFamily="34" charset="0"/>
                <a:cs typeface="Times New Roman" pitchFamily="18" charset="0"/>
              </a:rPr>
              <a:t>í</a:t>
            </a:r>
            <a:r>
              <a:rPr lang="cs-CZ" sz="1100" dirty="0">
                <a:latin typeface="Times New Roman" pitchFamily="18" charset="0"/>
                <a:ea typeface="Calibri" pitchFamily="34" charset="0"/>
                <a:cs typeface="Times New Roman" pitchFamily="18" charset="0"/>
              </a:rPr>
              <a:t>ho programu Vzděl</a:t>
            </a:r>
            <a:r>
              <a:rPr lang="cs-CZ" sz="1100" dirty="0">
                <a:latin typeface="Calibri"/>
                <a:ea typeface="Calibri" pitchFamily="34" charset="0"/>
                <a:cs typeface="Times New Roman" pitchFamily="18" charset="0"/>
              </a:rPr>
              <a:t>á</a:t>
            </a:r>
            <a:r>
              <a:rPr lang="cs-CZ" sz="1100" dirty="0">
                <a:latin typeface="Times New Roman" pitchFamily="18" charset="0"/>
                <a:ea typeface="Calibri" pitchFamily="34" charset="0"/>
                <a:cs typeface="Times New Roman" pitchFamily="18" charset="0"/>
              </a:rPr>
              <a:t>v</a:t>
            </a:r>
            <a:r>
              <a:rPr lang="cs-CZ" sz="1100" dirty="0">
                <a:latin typeface="Calibri"/>
                <a:ea typeface="Calibri" pitchFamily="34" charset="0"/>
                <a:cs typeface="Times New Roman" pitchFamily="18" charset="0"/>
              </a:rPr>
              <a:t>á</a:t>
            </a:r>
            <a:r>
              <a:rPr lang="cs-CZ" sz="1100" dirty="0">
                <a:latin typeface="Times New Roman" pitchFamily="18" charset="0"/>
                <a:ea typeface="Calibri" pitchFamily="34" charset="0"/>
                <a:cs typeface="Times New Roman" pitchFamily="18" charset="0"/>
              </a:rPr>
              <a:t>n</a:t>
            </a:r>
            <a:r>
              <a:rPr lang="cs-CZ" sz="1100" dirty="0">
                <a:latin typeface="Calibri"/>
                <a:ea typeface="Calibri" pitchFamily="34" charset="0"/>
                <a:cs typeface="Times New Roman" pitchFamily="18" charset="0"/>
              </a:rPr>
              <a:t>í</a:t>
            </a:r>
            <a:r>
              <a:rPr lang="cs-CZ" sz="1100" dirty="0">
                <a:latin typeface="Times New Roman" pitchFamily="18" charset="0"/>
                <a:ea typeface="Calibri" pitchFamily="34" charset="0"/>
                <a:cs typeface="Times New Roman" pitchFamily="18" charset="0"/>
              </a:rPr>
              <a:t> pro konkurenceschopnost</a:t>
            </a:r>
            <a:endParaRPr lang="cs-CZ" sz="1100" dirty="0">
              <a:latin typeface="Arial" pitchFamily="34" charset="0"/>
            </a:endParaRPr>
          </a:p>
        </p:txBody>
      </p:sp>
      <p:pic>
        <p:nvPicPr>
          <p:cNvPr id="4" name="Obrázek 3"/>
          <p:cNvPicPr/>
          <p:nvPr/>
        </p:nvPicPr>
        <p:blipFill>
          <a:blip r:embed="rId3" cstate="print"/>
          <a:srcRect/>
          <a:stretch>
            <a:fillRect/>
          </a:stretch>
        </p:blipFill>
        <p:spPr bwMode="auto">
          <a:xfrm>
            <a:off x="3491880" y="2072258"/>
            <a:ext cx="2152650" cy="781050"/>
          </a:xfrm>
          <a:prstGeom prst="rect">
            <a:avLst/>
          </a:prstGeom>
          <a:noFill/>
          <a:ln w="9525">
            <a:noFill/>
            <a:miter lim="800000"/>
            <a:headEnd/>
            <a:tailEnd/>
          </a:ln>
        </p:spPr>
      </p:pic>
      <p:graphicFrame>
        <p:nvGraphicFramePr>
          <p:cNvPr id="5" name="Tabulka 4"/>
          <p:cNvGraphicFramePr>
            <a:graphicFrameLocks noGrp="1"/>
          </p:cNvGraphicFramePr>
          <p:nvPr>
            <p:extLst>
              <p:ext uri="{D42A27DB-BD31-4B8C-83A1-F6EECF244321}">
                <p14:modId xmlns="" xmlns:p14="http://schemas.microsoft.com/office/powerpoint/2010/main" val="1712278432"/>
              </p:ext>
            </p:extLst>
          </p:nvPr>
        </p:nvGraphicFramePr>
        <p:xfrm>
          <a:off x="1151659" y="3068960"/>
          <a:ext cx="6912769" cy="3024337"/>
        </p:xfrm>
        <a:graphic>
          <a:graphicData uri="http://schemas.openxmlformats.org/drawingml/2006/table">
            <a:tbl>
              <a:tblPr/>
              <a:tblGrid>
                <a:gridCol w="1297073"/>
                <a:gridCol w="124711"/>
                <a:gridCol w="5490985"/>
              </a:tblGrid>
              <a:tr h="338792">
                <a:tc>
                  <a:txBody>
                    <a:bodyPr/>
                    <a:lstStyle/>
                    <a:p>
                      <a:pPr algn="l">
                        <a:lnSpc>
                          <a:spcPct val="115000"/>
                        </a:lnSpc>
                        <a:spcAft>
                          <a:spcPts val="0"/>
                        </a:spcAft>
                      </a:pPr>
                      <a:r>
                        <a:rPr lang="cs-CZ" sz="1300" b="1" dirty="0">
                          <a:solidFill>
                            <a:srgbClr val="000000"/>
                          </a:solidFill>
                          <a:latin typeface="Calibri"/>
                          <a:ea typeface="Times New Roman"/>
                          <a:cs typeface="Times New Roman"/>
                        </a:rPr>
                        <a:t>Název školy:</a:t>
                      </a:r>
                      <a:endParaRPr lang="cs-CZ" sz="1000" dirty="0">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300">
                          <a:solidFill>
                            <a:schemeClr val="tx1"/>
                          </a:solidFill>
                          <a:latin typeface="Calibri"/>
                          <a:ea typeface="Times New Roman"/>
                          <a:cs typeface="Times New Roman"/>
                        </a:rPr>
                        <a:t>Základní škola a Mateřská škola, Hradec Králové, Úprkova 1</a:t>
                      </a:r>
                      <a:endParaRPr lang="cs-CZ" sz="100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38792">
                <a:tc>
                  <a:txBody>
                    <a:bodyPr/>
                    <a:lstStyle/>
                    <a:p>
                      <a:pPr algn="l">
                        <a:lnSpc>
                          <a:spcPct val="115000"/>
                        </a:lnSpc>
                        <a:spcAft>
                          <a:spcPts val="0"/>
                        </a:spcAft>
                      </a:pPr>
                      <a:r>
                        <a:rPr lang="cs-CZ" sz="1300" b="1">
                          <a:solidFill>
                            <a:srgbClr val="000000"/>
                          </a:solidFill>
                          <a:latin typeface="Calibri"/>
                          <a:ea typeface="Times New Roman"/>
                          <a:cs typeface="Times New Roman"/>
                        </a:rPr>
                        <a:t>Autor:</a:t>
                      </a:r>
                      <a:endParaRPr lang="cs-CZ" sz="1000">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300" dirty="0" smtClean="0">
                          <a:solidFill>
                            <a:schemeClr val="tx1"/>
                          </a:solidFill>
                          <a:latin typeface="Calibri"/>
                          <a:ea typeface="Calibri"/>
                          <a:cs typeface="Times New Roman"/>
                        </a:rPr>
                        <a:t>Nikola</a:t>
                      </a:r>
                      <a:r>
                        <a:rPr lang="cs-CZ" sz="1300" baseline="0" dirty="0" smtClean="0">
                          <a:solidFill>
                            <a:schemeClr val="tx1"/>
                          </a:solidFill>
                          <a:latin typeface="Calibri"/>
                          <a:ea typeface="Calibri"/>
                          <a:cs typeface="Times New Roman"/>
                        </a:rPr>
                        <a:t> Košťálová</a:t>
                      </a:r>
                      <a:endParaRPr lang="cs-CZ" sz="1000" dirty="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38792">
                <a:tc>
                  <a:txBody>
                    <a:bodyPr/>
                    <a:lstStyle/>
                    <a:p>
                      <a:pPr algn="l">
                        <a:lnSpc>
                          <a:spcPct val="115000"/>
                        </a:lnSpc>
                        <a:spcAft>
                          <a:spcPts val="0"/>
                        </a:spcAft>
                      </a:pPr>
                      <a:r>
                        <a:rPr lang="cs-CZ" sz="1300" b="1">
                          <a:solidFill>
                            <a:srgbClr val="000000"/>
                          </a:solidFill>
                          <a:latin typeface="Calibri"/>
                          <a:ea typeface="Times New Roman"/>
                          <a:cs typeface="Times New Roman"/>
                        </a:rPr>
                        <a:t>Název:</a:t>
                      </a:r>
                      <a:endParaRPr lang="cs-CZ" sz="1000">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300" dirty="0" smtClean="0">
                          <a:solidFill>
                            <a:schemeClr val="tx1"/>
                          </a:solidFill>
                          <a:latin typeface="Calibri"/>
                          <a:ea typeface="Times New Roman"/>
                          <a:cs typeface="Times New Roman"/>
                        </a:rPr>
                        <a:t>VY_32_INOVACE_8A_7_</a:t>
                      </a:r>
                      <a:r>
                        <a:rPr lang="cs-CZ" sz="1300" baseline="0" dirty="0" smtClean="0">
                          <a:solidFill>
                            <a:schemeClr val="tx1"/>
                          </a:solidFill>
                          <a:latin typeface="Calibri"/>
                          <a:ea typeface="Times New Roman"/>
                          <a:cs typeface="Times New Roman"/>
                        </a:rPr>
                        <a:t>Italská renesance</a:t>
                      </a:r>
                      <a:endParaRPr lang="cs-CZ" sz="1000" dirty="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38792">
                <a:tc>
                  <a:txBody>
                    <a:bodyPr/>
                    <a:lstStyle/>
                    <a:p>
                      <a:pPr algn="l">
                        <a:lnSpc>
                          <a:spcPct val="115000"/>
                        </a:lnSpc>
                        <a:spcAft>
                          <a:spcPts val="0"/>
                        </a:spcAft>
                      </a:pPr>
                      <a:r>
                        <a:rPr lang="cs-CZ" sz="1300" b="1">
                          <a:solidFill>
                            <a:srgbClr val="000000"/>
                          </a:solidFill>
                          <a:latin typeface="Calibri"/>
                          <a:ea typeface="Times New Roman"/>
                          <a:cs typeface="Times New Roman"/>
                        </a:rPr>
                        <a:t>Téma:</a:t>
                      </a:r>
                      <a:endParaRPr lang="cs-CZ" sz="1000">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300" dirty="0" smtClean="0">
                          <a:solidFill>
                            <a:schemeClr val="tx1"/>
                          </a:solidFill>
                          <a:latin typeface="Calibri"/>
                          <a:ea typeface="Calibri"/>
                          <a:cs typeface="Times New Roman"/>
                        </a:rPr>
                        <a:t>8A_ČJ8.ročník</a:t>
                      </a:r>
                      <a:endParaRPr lang="cs-CZ" sz="1000" dirty="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532151">
                <a:tc>
                  <a:txBody>
                    <a:bodyPr/>
                    <a:lstStyle/>
                    <a:p>
                      <a:pPr algn="l">
                        <a:lnSpc>
                          <a:spcPct val="115000"/>
                        </a:lnSpc>
                        <a:spcAft>
                          <a:spcPts val="0"/>
                        </a:spcAft>
                      </a:pPr>
                      <a:r>
                        <a:rPr lang="cs-CZ" sz="1300" b="1">
                          <a:solidFill>
                            <a:srgbClr val="000000"/>
                          </a:solidFill>
                          <a:latin typeface="Calibri"/>
                          <a:ea typeface="Times New Roman"/>
                          <a:cs typeface="Times New Roman"/>
                        </a:rPr>
                        <a:t>Datum ověření:</a:t>
                      </a:r>
                      <a:endParaRPr lang="cs-CZ" sz="1000">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400" dirty="0" smtClean="0">
                          <a:solidFill>
                            <a:schemeClr val="tx1"/>
                          </a:solidFill>
                          <a:latin typeface="Calibri"/>
                          <a:ea typeface="Calibri"/>
                          <a:cs typeface="Times New Roman"/>
                        </a:rPr>
                        <a:t>VM byl ověřen 14.11</a:t>
                      </a:r>
                      <a:r>
                        <a:rPr lang="cs-CZ" sz="1400" baseline="0" dirty="0" smtClean="0">
                          <a:solidFill>
                            <a:schemeClr val="tx1"/>
                          </a:solidFill>
                          <a:latin typeface="Calibri"/>
                          <a:ea typeface="Calibri"/>
                          <a:cs typeface="Times New Roman"/>
                        </a:rPr>
                        <a:t> 201</a:t>
                      </a:r>
                      <a:r>
                        <a:rPr lang="cs-CZ" sz="1400" dirty="0" smtClean="0">
                          <a:solidFill>
                            <a:schemeClr val="tx1"/>
                          </a:solidFill>
                          <a:latin typeface="Calibri"/>
                          <a:ea typeface="Calibri"/>
                          <a:cs typeface="Times New Roman"/>
                        </a:rPr>
                        <a:t>2 v 8.B</a:t>
                      </a:r>
                      <a:endParaRPr lang="cs-CZ" sz="1400" dirty="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338792">
                <a:tc>
                  <a:txBody>
                    <a:bodyPr/>
                    <a:lstStyle/>
                    <a:p>
                      <a:pPr algn="l">
                        <a:lnSpc>
                          <a:spcPct val="115000"/>
                        </a:lnSpc>
                        <a:spcAft>
                          <a:spcPts val="0"/>
                        </a:spcAft>
                      </a:pPr>
                      <a:r>
                        <a:rPr lang="cs-CZ" sz="1300" b="1">
                          <a:solidFill>
                            <a:srgbClr val="000000"/>
                          </a:solidFill>
                          <a:latin typeface="Calibri"/>
                          <a:ea typeface="Times New Roman"/>
                          <a:cs typeface="Times New Roman"/>
                        </a:rPr>
                        <a:t>Číslo projektu:</a:t>
                      </a:r>
                      <a:endParaRPr lang="cs-CZ" sz="1000">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300" dirty="0">
                          <a:solidFill>
                            <a:schemeClr val="tx1"/>
                          </a:solidFill>
                          <a:latin typeface="Arial"/>
                          <a:ea typeface="Times New Roman"/>
                          <a:cs typeface="Times New Roman"/>
                        </a:rPr>
                        <a:t>CZ.1.07/1.4.00/21.3215 </a:t>
                      </a:r>
                      <a:endParaRPr lang="cs-CZ" sz="1000" dirty="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798226">
                <a:tc>
                  <a:txBody>
                    <a:bodyPr/>
                    <a:lstStyle/>
                    <a:p>
                      <a:pPr algn="l">
                        <a:lnSpc>
                          <a:spcPct val="115000"/>
                        </a:lnSpc>
                        <a:spcAft>
                          <a:spcPts val="0"/>
                        </a:spcAft>
                      </a:pPr>
                      <a:r>
                        <a:rPr lang="cs-CZ" sz="1300" b="1">
                          <a:solidFill>
                            <a:srgbClr val="000000"/>
                          </a:solidFill>
                          <a:latin typeface="Calibri"/>
                          <a:ea typeface="Times New Roman"/>
                          <a:cs typeface="Times New Roman"/>
                        </a:rPr>
                        <a:t>Anotace:</a:t>
                      </a: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300" dirty="0">
                          <a:solidFill>
                            <a:schemeClr val="tx1"/>
                          </a:solidFill>
                          <a:latin typeface="Calibri"/>
                          <a:ea typeface="Times New Roman"/>
                          <a:cs typeface="Times New Roman"/>
                        </a:rPr>
                        <a:t>DUM je určen k výkladu učiva. Žáci se seznamují </a:t>
                      </a:r>
                      <a:r>
                        <a:rPr lang="cs-CZ" sz="1300" dirty="0" smtClean="0">
                          <a:solidFill>
                            <a:schemeClr val="tx1"/>
                          </a:solidFill>
                          <a:latin typeface="Calibri"/>
                          <a:ea typeface="Times New Roman"/>
                          <a:cs typeface="Times New Roman"/>
                        </a:rPr>
                        <a:t>s předními osobnostmi</a:t>
                      </a:r>
                      <a:r>
                        <a:rPr lang="cs-CZ" sz="1300" baseline="0" dirty="0" smtClean="0">
                          <a:solidFill>
                            <a:schemeClr val="tx1"/>
                          </a:solidFill>
                          <a:latin typeface="Calibri"/>
                          <a:ea typeface="Times New Roman"/>
                          <a:cs typeface="Times New Roman"/>
                        </a:rPr>
                        <a:t> italské renesance, s jejich literárními díly a názorovými přínosy.</a:t>
                      </a:r>
                      <a:endParaRPr lang="cs-CZ" sz="1000" dirty="0">
                        <a:solidFill>
                          <a:schemeClr val="tx1"/>
                        </a:solidFill>
                        <a:latin typeface="Calibri"/>
                        <a:ea typeface="Calibri"/>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bl>
          </a:graphicData>
        </a:graphic>
      </p:graphicFrame>
    </p:spTree>
    <p:extLst>
      <p:ext uri="{BB962C8B-B14F-4D97-AF65-F5344CB8AC3E}">
        <p14:creationId xmlns="" xmlns:p14="http://schemas.microsoft.com/office/powerpoint/2010/main" val="3279132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sz="6600" dirty="0" smtClean="0"/>
              <a:t>ITALSKÁ RENESANCE</a:t>
            </a:r>
            <a:endParaRPr lang="cs-CZ" sz="6600" dirty="0"/>
          </a:p>
        </p:txBody>
      </p:sp>
      <p:sp>
        <p:nvSpPr>
          <p:cNvPr id="3" name="Podnadpis 2"/>
          <p:cNvSpPr>
            <a:spLocks noGrp="1"/>
          </p:cNvSpPr>
          <p:nvPr>
            <p:ph type="subTitle" idx="1"/>
          </p:nvPr>
        </p:nvSpPr>
        <p:spPr/>
        <p:txBody>
          <a:bodyPr/>
          <a:lstStyle/>
          <a:p>
            <a:r>
              <a:rPr lang="cs-CZ" dirty="0" smtClean="0"/>
              <a:t>PŘELOM 13. – 14. STOLETÍ</a:t>
            </a:r>
            <a:endParaRPr lang="cs-CZ" dirty="0"/>
          </a:p>
        </p:txBody>
      </p:sp>
    </p:spTree>
    <p:extLst>
      <p:ext uri="{BB962C8B-B14F-4D97-AF65-F5344CB8AC3E}">
        <p14:creationId xmlns="" xmlns:p14="http://schemas.microsoft.com/office/powerpoint/2010/main" val="3832253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Dante Alighieri </a:t>
            </a:r>
            <a:r>
              <a:rPr lang="cs-CZ" dirty="0" smtClean="0"/>
              <a:t>1265 - 1321</a:t>
            </a:r>
            <a:endParaRPr lang="cs-CZ" dirty="0"/>
          </a:p>
        </p:txBody>
      </p:sp>
      <p:sp>
        <p:nvSpPr>
          <p:cNvPr id="3" name="Zástupný symbol pro obsah 2"/>
          <p:cNvSpPr>
            <a:spLocks noGrp="1"/>
          </p:cNvSpPr>
          <p:nvPr>
            <p:ph idx="1"/>
          </p:nvPr>
        </p:nvSpPr>
        <p:spPr>
          <a:xfrm>
            <a:off x="0" y="1807361"/>
            <a:ext cx="9144000" cy="4789991"/>
          </a:xfrm>
        </p:spPr>
        <p:txBody>
          <a:bodyPr>
            <a:normAutofit/>
          </a:bodyPr>
          <a:lstStyle/>
          <a:p>
            <a:r>
              <a:rPr lang="cs-CZ" sz="2400" dirty="0" smtClean="0"/>
              <a:t>Florenťan, kritik doby, vyhnanec</a:t>
            </a:r>
          </a:p>
          <a:p>
            <a:pPr marL="0" indent="0">
              <a:buNone/>
            </a:pPr>
            <a:r>
              <a:rPr lang="cs-CZ" sz="2400" dirty="0" smtClean="0"/>
              <a:t>DÍLO:</a:t>
            </a:r>
          </a:p>
          <a:p>
            <a:pPr marL="0" indent="0">
              <a:buNone/>
            </a:pPr>
            <a:r>
              <a:rPr lang="cs-CZ" sz="2400" b="1" dirty="0" smtClean="0"/>
              <a:t>BOŽSKÁ KOMEDIE</a:t>
            </a:r>
          </a:p>
          <a:p>
            <a:pPr lvl="1"/>
            <a:r>
              <a:rPr lang="cs-CZ" sz="2400" dirty="0" smtClean="0"/>
              <a:t>3 části: Peklo, Očistec, Ráj</a:t>
            </a:r>
          </a:p>
          <a:p>
            <a:pPr lvl="1"/>
            <a:r>
              <a:rPr lang="cs-CZ" sz="2400" b="1" dirty="0"/>
              <a:t> </a:t>
            </a:r>
            <a:r>
              <a:rPr lang="cs-CZ" sz="2400" dirty="0" smtClean="0"/>
              <a:t>námět vychází z bible, putování autora</a:t>
            </a:r>
          </a:p>
          <a:p>
            <a:pPr lvl="1"/>
            <a:r>
              <a:rPr lang="cs-CZ" sz="2400" b="1" dirty="0"/>
              <a:t> </a:t>
            </a:r>
            <a:r>
              <a:rPr lang="cs-CZ" sz="2400" dirty="0" smtClean="0"/>
              <a:t>průvodci: Vergilius – symbol pozemského vědění</a:t>
            </a:r>
          </a:p>
          <a:p>
            <a:pPr marL="457200" lvl="1" indent="0">
              <a:buNone/>
            </a:pPr>
            <a:r>
              <a:rPr lang="cs-CZ" sz="2400" b="1" dirty="0"/>
              <a:t>	</a:t>
            </a:r>
            <a:r>
              <a:rPr lang="cs-CZ" sz="2400" b="1" dirty="0" smtClean="0"/>
              <a:t>		     </a:t>
            </a:r>
            <a:r>
              <a:rPr lang="cs-CZ" sz="2400" b="1" dirty="0"/>
              <a:t> </a:t>
            </a:r>
            <a:r>
              <a:rPr lang="cs-CZ" sz="2400" dirty="0" smtClean="0"/>
              <a:t>Beatrice – symbol nadpozemské     										dokonalosti</a:t>
            </a:r>
          </a:p>
          <a:p>
            <a:pPr marL="457200" lvl="1" indent="0">
              <a:buNone/>
            </a:pPr>
            <a:r>
              <a:rPr lang="cs-CZ" sz="2400" b="1" dirty="0"/>
              <a:t>	</a:t>
            </a:r>
            <a:r>
              <a:rPr lang="cs-CZ" sz="2400" b="1" dirty="0" smtClean="0"/>
              <a:t>		 		       	  - </a:t>
            </a:r>
            <a:r>
              <a:rPr lang="cs-CZ" sz="2400" dirty="0" smtClean="0"/>
              <a:t>zemřelá autorova milenka</a:t>
            </a:r>
          </a:p>
          <a:p>
            <a:pPr marL="0" indent="0">
              <a:buNone/>
            </a:pPr>
            <a:endParaRPr lang="cs-CZ" dirty="0"/>
          </a:p>
        </p:txBody>
      </p:sp>
      <p:pic>
        <p:nvPicPr>
          <p:cNvPr id="4" name="Obrázek 3" descr="Portrait_de_Dante.jpg"/>
          <p:cNvPicPr>
            <a:picLocks noChangeAspect="1"/>
          </p:cNvPicPr>
          <p:nvPr/>
        </p:nvPicPr>
        <p:blipFill>
          <a:blip r:embed="rId2" cstate="print"/>
          <a:stretch>
            <a:fillRect/>
          </a:stretch>
        </p:blipFill>
        <p:spPr>
          <a:xfrm>
            <a:off x="7020272" y="1196752"/>
            <a:ext cx="1979566" cy="3024336"/>
          </a:xfrm>
          <a:prstGeom prst="rect">
            <a:avLst/>
          </a:prstGeom>
        </p:spPr>
      </p:pic>
    </p:spTree>
    <p:extLst>
      <p:ext uri="{BB962C8B-B14F-4D97-AF65-F5344CB8AC3E}">
        <p14:creationId xmlns="" xmlns:p14="http://schemas.microsoft.com/office/powerpoint/2010/main" val="2097175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2" y="675724"/>
            <a:ext cx="7955046" cy="924475"/>
          </a:xfrm>
        </p:spPr>
        <p:txBody>
          <a:bodyPr/>
          <a:lstStyle/>
          <a:p>
            <a:r>
              <a:rPr lang="cs-CZ" sz="4000" b="1" dirty="0" smtClean="0"/>
              <a:t>Renesanční znaky v díle</a:t>
            </a:r>
            <a:endParaRPr lang="cs-CZ" sz="4000" b="1" dirty="0"/>
          </a:p>
        </p:txBody>
      </p:sp>
      <p:sp>
        <p:nvSpPr>
          <p:cNvPr id="3" name="Zástupný symbol pro obsah 2"/>
          <p:cNvSpPr>
            <a:spLocks noGrp="1"/>
          </p:cNvSpPr>
          <p:nvPr>
            <p:ph idx="1"/>
          </p:nvPr>
        </p:nvSpPr>
        <p:spPr/>
        <p:txBody>
          <a:bodyPr>
            <a:noAutofit/>
          </a:bodyPr>
          <a:lstStyle/>
          <a:p>
            <a:r>
              <a:rPr lang="cs-CZ" sz="2800" dirty="0" smtClean="0"/>
              <a:t> trest za lidské viny</a:t>
            </a:r>
          </a:p>
          <a:p>
            <a:r>
              <a:rPr lang="cs-CZ" sz="2800" dirty="0"/>
              <a:t> </a:t>
            </a:r>
            <a:r>
              <a:rPr lang="cs-CZ" sz="2800" dirty="0" smtClean="0"/>
              <a:t>láska k antické vzdělanosti (autor se dovolává Homéra)</a:t>
            </a:r>
          </a:p>
          <a:p>
            <a:r>
              <a:rPr lang="cs-CZ" sz="2800" dirty="0"/>
              <a:t> </a:t>
            </a:r>
            <a:r>
              <a:rPr lang="cs-CZ" sz="2800" dirty="0" smtClean="0"/>
              <a:t>touha člověka (autora) po poznání</a:t>
            </a:r>
          </a:p>
          <a:p>
            <a:r>
              <a:rPr lang="cs-CZ" sz="2800" dirty="0"/>
              <a:t> </a:t>
            </a:r>
            <a:r>
              <a:rPr lang="cs-CZ" sz="2800" dirty="0" smtClean="0"/>
              <a:t>láska k vlasti (Florencii)</a:t>
            </a:r>
          </a:p>
          <a:p>
            <a:r>
              <a:rPr lang="cs-CZ" sz="2800" dirty="0"/>
              <a:t> </a:t>
            </a:r>
            <a:r>
              <a:rPr lang="cs-CZ" sz="2800" dirty="0" smtClean="0"/>
              <a:t>střetá se středověké myšlení (víra v posmrtný život, Vergilius jako pohan nesmí do Ráje)</a:t>
            </a:r>
            <a:endParaRPr lang="cs-CZ" sz="2800" dirty="0"/>
          </a:p>
        </p:txBody>
      </p:sp>
    </p:spTree>
    <p:extLst>
      <p:ext uri="{BB962C8B-B14F-4D97-AF65-F5344CB8AC3E}">
        <p14:creationId xmlns="" xmlns:p14="http://schemas.microsoft.com/office/powerpoint/2010/main" val="2013672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55576" y="675724"/>
            <a:ext cx="7416824" cy="924475"/>
          </a:xfrm>
        </p:spPr>
        <p:txBody>
          <a:bodyPr/>
          <a:lstStyle/>
          <a:p>
            <a:r>
              <a:rPr lang="cs-CZ" b="1" dirty="0" smtClean="0"/>
              <a:t>Giovanni </a:t>
            </a:r>
            <a:r>
              <a:rPr lang="cs-CZ" b="1" dirty="0" err="1" smtClean="0"/>
              <a:t>Boccaccio</a:t>
            </a:r>
            <a:r>
              <a:rPr lang="cs-CZ" b="1" dirty="0" smtClean="0"/>
              <a:t> </a:t>
            </a:r>
            <a:r>
              <a:rPr lang="cs-CZ" dirty="0" smtClean="0"/>
              <a:t>1313 - 1375</a:t>
            </a:r>
            <a:endParaRPr lang="cs-CZ" b="1" dirty="0"/>
          </a:p>
        </p:txBody>
      </p:sp>
      <p:sp>
        <p:nvSpPr>
          <p:cNvPr id="3" name="Zástupný symbol pro obsah 2"/>
          <p:cNvSpPr>
            <a:spLocks noGrp="1"/>
          </p:cNvSpPr>
          <p:nvPr>
            <p:ph idx="1"/>
          </p:nvPr>
        </p:nvSpPr>
        <p:spPr>
          <a:xfrm>
            <a:off x="107504" y="1807361"/>
            <a:ext cx="8640959" cy="4861999"/>
          </a:xfrm>
        </p:spPr>
        <p:txBody>
          <a:bodyPr>
            <a:normAutofit/>
          </a:bodyPr>
          <a:lstStyle/>
          <a:p>
            <a:r>
              <a:rPr lang="cs-CZ" sz="2800" dirty="0" smtClean="0"/>
              <a:t> zakladatel novodobé prózy</a:t>
            </a:r>
          </a:p>
          <a:p>
            <a:pPr marL="0" indent="0">
              <a:buNone/>
            </a:pPr>
            <a:r>
              <a:rPr lang="cs-CZ" sz="2800" b="1" dirty="0" smtClean="0"/>
              <a:t>DEKAMERON</a:t>
            </a:r>
          </a:p>
          <a:p>
            <a:pPr lvl="1"/>
            <a:r>
              <a:rPr lang="cs-CZ" sz="2800" dirty="0" smtClean="0"/>
              <a:t> soubor 100 novel zasazených do dějového rámce</a:t>
            </a:r>
          </a:p>
          <a:p>
            <a:pPr lvl="1"/>
            <a:r>
              <a:rPr lang="cs-CZ" sz="2800" dirty="0" smtClean="0"/>
              <a:t> útěk 10 mladých lidí z Florencie před morem</a:t>
            </a:r>
          </a:p>
          <a:p>
            <a:pPr lvl="1"/>
            <a:r>
              <a:rPr lang="cs-CZ" sz="2800" dirty="0" smtClean="0"/>
              <a:t> cestou si vypravují příběhy</a:t>
            </a:r>
            <a:r>
              <a:rPr lang="cs-CZ" sz="2800" b="1" dirty="0"/>
              <a:t>	</a:t>
            </a:r>
          </a:p>
          <a:p>
            <a:pPr lvl="1"/>
            <a:r>
              <a:rPr lang="cs-CZ" sz="2800" dirty="0" smtClean="0"/>
              <a:t> novela = kratší prozaický s překvapivým obratem v závěru</a:t>
            </a:r>
            <a:r>
              <a:rPr lang="cs-CZ" b="1" dirty="0" smtClean="0"/>
              <a:t>	</a:t>
            </a:r>
            <a:endParaRPr lang="cs-CZ" b="1" dirty="0"/>
          </a:p>
        </p:txBody>
      </p:sp>
      <p:pic>
        <p:nvPicPr>
          <p:cNvPr id="4" name="Obrázek 3" descr="Giovanni_Boccaccio.jpg"/>
          <p:cNvPicPr>
            <a:picLocks noChangeAspect="1"/>
          </p:cNvPicPr>
          <p:nvPr/>
        </p:nvPicPr>
        <p:blipFill>
          <a:blip r:embed="rId2" cstate="print"/>
          <a:stretch>
            <a:fillRect/>
          </a:stretch>
        </p:blipFill>
        <p:spPr>
          <a:xfrm>
            <a:off x="7020272" y="1340768"/>
            <a:ext cx="2017344" cy="2592288"/>
          </a:xfrm>
          <a:prstGeom prst="rect">
            <a:avLst/>
          </a:prstGeom>
        </p:spPr>
      </p:pic>
    </p:spTree>
    <p:extLst>
      <p:ext uri="{BB962C8B-B14F-4D97-AF65-F5344CB8AC3E}">
        <p14:creationId xmlns="" xmlns:p14="http://schemas.microsoft.com/office/powerpoint/2010/main" val="2847012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Dekameron</a:t>
            </a:r>
            <a:endParaRPr lang="cs-CZ" dirty="0"/>
          </a:p>
        </p:txBody>
      </p:sp>
      <p:sp>
        <p:nvSpPr>
          <p:cNvPr id="3" name="Zástupný symbol pro obsah 2"/>
          <p:cNvSpPr>
            <a:spLocks noGrp="1"/>
          </p:cNvSpPr>
          <p:nvPr>
            <p:ph idx="1"/>
          </p:nvPr>
        </p:nvSpPr>
        <p:spPr>
          <a:xfrm>
            <a:off x="467544" y="2132856"/>
            <a:ext cx="7125112" cy="4051437"/>
          </a:xfrm>
        </p:spPr>
        <p:txBody>
          <a:bodyPr/>
          <a:lstStyle/>
          <a:p>
            <a:r>
              <a:rPr lang="cs-CZ" b="1" dirty="0" smtClean="0"/>
              <a:t>Den první, příběh devátý </a:t>
            </a:r>
          </a:p>
          <a:p>
            <a:pPr>
              <a:buNone/>
            </a:pPr>
            <a:r>
              <a:rPr lang="cs-CZ" dirty="0" smtClean="0"/>
              <a:t>	Když jedna urozená gaskoňská paní putovala k Svatému hrobu, potupilo ji při zpáteční cestě pár zlosynů. Paní z toho byla velmi smutná a nic jí nedokázalo utěšit, rozhodla se tedy, že si půjde stěžovat králi. Doslechla se však, že král prý nejen že netrestá toho, kdo někomu něco udělal, ale dokonce ani když potupí jeho. Paní to opět zamrzelo a přestala doufat po pomstě. Rozhodla se však, že se půjde vysmát králi za jeho ubohost. Když se dostala před krále, zeptala se ho, jak snáší křivdy sám na sobě. Král jako by se probudil a potrestal ty zlosyny, kteří paní potupili, a začal trestat každého, kdo se nějak provinil.</a:t>
            </a:r>
          </a:p>
          <a:p>
            <a:endParaRPr lang="cs-CZ" dirty="0"/>
          </a:p>
        </p:txBody>
      </p:sp>
      <p:pic>
        <p:nvPicPr>
          <p:cNvPr id="4" name="Obrázek 3" descr="350px-Waterhouse_decameron.jpg"/>
          <p:cNvPicPr>
            <a:picLocks noChangeAspect="1"/>
          </p:cNvPicPr>
          <p:nvPr/>
        </p:nvPicPr>
        <p:blipFill>
          <a:blip r:embed="rId2" cstate="print"/>
          <a:stretch>
            <a:fillRect/>
          </a:stretch>
        </p:blipFill>
        <p:spPr>
          <a:xfrm>
            <a:off x="5337750" y="188640"/>
            <a:ext cx="3535234" cy="2232248"/>
          </a:xfrm>
          <a:prstGeom prst="rect">
            <a:avLst/>
          </a:prstGeom>
        </p:spPr>
      </p:pic>
    </p:spTree>
    <p:extLst>
      <p:ext uri="{BB962C8B-B14F-4D97-AF65-F5344CB8AC3E}">
        <p14:creationId xmlns="" xmlns:p14="http://schemas.microsoft.com/office/powerpoint/2010/main" val="1124134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Francesco </a:t>
            </a:r>
            <a:r>
              <a:rPr lang="cs-CZ" dirty="0" err="1" smtClean="0"/>
              <a:t>Petrarca</a:t>
            </a:r>
            <a:r>
              <a:rPr lang="cs-CZ" dirty="0" smtClean="0"/>
              <a:t> </a:t>
            </a:r>
            <a:br>
              <a:rPr lang="cs-CZ" dirty="0" smtClean="0"/>
            </a:br>
            <a:r>
              <a:rPr lang="cs-CZ" dirty="0" smtClean="0"/>
              <a:t>1304 - 1374</a:t>
            </a:r>
            <a:endParaRPr lang="cs-CZ" dirty="0"/>
          </a:p>
        </p:txBody>
      </p:sp>
      <p:sp>
        <p:nvSpPr>
          <p:cNvPr id="3" name="Zástupný symbol pro obsah 2"/>
          <p:cNvSpPr>
            <a:spLocks noGrp="1"/>
          </p:cNvSpPr>
          <p:nvPr>
            <p:ph idx="1"/>
          </p:nvPr>
        </p:nvSpPr>
        <p:spPr>
          <a:xfrm>
            <a:off x="0" y="1700808"/>
            <a:ext cx="8424935" cy="4717983"/>
          </a:xfrm>
        </p:spPr>
        <p:txBody>
          <a:bodyPr>
            <a:noAutofit/>
          </a:bodyPr>
          <a:lstStyle/>
          <a:p>
            <a:r>
              <a:rPr lang="cs-CZ" sz="2400" dirty="0" smtClean="0"/>
              <a:t> básník lásky a pozemského života</a:t>
            </a:r>
          </a:p>
          <a:p>
            <a:pPr marL="0" indent="0">
              <a:buNone/>
            </a:pPr>
            <a:endParaRPr lang="cs-CZ" sz="2400" dirty="0" smtClean="0"/>
          </a:p>
          <a:p>
            <a:pPr marL="0" indent="0">
              <a:buNone/>
            </a:pPr>
            <a:r>
              <a:rPr lang="cs-CZ" sz="2400" b="1" dirty="0" smtClean="0"/>
              <a:t>SONETY LAUŘE</a:t>
            </a:r>
          </a:p>
          <a:p>
            <a:pPr lvl="1"/>
            <a:r>
              <a:rPr lang="cs-CZ" sz="2400" dirty="0" smtClean="0"/>
              <a:t> milostné verše věnované jedné ženě</a:t>
            </a:r>
          </a:p>
          <a:p>
            <a:pPr lvl="1"/>
            <a:r>
              <a:rPr lang="cs-CZ" sz="2400" dirty="0"/>
              <a:t> </a:t>
            </a:r>
            <a:r>
              <a:rPr lang="cs-CZ" sz="2400" dirty="0" smtClean="0"/>
              <a:t>skutečný, konkrétní milostný prožitek (radost i zklamání)</a:t>
            </a:r>
          </a:p>
          <a:p>
            <a:pPr lvl="1"/>
            <a:r>
              <a:rPr lang="cs-CZ" sz="2400" dirty="0"/>
              <a:t> </a:t>
            </a:r>
            <a:r>
              <a:rPr lang="cs-CZ" sz="2400" dirty="0" smtClean="0"/>
              <a:t>forma: sonet = znělka, 14 veršů (4 +4+3+3)</a:t>
            </a:r>
          </a:p>
          <a:p>
            <a:pPr lvl="1"/>
            <a:r>
              <a:rPr lang="cs-CZ" sz="2400" dirty="0"/>
              <a:t> </a:t>
            </a:r>
            <a:r>
              <a:rPr lang="cs-CZ" sz="2400" dirty="0" smtClean="0"/>
              <a:t>vliv na Kollára, Vrchlického, </a:t>
            </a:r>
            <a:r>
              <a:rPr lang="cs-CZ" sz="2400" dirty="0" err="1" smtClean="0"/>
              <a:t>Machara</a:t>
            </a:r>
            <a:r>
              <a:rPr lang="cs-CZ" sz="2400" dirty="0" smtClean="0"/>
              <a:t>, Nezvala</a:t>
            </a:r>
            <a:endParaRPr lang="cs-CZ" sz="2400" dirty="0"/>
          </a:p>
        </p:txBody>
      </p:sp>
      <p:pic>
        <p:nvPicPr>
          <p:cNvPr id="4" name="Obrázek 3" descr="389px-Francesco_Petrarca.jpg"/>
          <p:cNvPicPr>
            <a:picLocks noChangeAspect="1"/>
          </p:cNvPicPr>
          <p:nvPr/>
        </p:nvPicPr>
        <p:blipFill>
          <a:blip r:embed="rId2" cstate="print"/>
          <a:stretch>
            <a:fillRect/>
          </a:stretch>
        </p:blipFill>
        <p:spPr>
          <a:xfrm>
            <a:off x="6300192" y="188640"/>
            <a:ext cx="2553824" cy="3378089"/>
          </a:xfrm>
          <a:prstGeom prst="rect">
            <a:avLst/>
          </a:prstGeom>
        </p:spPr>
      </p:pic>
    </p:spTree>
    <p:extLst>
      <p:ext uri="{BB962C8B-B14F-4D97-AF65-F5344CB8AC3E}">
        <p14:creationId xmlns="" xmlns:p14="http://schemas.microsoft.com/office/powerpoint/2010/main" val="3521374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0" descr="logo EU.JPG"/>
          <p:cNvPicPr>
            <a:picLocks noChangeAspect="1" noChangeArrowheads="1"/>
          </p:cNvPicPr>
          <p:nvPr/>
        </p:nvPicPr>
        <p:blipFill>
          <a:blip r:embed="rId2" cstate="print"/>
          <a:srcRect/>
          <a:stretch>
            <a:fillRect/>
          </a:stretch>
        </p:blipFill>
        <p:spPr bwMode="auto">
          <a:xfrm>
            <a:off x="1691680" y="548680"/>
            <a:ext cx="5762625" cy="847725"/>
          </a:xfrm>
          <a:prstGeom prst="rect">
            <a:avLst/>
          </a:prstGeom>
          <a:noFill/>
        </p:spPr>
      </p:pic>
      <p:sp>
        <p:nvSpPr>
          <p:cNvPr id="3" name="Obdélník 2"/>
          <p:cNvSpPr/>
          <p:nvPr/>
        </p:nvSpPr>
        <p:spPr>
          <a:xfrm>
            <a:off x="1548159" y="1556792"/>
            <a:ext cx="6049665" cy="646331"/>
          </a:xfrm>
          <a:prstGeom prst="rect">
            <a:avLst/>
          </a:prstGeom>
        </p:spPr>
        <p:txBody>
          <a:bodyPr wrap="square">
            <a:spAutoFit/>
          </a:bodyPr>
          <a:lstStyle/>
          <a:p>
            <a:pPr lvl="0" fontAlgn="base">
              <a:spcBef>
                <a:spcPct val="0"/>
              </a:spcBef>
              <a:spcAft>
                <a:spcPct val="0"/>
              </a:spcAft>
            </a:pPr>
            <a:r>
              <a:rPr lang="cs-CZ" dirty="0">
                <a:latin typeface="Times New Roman" pitchFamily="18" charset="0"/>
                <a:ea typeface="Calibri" pitchFamily="34" charset="0"/>
                <a:cs typeface="Times New Roman" pitchFamily="18" charset="0"/>
              </a:rPr>
              <a:t>Tento materi</a:t>
            </a:r>
            <a:r>
              <a:rPr lang="cs-CZ" dirty="0">
                <a:latin typeface="Calibri"/>
                <a:ea typeface="Calibri" pitchFamily="34" charset="0"/>
                <a:cs typeface="Times New Roman" pitchFamily="18" charset="0"/>
              </a:rPr>
              <a:t>á</a:t>
            </a:r>
            <a:r>
              <a:rPr lang="cs-CZ" dirty="0">
                <a:latin typeface="Times New Roman" pitchFamily="18" charset="0"/>
                <a:ea typeface="Calibri" pitchFamily="34" charset="0"/>
                <a:cs typeface="Times New Roman" pitchFamily="18" charset="0"/>
              </a:rPr>
              <a:t>l byl vytvořen </a:t>
            </a:r>
            <a:r>
              <a:rPr lang="cs-CZ" dirty="0">
                <a:latin typeface="Calibri"/>
                <a:ea typeface="Calibri" pitchFamily="34" charset="0"/>
                <a:cs typeface="Times New Roman" pitchFamily="18" charset="0"/>
              </a:rPr>
              <a:t> </a:t>
            </a:r>
            <a:r>
              <a:rPr lang="cs-CZ" dirty="0">
                <a:latin typeface="Times New Roman" pitchFamily="18" charset="0"/>
                <a:ea typeface="Calibri" pitchFamily="34" charset="0"/>
                <a:cs typeface="Times New Roman" pitchFamily="18" charset="0"/>
              </a:rPr>
              <a:t>r</a:t>
            </a:r>
            <a:r>
              <a:rPr lang="cs-CZ" dirty="0">
                <a:latin typeface="Calibri"/>
                <a:ea typeface="Calibri" pitchFamily="34" charset="0"/>
                <a:cs typeface="Times New Roman" pitchFamily="18" charset="0"/>
              </a:rPr>
              <a:t>á</a:t>
            </a:r>
            <a:r>
              <a:rPr lang="cs-CZ" dirty="0">
                <a:latin typeface="Times New Roman" pitchFamily="18" charset="0"/>
                <a:ea typeface="Calibri" pitchFamily="34" charset="0"/>
                <a:cs typeface="Times New Roman" pitchFamily="18" charset="0"/>
              </a:rPr>
              <a:t>mci projektu EU pen</a:t>
            </a:r>
            <a:r>
              <a:rPr lang="cs-CZ" dirty="0">
                <a:latin typeface="Calibri"/>
                <a:ea typeface="Calibri" pitchFamily="34" charset="0"/>
                <a:cs typeface="Times New Roman" pitchFamily="18" charset="0"/>
              </a:rPr>
              <a:t>í</a:t>
            </a:r>
            <a:r>
              <a:rPr lang="cs-CZ" dirty="0">
                <a:latin typeface="Times New Roman" pitchFamily="18" charset="0"/>
                <a:ea typeface="Calibri" pitchFamily="34" charset="0"/>
                <a:cs typeface="Times New Roman" pitchFamily="18" charset="0"/>
              </a:rPr>
              <a:t>ze </a:t>
            </a:r>
            <a:r>
              <a:rPr lang="cs-CZ" dirty="0">
                <a:latin typeface="Calibri"/>
                <a:ea typeface="Calibri" pitchFamily="34" charset="0"/>
                <a:cs typeface="Times New Roman" pitchFamily="18" charset="0"/>
              </a:rPr>
              <a:t>š</a:t>
            </a:r>
            <a:r>
              <a:rPr lang="cs-CZ" dirty="0">
                <a:latin typeface="Times New Roman" pitchFamily="18" charset="0"/>
                <a:ea typeface="Calibri" pitchFamily="34" charset="0"/>
                <a:cs typeface="Times New Roman" pitchFamily="18" charset="0"/>
              </a:rPr>
              <a:t>kol</a:t>
            </a:r>
            <a:r>
              <a:rPr lang="cs-CZ" dirty="0">
                <a:latin typeface="Calibri"/>
                <a:ea typeface="Calibri" pitchFamily="34" charset="0"/>
                <a:cs typeface="Times New Roman" pitchFamily="18" charset="0"/>
              </a:rPr>
              <a:t>á</a:t>
            </a:r>
            <a:r>
              <a:rPr lang="cs-CZ" dirty="0">
                <a:latin typeface="Times New Roman" pitchFamily="18" charset="0"/>
                <a:ea typeface="Calibri" pitchFamily="34" charset="0"/>
                <a:cs typeface="Times New Roman" pitchFamily="18" charset="0"/>
              </a:rPr>
              <a:t>m</a:t>
            </a:r>
            <a:endParaRPr lang="cs-CZ" sz="1050" dirty="0">
              <a:latin typeface="Arial" pitchFamily="34" charset="0"/>
            </a:endParaRPr>
          </a:p>
          <a:p>
            <a:pPr lvl="0" eaLnBrk="0" fontAlgn="base" hangingPunct="0">
              <a:spcBef>
                <a:spcPct val="0"/>
              </a:spcBef>
              <a:spcAft>
                <a:spcPct val="0"/>
              </a:spcAft>
            </a:pPr>
            <a:r>
              <a:rPr lang="cs-CZ" dirty="0">
                <a:latin typeface="Times New Roman" pitchFamily="18" charset="0"/>
                <a:ea typeface="Calibri" pitchFamily="34" charset="0"/>
                <a:cs typeface="Times New Roman" pitchFamily="18" charset="0"/>
              </a:rPr>
              <a:t>Operačn</a:t>
            </a:r>
            <a:r>
              <a:rPr lang="cs-CZ" dirty="0">
                <a:latin typeface="Calibri"/>
                <a:ea typeface="Calibri" pitchFamily="34" charset="0"/>
                <a:cs typeface="Times New Roman" pitchFamily="18" charset="0"/>
              </a:rPr>
              <a:t>í</a:t>
            </a:r>
            <a:r>
              <a:rPr lang="cs-CZ" dirty="0">
                <a:latin typeface="Times New Roman" pitchFamily="18" charset="0"/>
                <a:ea typeface="Calibri" pitchFamily="34" charset="0"/>
                <a:cs typeface="Times New Roman" pitchFamily="18" charset="0"/>
              </a:rPr>
              <a:t>ho programu Vzděl</a:t>
            </a:r>
            <a:r>
              <a:rPr lang="cs-CZ" dirty="0">
                <a:latin typeface="Calibri"/>
                <a:ea typeface="Calibri" pitchFamily="34" charset="0"/>
                <a:cs typeface="Times New Roman" pitchFamily="18" charset="0"/>
              </a:rPr>
              <a:t>á</a:t>
            </a:r>
            <a:r>
              <a:rPr lang="cs-CZ" dirty="0">
                <a:latin typeface="Times New Roman" pitchFamily="18" charset="0"/>
                <a:ea typeface="Calibri" pitchFamily="34" charset="0"/>
                <a:cs typeface="Times New Roman" pitchFamily="18" charset="0"/>
              </a:rPr>
              <a:t>v</a:t>
            </a:r>
            <a:r>
              <a:rPr lang="cs-CZ" dirty="0">
                <a:latin typeface="Calibri"/>
                <a:ea typeface="Calibri" pitchFamily="34" charset="0"/>
                <a:cs typeface="Times New Roman" pitchFamily="18" charset="0"/>
              </a:rPr>
              <a:t>á</a:t>
            </a:r>
            <a:r>
              <a:rPr lang="cs-CZ" dirty="0">
                <a:latin typeface="Times New Roman" pitchFamily="18" charset="0"/>
                <a:ea typeface="Calibri" pitchFamily="34" charset="0"/>
                <a:cs typeface="Times New Roman" pitchFamily="18" charset="0"/>
              </a:rPr>
              <a:t>n</a:t>
            </a:r>
            <a:r>
              <a:rPr lang="cs-CZ" dirty="0">
                <a:latin typeface="Calibri"/>
                <a:ea typeface="Calibri" pitchFamily="34" charset="0"/>
                <a:cs typeface="Times New Roman" pitchFamily="18" charset="0"/>
              </a:rPr>
              <a:t>í</a:t>
            </a:r>
            <a:r>
              <a:rPr lang="cs-CZ" dirty="0">
                <a:latin typeface="Times New Roman" pitchFamily="18" charset="0"/>
                <a:ea typeface="Calibri" pitchFamily="34" charset="0"/>
                <a:cs typeface="Times New Roman" pitchFamily="18" charset="0"/>
              </a:rPr>
              <a:t> pro konkurenceschopnost</a:t>
            </a:r>
            <a:endParaRPr lang="cs-CZ" sz="1050" dirty="0">
              <a:latin typeface="Arial" pitchFamily="34" charset="0"/>
            </a:endParaRPr>
          </a:p>
        </p:txBody>
      </p:sp>
      <p:pic>
        <p:nvPicPr>
          <p:cNvPr id="4" name="obrázek 5"/>
          <p:cNvPicPr>
            <a:picLocks noChangeAspect="1" noChangeArrowheads="1"/>
          </p:cNvPicPr>
          <p:nvPr/>
        </p:nvPicPr>
        <p:blipFill>
          <a:blip r:embed="rId3" cstate="print"/>
          <a:srcRect/>
          <a:stretch>
            <a:fillRect/>
          </a:stretch>
        </p:blipFill>
        <p:spPr bwMode="auto">
          <a:xfrm>
            <a:off x="3419872" y="2204864"/>
            <a:ext cx="2152650" cy="781050"/>
          </a:xfrm>
          <a:prstGeom prst="rect">
            <a:avLst/>
          </a:prstGeom>
          <a:noFill/>
        </p:spPr>
      </p:pic>
      <p:graphicFrame>
        <p:nvGraphicFramePr>
          <p:cNvPr id="5" name="Tabulka 4"/>
          <p:cNvGraphicFramePr>
            <a:graphicFrameLocks noGrp="1"/>
          </p:cNvGraphicFramePr>
          <p:nvPr>
            <p:extLst>
              <p:ext uri="{D42A27DB-BD31-4B8C-83A1-F6EECF244321}">
                <p14:modId xmlns="" xmlns:p14="http://schemas.microsoft.com/office/powerpoint/2010/main" val="2799041731"/>
              </p:ext>
            </p:extLst>
          </p:nvPr>
        </p:nvGraphicFramePr>
        <p:xfrm>
          <a:off x="1331640" y="3356992"/>
          <a:ext cx="6097228" cy="2379726"/>
        </p:xfrm>
        <a:graphic>
          <a:graphicData uri="http://schemas.openxmlformats.org/drawingml/2006/table">
            <a:tbl>
              <a:tblPr/>
              <a:tblGrid>
                <a:gridCol w="1144049"/>
                <a:gridCol w="109998"/>
                <a:gridCol w="4843181"/>
              </a:tblGrid>
              <a:tr h="297305">
                <a:tc>
                  <a:txBody>
                    <a:bodyPr/>
                    <a:lstStyle/>
                    <a:p>
                      <a:pPr algn="l">
                        <a:lnSpc>
                          <a:spcPct val="115000"/>
                        </a:lnSpc>
                        <a:spcAft>
                          <a:spcPts val="0"/>
                        </a:spcAft>
                      </a:pPr>
                      <a:r>
                        <a:rPr lang="cs-CZ" sz="1300" b="1" dirty="0" smtClean="0">
                          <a:solidFill>
                            <a:srgbClr val="000000"/>
                          </a:solidFill>
                          <a:latin typeface="Calibri"/>
                          <a:ea typeface="Times New Roman"/>
                          <a:cs typeface="Times New Roman"/>
                        </a:rPr>
                        <a:t>Použité </a:t>
                      </a:r>
                      <a:r>
                        <a:rPr lang="cs-CZ" sz="1300" b="1" dirty="0">
                          <a:solidFill>
                            <a:srgbClr val="000000"/>
                          </a:solidFill>
                          <a:latin typeface="Calibri"/>
                          <a:ea typeface="Times New Roman"/>
                          <a:cs typeface="Times New Roman"/>
                        </a:rPr>
                        <a:t>zdroje:</a:t>
                      </a:r>
                      <a:endParaRPr lang="cs-CZ" sz="1000" dirty="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100" dirty="0" smtClean="0"/>
                        <a:t>GUN, Thomas. </a:t>
                      </a:r>
                      <a:r>
                        <a:rPr lang="cs-CZ" sz="1100" i="1" dirty="0" err="1" smtClean="0"/>
                        <a:t>wikipedia.org</a:t>
                      </a:r>
                      <a:r>
                        <a:rPr lang="cs-CZ" sz="1100" dirty="0" smtClean="0"/>
                        <a:t> [online]. [cit. 10.11.2012]. Dostupný na WWW: http://cs.wikipedia.org/wiki/Soubor:Portrait_de_Dante.jpg</a:t>
                      </a:r>
                    </a:p>
                    <a:p>
                      <a:r>
                        <a:rPr lang="cs-CZ" sz="1100" dirty="0" smtClean="0"/>
                        <a:t>GABOR. </a:t>
                      </a:r>
                      <a:r>
                        <a:rPr lang="cs-CZ" sz="1100" i="1" dirty="0" err="1" smtClean="0"/>
                        <a:t>wikipedia.org</a:t>
                      </a:r>
                      <a:r>
                        <a:rPr lang="cs-CZ" sz="1100" dirty="0" smtClean="0"/>
                        <a:t> [online]. [cit. 10.11.2012]. Dostupný na WWW: http://cs.wikipedia.org/wiki/Soubor:Giovanni_Boccaccio.jpg</a:t>
                      </a:r>
                    </a:p>
                    <a:p>
                      <a:r>
                        <a:rPr lang="cs-CZ" sz="1100" dirty="0" smtClean="0"/>
                        <a:t>HNE, André. </a:t>
                      </a:r>
                      <a:r>
                        <a:rPr lang="cs-CZ" sz="1100" i="1" dirty="0" err="1" smtClean="0"/>
                        <a:t>wikipedia.org</a:t>
                      </a:r>
                      <a:r>
                        <a:rPr lang="cs-CZ" sz="1100" dirty="0" smtClean="0"/>
                        <a:t> [online]. [cit. 10.11.2012]. Dostupný na WWW: http://cs.wikipedia.org/wiki/Soubor:Waterhouse_decameron.jpg</a:t>
                      </a:r>
                    </a:p>
                    <a:p>
                      <a:r>
                        <a:rPr lang="cs-CZ" sz="1100" dirty="0" smtClean="0"/>
                        <a:t>AUTOR NEUVEDEN. </a:t>
                      </a:r>
                      <a:r>
                        <a:rPr lang="cs-CZ" sz="1100" i="1" dirty="0" smtClean="0"/>
                        <a:t>Dekameron</a:t>
                      </a:r>
                      <a:r>
                        <a:rPr lang="cs-CZ" sz="1100" dirty="0" smtClean="0"/>
                        <a:t> [online]. [cit. 10.11.2012]. Dostupný na WWW: http://cs.wikipedia.org/wiki/Dekameron</a:t>
                      </a:r>
                    </a:p>
                    <a:p>
                      <a:r>
                        <a:rPr lang="cs-CZ" sz="1100" dirty="0" smtClean="0"/>
                        <a:t>GABOR. </a:t>
                      </a:r>
                      <a:r>
                        <a:rPr lang="cs-CZ" sz="1100" i="1" dirty="0" err="1" smtClean="0"/>
                        <a:t>wikipedia.org</a:t>
                      </a:r>
                      <a:r>
                        <a:rPr lang="cs-CZ" sz="1100" dirty="0" smtClean="0"/>
                        <a:t> [online]. [cit. </a:t>
                      </a:r>
                      <a:r>
                        <a:rPr lang="cs-CZ" sz="1100" dirty="0" smtClean="0"/>
                        <a:t>10.11.2012]. </a:t>
                      </a:r>
                      <a:r>
                        <a:rPr lang="cs-CZ" sz="1100" dirty="0" smtClean="0"/>
                        <a:t>Dostupný na WWW: http://cs.wikipedia.org/wiki/Soubor:Francesco_Petrarca.jpg</a:t>
                      </a:r>
                      <a:endParaRPr lang="cs-CZ" sz="1100" dirty="0">
                        <a:solidFill>
                          <a:srgbClr val="000000"/>
                        </a:solidFill>
                        <a:latin typeface="Calibri"/>
                        <a:ea typeface="Times New Roman"/>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r h="297305">
                <a:tc>
                  <a:txBody>
                    <a:bodyPr/>
                    <a:lstStyle/>
                    <a:p>
                      <a:pPr algn="l">
                        <a:lnSpc>
                          <a:spcPct val="115000"/>
                        </a:lnSpc>
                        <a:spcAft>
                          <a:spcPts val="0"/>
                        </a:spcAft>
                      </a:pPr>
                      <a:r>
                        <a:rPr lang="cs-CZ" sz="1300" b="1">
                          <a:solidFill>
                            <a:srgbClr val="000000"/>
                          </a:solidFill>
                          <a:latin typeface="Calibri"/>
                          <a:ea typeface="Times New Roman"/>
                          <a:cs typeface="Times New Roman"/>
                        </a:rPr>
                        <a:t>Citace:</a:t>
                      </a: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2D050"/>
                    </a:solidFill>
                  </a:tcPr>
                </a:tc>
                <a:tc>
                  <a:txBody>
                    <a:bodyPr/>
                    <a:lstStyle/>
                    <a:p>
                      <a:pPr algn="l">
                        <a:lnSpc>
                          <a:spcPct val="115000"/>
                        </a:lnSpc>
                        <a:spcAft>
                          <a:spcPts val="0"/>
                        </a:spcAft>
                      </a:pPr>
                      <a:endParaRPr lang="cs-CZ" sz="1000">
                        <a:latin typeface="Calibri"/>
                        <a:ea typeface="Calibri"/>
                        <a:cs typeface="Times New Roman"/>
                      </a:endParaRPr>
                    </a:p>
                  </a:txBody>
                  <a:tcPr marL="42299" marR="42299" marT="0" marB="0">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99FF66"/>
                    </a:solidFill>
                  </a:tcPr>
                </a:tc>
                <a:tc>
                  <a:txBody>
                    <a:bodyPr/>
                    <a:lstStyle/>
                    <a:p>
                      <a:pPr algn="ctr">
                        <a:lnSpc>
                          <a:spcPct val="115000"/>
                        </a:lnSpc>
                        <a:spcAft>
                          <a:spcPts val="0"/>
                        </a:spcAft>
                      </a:pPr>
                      <a:r>
                        <a:rPr lang="cs-CZ" sz="1050" dirty="0" smtClean="0"/>
                        <a:t>DOROVSKÁ, Dagmar; ŘEŘICHOVÁ, Vlasta. </a:t>
                      </a:r>
                      <a:r>
                        <a:rPr lang="cs-CZ" sz="1050" i="1" dirty="0" smtClean="0"/>
                        <a:t>Čítanka 8</a:t>
                      </a:r>
                      <a:r>
                        <a:rPr lang="cs-CZ" sz="1050" dirty="0" smtClean="0"/>
                        <a:t>. Český Těšín: Pedagogické nakladatelství, 2005, ISBN 80-7230-065-2.</a:t>
                      </a:r>
                      <a:endParaRPr lang="cs-CZ" sz="1050" dirty="0">
                        <a:solidFill>
                          <a:srgbClr val="000000"/>
                        </a:solidFill>
                        <a:latin typeface="Arial"/>
                        <a:ea typeface="Times New Roman"/>
                        <a:cs typeface="Times New Roman"/>
                      </a:endParaRPr>
                    </a:p>
                  </a:txBody>
                  <a:tcPr marL="42299" marR="42299" marT="0" marB="0" anchor="b">
                    <a:lnL w="19050" cap="flat" cmpd="sng" algn="ctr">
                      <a:solidFill>
                        <a:srgbClr val="FFFFFF"/>
                      </a:solidFill>
                      <a:prstDash val="solid"/>
                      <a:round/>
                      <a:headEnd type="none" w="med" len="med"/>
                      <a:tailEnd type="none" w="med" len="med"/>
                    </a:lnL>
                    <a:lnR w="19050" cap="flat" cmpd="sng" algn="ctr">
                      <a:solidFill>
                        <a:srgbClr val="FFFFFF"/>
                      </a:solidFill>
                      <a:prstDash val="solid"/>
                      <a:round/>
                      <a:headEnd type="none" w="med" len="med"/>
                      <a:tailEnd type="none" w="med" len="me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CCFF99"/>
                    </a:solidFill>
                  </a:tcPr>
                </a:tc>
              </a:tr>
            </a:tbl>
          </a:graphicData>
        </a:graphic>
      </p:graphicFrame>
    </p:spTree>
    <p:extLst>
      <p:ext uri="{BB962C8B-B14F-4D97-AF65-F5344CB8AC3E}">
        <p14:creationId xmlns="" xmlns:p14="http://schemas.microsoft.com/office/powerpoint/2010/main" val="72971192"/>
      </p:ext>
    </p:extLst>
  </p:cSld>
  <p:clrMapOvr>
    <a:masterClrMapping/>
  </p:clrMapOvr>
</p:sld>
</file>

<file path=ppt/theme/theme1.xml><?xml version="1.0" encoding="utf-8"?>
<a:theme xmlns:a="http://schemas.openxmlformats.org/drawingml/2006/main" name="Spring">
  <a:themeElements>
    <a:clrScheme name="Spring">
      <a:dk1>
        <a:sysClr val="windowText" lastClr="000000"/>
      </a:dk1>
      <a:lt1>
        <a:sysClr val="window" lastClr="FFFFFF"/>
      </a:lt1>
      <a:dk2>
        <a:srgbClr val="66822D"/>
      </a:dk2>
      <a:lt2>
        <a:srgbClr val="BEEA73"/>
      </a:lt2>
      <a:accent1>
        <a:srgbClr val="C1EC76"/>
      </a:accent1>
      <a:accent2>
        <a:srgbClr val="8FE28A"/>
      </a:accent2>
      <a:accent3>
        <a:srgbClr val="F3BF45"/>
      </a:accent3>
      <a:accent4>
        <a:srgbClr val="F47E5A"/>
      </a:accent4>
      <a:accent5>
        <a:srgbClr val="F489CF"/>
      </a:accent5>
      <a:accent6>
        <a:srgbClr val="B56FF4"/>
      </a:accent6>
      <a:hlink>
        <a:srgbClr val="408080"/>
      </a:hlink>
      <a:folHlink>
        <a:srgbClr val="5EAEAE"/>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TC102455596[[fn=Jaro]]</Template>
  <TotalTime>61</TotalTime>
  <Words>385</Words>
  <Application>Microsoft Office PowerPoint</Application>
  <PresentationFormat>Předvádění na obrazovce (4:3)</PresentationFormat>
  <Paragraphs>61</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Spring</vt:lpstr>
      <vt:lpstr>Snímek 1</vt:lpstr>
      <vt:lpstr>ITALSKÁ RENESANCE</vt:lpstr>
      <vt:lpstr>Dante Alighieri 1265 - 1321</vt:lpstr>
      <vt:lpstr>Renesanční znaky v díle</vt:lpstr>
      <vt:lpstr>Giovanni Boccaccio 1313 - 1375</vt:lpstr>
      <vt:lpstr>Dekameron</vt:lpstr>
      <vt:lpstr>Francesco Petrarca  1304 - 1374</vt:lpstr>
      <vt:lpstr>Snímek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ITALSKÁ RENESANCE</dc:title>
  <dc:creator>Kratochvílová Zdeňka</dc:creator>
  <cp:lastModifiedBy>kostalova</cp:lastModifiedBy>
  <cp:revision>8</cp:revision>
  <dcterms:created xsi:type="dcterms:W3CDTF">2013-05-25T13:04:19Z</dcterms:created>
  <dcterms:modified xsi:type="dcterms:W3CDTF">2013-05-26T12:39:29Z</dcterms:modified>
</cp:coreProperties>
</file>