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FD4D61-366C-4EE6-8F2E-13301F02058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65DF97C-7A18-4D22-8997-104B9DC3FF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4D61-366C-4EE6-8F2E-13301F02058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DF97C-7A18-4D22-8997-104B9DC3F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4D61-366C-4EE6-8F2E-13301F02058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DF97C-7A18-4D22-8997-104B9DC3F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4D61-366C-4EE6-8F2E-13301F02058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DF97C-7A18-4D22-8997-104B9DC3F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4D61-366C-4EE6-8F2E-13301F02058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DF97C-7A18-4D22-8997-104B9DC3FF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4D61-366C-4EE6-8F2E-13301F02058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DF97C-7A18-4D22-8997-104B9DC3FF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4D61-366C-4EE6-8F2E-13301F02058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DF97C-7A18-4D22-8997-104B9DC3F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4D61-366C-4EE6-8F2E-13301F02058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DF97C-7A18-4D22-8997-104B9DC3F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4D61-366C-4EE6-8F2E-13301F02058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DF97C-7A18-4D22-8997-104B9DC3F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4D61-366C-4EE6-8F2E-13301F02058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DF97C-7A18-4D22-8997-104B9DC3FF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D4D61-366C-4EE6-8F2E-13301F02058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DF97C-7A18-4D22-8997-104B9DC3FFA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7FD4D61-366C-4EE6-8F2E-13301F02058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65DF97C-7A18-4D22-8997-104B9DC3F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9BklbQBNhOs" TargetMode="External"/><Relationship Id="rId2" Type="http://schemas.openxmlformats.org/officeDocument/2006/relationships/hyperlink" Target="http://www.youtube.com/watch?v=ho9rZjlsyY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b94HM9LtApc" TargetMode="External"/><Relationship Id="rId4" Type="http://schemas.openxmlformats.org/officeDocument/2006/relationships/hyperlink" Target="http://www.youtube.com/watch?v=wni1GVRlMtc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79712" y="404664"/>
            <a:ext cx="5760720" cy="8509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187664" y="1258073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materi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050" dirty="0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2400" dirty="0">
              <a:latin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988840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98864750"/>
              </p:ext>
            </p:extLst>
          </p:nvPr>
        </p:nvGraphicFramePr>
        <p:xfrm>
          <a:off x="1043608" y="3005905"/>
          <a:ext cx="6912769" cy="3024337"/>
        </p:xfrm>
        <a:graphic>
          <a:graphicData uri="http://schemas.openxmlformats.org/drawingml/2006/table">
            <a:tbl>
              <a:tblPr/>
              <a:tblGrid>
                <a:gridCol w="1297073"/>
                <a:gridCol w="124711"/>
                <a:gridCol w="5490985"/>
              </a:tblGrid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VY_32_INOVACE_8A_9_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Barokní literatura</a:t>
                      </a: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321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 23.1.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2013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 8.B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982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se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základními znaky barokního umění a to nejen v literatuře.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742351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/>
              <a:t>Barokní literatura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17. století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3396134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310" y="2215564"/>
            <a:ext cx="9144000" cy="4608512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 17. století – období válek (třicetiletá válka 1618 – 1648)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Nejistota, nerovnoměrnost a protiklady v Evropě.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Pocity marnosti, pomíjivosti pozemského světa.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Růst autority katolické církve.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Růst absolutistické moci panovníka.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Historická  a společenská fakta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1182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248347"/>
            <a:ext cx="8568951" cy="3877815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Nedůvěra v rozum, absolutizace víry.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Odvrat od přírody, zaměření k vlastnímu nitru.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Mysticismus, duchovnost.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Naturalistická konkrétnost (pocit bezmocnosti, utrpení).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Monumentalita – snaha ohromit člověka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Zásada kontrastu – krutý ďábel x milostivý Bůh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baroka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66207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132856"/>
            <a:ext cx="8712968" cy="3877815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 kostely, chrámy, </a:t>
            </a:r>
          </a:p>
          <a:p>
            <a:pPr>
              <a:buNone/>
            </a:pPr>
            <a:r>
              <a:rPr lang="cs-CZ" dirty="0" smtClean="0"/>
              <a:t>měšťanské domy </a:t>
            </a:r>
          </a:p>
          <a:p>
            <a:pPr>
              <a:buNone/>
            </a:pPr>
            <a:r>
              <a:rPr lang="cs-CZ" dirty="0" smtClean="0"/>
              <a:t> 		</a:t>
            </a:r>
          </a:p>
          <a:p>
            <a:pPr>
              <a:buNone/>
            </a:pPr>
            <a:r>
              <a:rPr lang="cs-CZ" dirty="0" smtClean="0"/>
              <a:t>		chrám sv. Mikuláše</a:t>
            </a:r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Křivky, vlnění, oblouky, kopule, </a:t>
            </a:r>
          </a:p>
          <a:p>
            <a:pPr>
              <a:buNone/>
            </a:pPr>
            <a:r>
              <a:rPr lang="cs-CZ" dirty="0" smtClean="0"/>
              <a:t>mohutnost, velkolepost</a:t>
            </a:r>
          </a:p>
          <a:p>
            <a:pPr>
              <a:buNone/>
            </a:pPr>
            <a:r>
              <a:rPr lang="cs-CZ" dirty="0" smtClean="0"/>
              <a:t>				Zelená Hora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architektuře</a:t>
            </a:r>
            <a:endParaRPr lang="cs-CZ" dirty="0"/>
          </a:p>
        </p:txBody>
      </p:sp>
      <p:pic>
        <p:nvPicPr>
          <p:cNvPr id="5" name="Obrázek 4" descr="7593__320x240_pha1-kostel-sv-mikulase018-interi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2060848"/>
            <a:ext cx="4032448" cy="2524780"/>
          </a:xfrm>
          <a:prstGeom prst="rect">
            <a:avLst/>
          </a:prstGeom>
        </p:spPr>
      </p:pic>
      <p:pic>
        <p:nvPicPr>
          <p:cNvPr id="6" name="Obrázek 5" descr="zelena-hora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4653136"/>
            <a:ext cx="3096344" cy="201622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70782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sochy v dramatickém pohybu, křečovitost, patetická gesta</a:t>
            </a:r>
          </a:p>
          <a:p>
            <a:pPr marL="0" indent="0">
              <a:buNone/>
            </a:pPr>
            <a:r>
              <a:rPr lang="cs-CZ" dirty="0" smtClean="0"/>
              <a:t>Sochy cností a neřestí – Matyáš Braun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sochařství</a:t>
            </a:r>
            <a:endParaRPr lang="cs-CZ" dirty="0"/>
          </a:p>
        </p:txBody>
      </p:sp>
      <p:pic>
        <p:nvPicPr>
          <p:cNvPr id="4" name="Obrázek 3" descr="lapidariu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3573016"/>
            <a:ext cx="4874548" cy="301210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524177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varhaní fugy – J. S. Bach, G. F. Händel</a:t>
            </a:r>
          </a:p>
          <a:p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youtube.com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watch</a:t>
            </a:r>
            <a:r>
              <a:rPr lang="cs-CZ" sz="1600" dirty="0" smtClean="0">
                <a:hlinkClick r:id="rId2"/>
              </a:rPr>
              <a:t>?v=ho9rZjlsyYY</a:t>
            </a:r>
            <a:endParaRPr lang="cs-CZ" sz="1600" dirty="0"/>
          </a:p>
          <a:p>
            <a:r>
              <a:rPr lang="cs-CZ" dirty="0" smtClean="0"/>
              <a:t> koncerty – A. </a:t>
            </a:r>
            <a:r>
              <a:rPr lang="cs-CZ" dirty="0" err="1" smtClean="0"/>
              <a:t>Vivaldi</a:t>
            </a:r>
            <a:r>
              <a:rPr lang="cs-CZ" dirty="0" smtClean="0"/>
              <a:t>, A. </a:t>
            </a:r>
            <a:r>
              <a:rPr lang="cs-CZ" dirty="0" err="1" smtClean="0"/>
              <a:t>Corelli</a:t>
            </a:r>
            <a:endParaRPr lang="cs-CZ" dirty="0" smtClean="0"/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youtube.com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watch</a:t>
            </a:r>
            <a:r>
              <a:rPr lang="cs-CZ" sz="1600" dirty="0" smtClean="0">
                <a:hlinkClick r:id="rId3"/>
              </a:rPr>
              <a:t>?v=9BklbQBNhOs</a:t>
            </a:r>
            <a:endParaRPr lang="cs-CZ" dirty="0"/>
          </a:p>
          <a:p>
            <a:r>
              <a:rPr lang="cs-CZ" dirty="0" smtClean="0"/>
              <a:t> opera – C. </a:t>
            </a:r>
            <a:r>
              <a:rPr lang="cs-CZ" dirty="0" err="1" smtClean="0"/>
              <a:t>Monteverdi</a:t>
            </a:r>
            <a:endParaRPr lang="cs-CZ" dirty="0" smtClean="0"/>
          </a:p>
          <a:p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youtube.com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watch</a:t>
            </a:r>
            <a:r>
              <a:rPr lang="cs-CZ" sz="1600" dirty="0" smtClean="0">
                <a:hlinkClick r:id="rId4"/>
              </a:rPr>
              <a:t>?v=wni1GVRlMtc</a:t>
            </a:r>
            <a:endParaRPr lang="cs-CZ" sz="1600" dirty="0"/>
          </a:p>
          <a:p>
            <a:r>
              <a:rPr lang="cs-CZ" dirty="0" smtClean="0"/>
              <a:t> J. V. </a:t>
            </a:r>
            <a:r>
              <a:rPr lang="cs-CZ" dirty="0" err="1" smtClean="0"/>
              <a:t>Stamic</a:t>
            </a:r>
            <a:r>
              <a:rPr lang="cs-CZ" dirty="0" smtClean="0"/>
              <a:t>, J. Mysliveček, J. J. Ryba</a:t>
            </a:r>
          </a:p>
          <a:p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youtube.com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watch</a:t>
            </a:r>
            <a:r>
              <a:rPr lang="cs-CZ" sz="1600" dirty="0" smtClean="0">
                <a:hlinkClick r:id="rId5"/>
              </a:rPr>
              <a:t>?v=b94HM9LtApc</a:t>
            </a:r>
            <a:r>
              <a:rPr lang="cs-CZ" sz="1600" dirty="0" smtClean="0"/>
              <a:t> – min 6:54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 v hudbě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38000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79712" y="404664"/>
            <a:ext cx="5760720" cy="8509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871740" y="1412776"/>
            <a:ext cx="59766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050" dirty="0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2400" dirty="0">
              <a:latin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3747" y="2059107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73302126"/>
              </p:ext>
            </p:extLst>
          </p:nvPr>
        </p:nvGraphicFramePr>
        <p:xfrm>
          <a:off x="1643204" y="2926879"/>
          <a:ext cx="6097228" cy="2442972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AUTOR NEUVEDE.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praguecityline.cz</a:t>
                      </a:r>
                      <a:r>
                        <a:rPr lang="cs-CZ" sz="1100" dirty="0" smtClean="0"/>
                        <a:t> [online]. [cit. </a:t>
                      </a:r>
                      <a:r>
                        <a:rPr lang="cs-CZ" sz="1100" dirty="0" smtClean="0"/>
                        <a:t>20.1.2012]. </a:t>
                      </a:r>
                      <a:r>
                        <a:rPr lang="cs-CZ" sz="1100" dirty="0" smtClean="0"/>
                        <a:t>Dostupný na WWW: http://www.</a:t>
                      </a:r>
                      <a:r>
                        <a:rPr lang="cs-CZ" sz="1100" dirty="0" err="1" smtClean="0"/>
                        <a:t>praguecityline.cz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prazske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pamatky</a:t>
                      </a:r>
                      <a:r>
                        <a:rPr lang="cs-CZ" sz="1100" dirty="0" smtClean="0"/>
                        <a:t>/kostel-</a:t>
                      </a:r>
                      <a:r>
                        <a:rPr lang="cs-CZ" sz="1100" dirty="0" err="1" smtClean="0"/>
                        <a:t>sv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mikulase</a:t>
                      </a: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vipzamek.cz</a:t>
                      </a:r>
                      <a:r>
                        <a:rPr lang="cs-CZ" sz="1100" dirty="0" smtClean="0"/>
                        <a:t> [online]. [cit. </a:t>
                      </a:r>
                      <a:r>
                        <a:rPr lang="cs-CZ" sz="1100" dirty="0" smtClean="0"/>
                        <a:t>20.1.2012]. </a:t>
                      </a:r>
                      <a:r>
                        <a:rPr lang="cs-CZ" sz="1100" dirty="0" smtClean="0"/>
                        <a:t>Dostupný na WWW: http://www.</a:t>
                      </a:r>
                      <a:r>
                        <a:rPr lang="cs-CZ" sz="1100" dirty="0" err="1" smtClean="0"/>
                        <a:t>vipzamek.cz</a:t>
                      </a:r>
                      <a:r>
                        <a:rPr lang="cs-CZ" sz="1100" dirty="0" smtClean="0"/>
                        <a:t>/zelena-hora-</a:t>
                      </a:r>
                      <a:r>
                        <a:rPr lang="cs-CZ" sz="1100" dirty="0" err="1" smtClean="0"/>
                        <a:t>ceka</a:t>
                      </a:r>
                      <a:r>
                        <a:rPr lang="cs-CZ" sz="1100" dirty="0" smtClean="0"/>
                        <a:t>-na-</a:t>
                      </a:r>
                      <a:r>
                        <a:rPr lang="cs-CZ" sz="1100" dirty="0" err="1" smtClean="0"/>
                        <a:t>vyreseni</a:t>
                      </a:r>
                      <a:r>
                        <a:rPr lang="cs-CZ" sz="1100" dirty="0" smtClean="0"/>
                        <a:t>-restituci-</a:t>
                      </a:r>
                      <a:r>
                        <a:rPr lang="cs-CZ" sz="1100" dirty="0" err="1" smtClean="0"/>
                        <a:t>cirkev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uz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chysta</a:t>
                      </a:r>
                      <a:r>
                        <a:rPr lang="cs-CZ" sz="1100" dirty="0" smtClean="0"/>
                        <a:t>-do-</a:t>
                      </a:r>
                      <a:r>
                        <a:rPr lang="cs-CZ" sz="1100" dirty="0" err="1" smtClean="0"/>
                        <a:t>chramu</a:t>
                      </a:r>
                      <a:r>
                        <a:rPr lang="cs-CZ" sz="1100" dirty="0" smtClean="0"/>
                        <a:t>-</a:t>
                      </a:r>
                      <a:r>
                        <a:rPr lang="cs-CZ" sz="1100" dirty="0" err="1" smtClean="0"/>
                        <a:t>mse</a:t>
                      </a:r>
                      <a:r>
                        <a:rPr lang="cs-CZ" sz="1100" dirty="0" smtClean="0"/>
                        <a:t>/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1100" dirty="0" smtClean="0"/>
                        <a:t>AUTOR NEUVEDEN. </a:t>
                      </a:r>
                      <a:r>
                        <a:rPr lang="pt-BR" sz="1100" i="1" dirty="0" smtClean="0"/>
                        <a:t>www.josefov-jaromer.cz</a:t>
                      </a:r>
                      <a:r>
                        <a:rPr lang="pt-BR" sz="1100" dirty="0" smtClean="0"/>
                        <a:t> [online]. [cit. </a:t>
                      </a:r>
                      <a:r>
                        <a:rPr lang="pt-BR" sz="1100" dirty="0" smtClean="0"/>
                        <a:t>2</a:t>
                      </a:r>
                      <a:r>
                        <a:rPr lang="cs-CZ" sz="1100" dirty="0" smtClean="0"/>
                        <a:t>0.1.2012</a:t>
                      </a:r>
                      <a:r>
                        <a:rPr lang="pt-BR" sz="1100" dirty="0" smtClean="0"/>
                        <a:t>]. </a:t>
                      </a:r>
                      <a:r>
                        <a:rPr lang="pt-BR" sz="1100" dirty="0" smtClean="0"/>
                        <a:t>Dostupný na WWW: http://www.josefov-jaromer.cz/kuks-braunuv-betlem.php</a:t>
                      </a:r>
                      <a:endParaRPr lang="cs-CZ" sz="1100" dirty="0" smtClean="0"/>
                    </a:p>
                    <a:p>
                      <a:endParaRPr lang="cs-CZ" sz="1300" dirty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50" dirty="0" smtClean="0"/>
                        <a:t>DOROVSKÁ, Dagmar; ŘEŘICHOVÁ, Vlasta. </a:t>
                      </a:r>
                      <a:r>
                        <a:rPr lang="cs-CZ" sz="1050" i="1" dirty="0" smtClean="0"/>
                        <a:t>Čítanka 8</a:t>
                      </a:r>
                      <a:r>
                        <a:rPr lang="cs-CZ" sz="1050" dirty="0" smtClean="0"/>
                        <a:t>. Český Těšín: Pedagogické nakladatelství, 2005, ISBN 80-7230-065-2.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SOCHROVÁ</a:t>
                      </a:r>
                      <a:r>
                        <a:rPr lang="fr-FR" sz="1050" dirty="0" smtClean="0"/>
                        <a:t>, Marie. </a:t>
                      </a:r>
                      <a:r>
                        <a:rPr lang="fr-FR" sz="1050" i="1" dirty="0" smtClean="0"/>
                        <a:t>Literatura v kostce</a:t>
                      </a:r>
                      <a:r>
                        <a:rPr lang="fr-FR" sz="1050" dirty="0" smtClean="0"/>
                        <a:t>. Praha: Fragment, 2008, ISBN 80-253-0652-6. </a:t>
                      </a:r>
                      <a:endParaRPr lang="cs-CZ" sz="1050" dirty="0" smtClean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0568960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57</TotalTime>
  <Words>374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Snímek 1</vt:lpstr>
      <vt:lpstr>Barokní literatura</vt:lpstr>
      <vt:lpstr>Historická  a společenská fakta</vt:lpstr>
      <vt:lpstr>Znaky baroka</vt:lpstr>
      <vt:lpstr>Baroko v architektuře</vt:lpstr>
      <vt:lpstr>Baroko v sochařství</vt:lpstr>
      <vt:lpstr>Baroko v hudbě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Kratochvílová Zdeňka</dc:creator>
  <cp:lastModifiedBy>kostalova</cp:lastModifiedBy>
  <cp:revision>9</cp:revision>
  <dcterms:created xsi:type="dcterms:W3CDTF">2013-05-25T14:37:11Z</dcterms:created>
  <dcterms:modified xsi:type="dcterms:W3CDTF">2013-05-26T12:45:19Z</dcterms:modified>
</cp:coreProperties>
</file>