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88AC3ED4-45C1-4F6A-A30E-0A15E02E327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908DC9C8-0CEB-4FE6-B679-69114E7A414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F9DrUXowBo" TargetMode="External"/><Relationship Id="rId7" Type="http://schemas.openxmlformats.org/officeDocument/2006/relationships/hyperlink" Target="http://www.youtube.com/watch?v=n8I2oBRAdFY" TargetMode="External"/><Relationship Id="rId2" Type="http://schemas.openxmlformats.org/officeDocument/2006/relationships/hyperlink" Target="http://www.youtube.com/watch?v=ZdMqHNcL6x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7qHZkkgowdY" TargetMode="External"/><Relationship Id="rId5" Type="http://schemas.openxmlformats.org/officeDocument/2006/relationships/hyperlink" Target="http://www.youtube.com/watch?v=m0olrJAmX60" TargetMode="External"/><Relationship Id="rId4" Type="http://schemas.openxmlformats.org/officeDocument/2006/relationships/hyperlink" Target="http://www.youtube.com/watch?v=zMr8uukPbdU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762625" cy="84772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99792" y="1052736"/>
            <a:ext cx="669674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 v 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772816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5616" y="2780928"/>
          <a:ext cx="6912769" cy="3024337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VY_32_INOVACE_8A_13_Romantismus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321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6.3.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2013 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 8.B</a:t>
                      </a:r>
                      <a:endParaRPr lang="cs-CZ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bg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hlavními znaky romantismu ve všech složkách umění.</a:t>
                      </a:r>
                      <a:endParaRPr lang="cs-CZ" sz="14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14967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2348880"/>
            <a:ext cx="7117180" cy="1470025"/>
          </a:xfrm>
        </p:spPr>
        <p:txBody>
          <a:bodyPr/>
          <a:lstStyle/>
          <a:p>
            <a:r>
              <a:rPr lang="cs-CZ" sz="6600" dirty="0" smtClean="0"/>
              <a:t>ROMANTISMUS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POLOVINA 19. STOLETÍ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04394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/>
              <a:t>Historická fakta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07361"/>
            <a:ext cx="8964488" cy="4789991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 Vznik v období mezi dvěma </a:t>
            </a:r>
            <a:r>
              <a:rPr lang="cs-CZ" sz="3200" dirty="0" err="1" smtClean="0"/>
              <a:t>revolucem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1789 ve Francii a 1848 v Evropě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Naděje na nové uspořádání (volnost, rovnost, bratrství)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Naděje nesplněny, proto nespokojenost člověka, buřičství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69101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/>
              <a:t>Znaky romantismu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07361"/>
            <a:ext cx="8568952" cy="471798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 Důraz na city a fantazie.</a:t>
            </a:r>
          </a:p>
          <a:p>
            <a:r>
              <a:rPr lang="cs-CZ" sz="2800" dirty="0" smtClean="0"/>
              <a:t>Protiklad snu a skutečnosti.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Pocity osamění, odcizenosti.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Východiska: obdiv k minulosti, mystice, k lidové slovesnosti a k přírodě, exotice, únik do vlastního nitra.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Ústřední hrdina splývá s autorem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Neúspěšné buřičství = </a:t>
            </a:r>
            <a:r>
              <a:rPr lang="cs-CZ" sz="2800" dirty="0" err="1" smtClean="0"/>
              <a:t>světabol</a:t>
            </a:r>
            <a:r>
              <a:rPr lang="cs-CZ" sz="2800" dirty="0" smtClean="0"/>
              <a:t>, skepse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376498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/>
              <a:t>Romantismus v hudbě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07361"/>
            <a:ext cx="8964488" cy="4861999"/>
          </a:xfrm>
        </p:spPr>
        <p:txBody>
          <a:bodyPr>
            <a:noAutofit/>
          </a:bodyPr>
          <a:lstStyle/>
          <a:p>
            <a:r>
              <a:rPr lang="cs-CZ" sz="2800" dirty="0" smtClean="0"/>
              <a:t> německá</a:t>
            </a:r>
          </a:p>
          <a:p>
            <a:pPr lvl="1"/>
            <a:r>
              <a:rPr lang="cs-CZ" sz="2800" dirty="0"/>
              <a:t>C. M. </a:t>
            </a:r>
            <a:r>
              <a:rPr lang="cs-CZ" sz="2800" dirty="0" err="1"/>
              <a:t>von</a:t>
            </a:r>
            <a:r>
              <a:rPr lang="cs-CZ" sz="2800" dirty="0"/>
              <a:t> </a:t>
            </a:r>
            <a:r>
              <a:rPr lang="cs-CZ" sz="2800" dirty="0" smtClean="0"/>
              <a:t>Weber 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youtube.com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watch</a:t>
            </a:r>
            <a:r>
              <a:rPr lang="cs-CZ" sz="1200" dirty="0" smtClean="0">
                <a:hlinkClick r:id="rId2"/>
              </a:rPr>
              <a:t>?v=ZdMqHNcL6xI</a:t>
            </a:r>
            <a:endParaRPr lang="cs-CZ" sz="1200" dirty="0"/>
          </a:p>
          <a:p>
            <a:pPr lvl="1"/>
            <a:r>
              <a:rPr lang="cs-CZ" sz="2800" dirty="0"/>
              <a:t> F </a:t>
            </a:r>
            <a:r>
              <a:rPr lang="cs-CZ" sz="2800" dirty="0" smtClean="0"/>
              <a:t>Schubert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youtube.com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watch</a:t>
            </a:r>
            <a:r>
              <a:rPr lang="cs-CZ" sz="1200" dirty="0" smtClean="0">
                <a:hlinkClick r:id="rId3"/>
              </a:rPr>
              <a:t>?v=NF9DrUXowBo</a:t>
            </a:r>
            <a:endParaRPr lang="cs-CZ" sz="1200" dirty="0"/>
          </a:p>
          <a:p>
            <a:pPr lvl="1"/>
            <a:r>
              <a:rPr lang="cs-CZ" sz="2800" dirty="0"/>
              <a:t> R. </a:t>
            </a:r>
            <a:r>
              <a:rPr lang="cs-CZ" sz="2800" dirty="0" err="1" smtClean="0"/>
              <a:t>Schumann</a:t>
            </a:r>
            <a:r>
              <a:rPr lang="cs-CZ" sz="2800" dirty="0" smtClean="0"/>
              <a:t>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youtube.com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watch</a:t>
            </a:r>
            <a:r>
              <a:rPr lang="cs-CZ" sz="1200" dirty="0" smtClean="0">
                <a:hlinkClick r:id="rId4"/>
              </a:rPr>
              <a:t>?v=zMr8uukPbdU</a:t>
            </a:r>
            <a:endParaRPr lang="cs-CZ" sz="12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polská</a:t>
            </a:r>
          </a:p>
          <a:p>
            <a:pPr lvl="1"/>
            <a:r>
              <a:rPr lang="cs-CZ" sz="2800" dirty="0"/>
              <a:t> </a:t>
            </a:r>
            <a:r>
              <a:rPr lang="cs-CZ" sz="2800" dirty="0" smtClean="0"/>
              <a:t>F. Chopin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youtube.com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watch</a:t>
            </a:r>
            <a:r>
              <a:rPr lang="cs-CZ" sz="1200" dirty="0" smtClean="0">
                <a:hlinkClick r:id="rId5"/>
              </a:rPr>
              <a:t>?v=m0olrJAmX60</a:t>
            </a:r>
            <a:endParaRPr lang="cs-CZ" sz="1200" dirty="0" smtClean="0"/>
          </a:p>
          <a:p>
            <a:r>
              <a:rPr lang="cs-CZ" sz="2800" dirty="0" smtClean="0"/>
              <a:t>italská</a:t>
            </a:r>
          </a:p>
          <a:p>
            <a:pPr lvl="1"/>
            <a:r>
              <a:rPr lang="cs-CZ" sz="2800" dirty="0"/>
              <a:t> </a:t>
            </a:r>
            <a:r>
              <a:rPr lang="cs-CZ" sz="2800" dirty="0" smtClean="0"/>
              <a:t>G. </a:t>
            </a:r>
            <a:r>
              <a:rPr lang="cs-CZ" sz="2800" dirty="0" err="1" smtClean="0"/>
              <a:t>Rossini</a:t>
            </a:r>
            <a:r>
              <a:rPr lang="cs-CZ" sz="2800" dirty="0" smtClean="0"/>
              <a:t>, G. Verdi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youtube.com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watch</a:t>
            </a:r>
            <a:r>
              <a:rPr lang="cs-CZ" sz="1200" dirty="0" smtClean="0">
                <a:hlinkClick r:id="rId6"/>
              </a:rPr>
              <a:t>?v=7qHZkkgowdY</a:t>
            </a:r>
            <a:endParaRPr lang="cs-CZ" sz="1200" dirty="0" smtClean="0"/>
          </a:p>
          <a:p>
            <a:pPr lvl="1">
              <a:buNone/>
            </a:pPr>
            <a:r>
              <a:rPr lang="cs-CZ" sz="1200" dirty="0" smtClean="0"/>
              <a:t>									       </a:t>
            </a: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youtube.com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watch</a:t>
            </a:r>
            <a:r>
              <a:rPr lang="cs-CZ" sz="1200" dirty="0" smtClean="0">
                <a:hlinkClick r:id="rId7"/>
              </a:rPr>
              <a:t>?v=n8I2oBRAdFY</a:t>
            </a:r>
            <a:endParaRPr lang="cs-CZ" sz="1200" dirty="0" smtClean="0"/>
          </a:p>
          <a:p>
            <a:pPr lvl="1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13910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Romantické umění</a:t>
            </a:r>
            <a:endParaRPr lang="cs-CZ" dirty="0"/>
          </a:p>
        </p:txBody>
      </p:sp>
      <p:pic>
        <p:nvPicPr>
          <p:cNvPr id="3" name="Obrázek 2" descr="711px-ExecutionJaneGre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556792"/>
            <a:ext cx="3754497" cy="3168352"/>
          </a:xfrm>
          <a:prstGeom prst="rect">
            <a:avLst/>
          </a:prstGeom>
        </p:spPr>
      </p:pic>
      <p:pic>
        <p:nvPicPr>
          <p:cNvPr id="8" name="Obrázek 7" descr="dfa6c6df3b_80391472_o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3356992"/>
            <a:ext cx="4896544" cy="3501008"/>
          </a:xfrm>
          <a:prstGeom prst="rect">
            <a:avLst/>
          </a:prstGeom>
        </p:spPr>
      </p:pic>
      <p:pic>
        <p:nvPicPr>
          <p:cNvPr id="9" name="Obrázek 8" descr="m_207382537970013_left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76056" y="548680"/>
            <a:ext cx="3528392" cy="269096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60648"/>
            <a:ext cx="5762625" cy="847725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483768" y="1052736"/>
            <a:ext cx="41764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2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200" dirty="0" smtClean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2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2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200" dirty="0" smtClean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2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2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2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2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200" dirty="0" smtClean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200" dirty="0" smtClean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200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200" dirty="0">
              <a:latin typeface="Arial" pitchFamily="34" charset="0"/>
            </a:endParaRPr>
          </a:p>
        </p:txBody>
      </p:sp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772816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47664" y="2708920"/>
          <a:ext cx="6097228" cy="2640330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STASZEK99.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wikipedia.org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2.3.2013]. Dostupný na WWW: http://cs.wikipedia.org/wiki/Soubor:ExecutionJaneGrey.jpg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ANNALISA.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annalisa.blog.cz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2.3.2013]. Dostupný na WWW: http://annalisa.blog.cz/1110/jak-se-zeny-oblikaly-v-romantismu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AUTOR NEUVEDEN.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ceskatelevize.cz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2.3.2013]. Dostupný na WWW: http://www.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ceskatelevize.cz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/porady/10130691014-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soukromi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-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mistrovskeho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-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dila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/207382537970013-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delacroix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-svoboda-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vede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-lid-na-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barikady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DOROVSKÁ, Dagmar; ŘEŘICHOVÁ, Vlasta.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Čítanka 8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SOCHROVÁ</a:t>
                      </a:r>
                      <a:r>
                        <a:rPr lang="fr-FR" sz="1100" dirty="0" smtClean="0">
                          <a:solidFill>
                            <a:schemeClr val="bg1"/>
                          </a:solidFill>
                        </a:rPr>
                        <a:t>, Marie. </a:t>
                      </a:r>
                      <a:r>
                        <a:rPr lang="fr-FR" sz="1100" i="1" dirty="0" smtClean="0">
                          <a:solidFill>
                            <a:schemeClr val="bg1"/>
                          </a:solidFill>
                        </a:rPr>
                        <a:t>Literatura v kostce</a:t>
                      </a:r>
                      <a:r>
                        <a:rPr lang="fr-FR" sz="1100" dirty="0" smtClean="0">
                          <a:solidFill>
                            <a:schemeClr val="bg1"/>
                          </a:solidFill>
                        </a:rPr>
                        <a:t>. Praha: Fragment, 2008, ISBN 80-253-0652-6. </a:t>
                      </a:r>
                      <a:endParaRPr lang="cs-CZ" sz="1100" dirty="0" smtClean="0">
                        <a:solidFill>
                          <a:schemeClr val="bg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64</TotalTime>
  <Words>311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Autumn</vt:lpstr>
      <vt:lpstr>Snímek 1</vt:lpstr>
      <vt:lpstr>ROMANTISMUS</vt:lpstr>
      <vt:lpstr>Historická fakta</vt:lpstr>
      <vt:lpstr>Znaky romantismu</vt:lpstr>
      <vt:lpstr>Romantismus v hudbě</vt:lpstr>
      <vt:lpstr>Romantické umění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9</cp:revision>
  <dcterms:created xsi:type="dcterms:W3CDTF">2013-05-25T16:39:19Z</dcterms:created>
  <dcterms:modified xsi:type="dcterms:W3CDTF">2013-05-26T12:51:35Z</dcterms:modified>
</cp:coreProperties>
</file>