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8" autoAdjust="0"/>
    <p:restoredTop sz="86323" autoAdjust="0"/>
  </p:normalViewPr>
  <p:slideViewPr>
    <p:cSldViewPr>
      <p:cViewPr>
        <p:scale>
          <a:sx n="107" d="100"/>
          <a:sy n="107" d="100"/>
        </p:scale>
        <p:origin x="-1722" y="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CA0B666-38E9-4E48-9F11-1BD5080B9F4A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AE118B0-E745-44F1-A7D7-C0EE0A5675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1856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0DFEFC-B692-4D3D-8665-FCD69024FB7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71816-D4CB-49B6-988E-A1A128C5A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5D4EE-D684-4436-989E-930871289487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4980E-0030-4DEB-B7DB-B9261CB376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88423-BE0D-42D3-8D13-D8D397F61A14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7B766-98DD-4027-9BA9-ABE107BF16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C3B25-A471-473D-8E6A-59986E45F32A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25065-8451-4E24-AE9A-FD12C1A34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65ABA-A6AE-4C9D-9AA2-8A9E8FE162CE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E88BF-41F1-497A-A5B9-06B95522A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8E069-4620-4626-B43F-5A8D24EB752D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CE9F1-6417-492F-BE6A-AC1A54863B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049466-FD93-416B-944C-7061C3806A1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A3489-36FA-44EF-9F6B-56038759C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7181F-696E-419F-88F2-25A23502126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888B4-620C-4857-B477-ECC1E3D73C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BD95E-EADC-4ABD-9D51-B892782A336D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2A342-FB81-4A4E-99FD-33369C587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1FA08-BEC2-414B-A313-F967FD14D150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97435-EFB5-4A64-9AF4-101C748E4D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B08EB-B3EB-4FE0-8D94-B78F85A76B1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93E2C-0561-46EA-8F41-9ED9BB42A4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4FBB27A-5061-4401-9BD8-048F45F730BC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0BB1CEC-2DEA-4DE1-8FA5-8751893C03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7" name="Group 7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14338" name="Obrázek 1"/>
            <p:cNvPicPr>
              <a:picLocks noChangeAspect="1" noChangeArrowheads="1"/>
            </p:cNvPicPr>
            <p:nvPr/>
          </p:nvPicPr>
          <p:blipFill>
            <a:blip r:embed="rId2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339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cs typeface="Arial" charset="0"/>
                </a:rPr>
                <a:t>CZ 1.07/1.4.00/21.1962</a:t>
              </a:r>
            </a:p>
            <a:p>
              <a:pPr algn="ctr"/>
              <a:endParaRPr lang="cs-CZ" sz="2400">
                <a:cs typeface="Arial" charset="0"/>
              </a:endParaRPr>
            </a:p>
            <a:p>
              <a:pPr algn="ctr"/>
              <a:r>
                <a:rPr lang="cs-CZ" sz="2400">
                  <a:cs typeface="Arial" charset="0"/>
                </a:rPr>
                <a:t>Základní škola, Lubnice, okres Znojmo, příspěvková organizace</a:t>
              </a:r>
            </a:p>
            <a:p>
              <a:pPr algn="ctr"/>
              <a:endParaRPr lang="cs-CZ" sz="2400" u="sng">
                <a:cs typeface="Arial" charset="0"/>
              </a:endParaRPr>
            </a:p>
            <a:p>
              <a:pPr algn="ctr"/>
              <a:r>
                <a:rPr lang="cs-CZ" sz="2400" u="sng">
                  <a:cs typeface="Arial" charset="0"/>
                </a:rPr>
                <a:t>Lubnice 20, 671 07 Uherčice, okres Znojmo, IČO 49438026</a:t>
              </a:r>
            </a:p>
            <a:p>
              <a:pPr algn="ctr"/>
              <a:endParaRPr lang="cs-CZ" sz="2400">
                <a:cs typeface="Arial" charset="0"/>
              </a:endParaRPr>
            </a:p>
            <a:p>
              <a:pPr algn="ctr"/>
              <a:r>
                <a:rPr lang="cs-CZ" sz="2400"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14340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2400" b="1" dirty="0">
                  <a:cs typeface="Arial" charset="0"/>
                </a:rPr>
                <a:t>Číslo DUM:  </a:t>
              </a:r>
              <a:r>
                <a:rPr lang="cs-CZ" sz="2400" b="1" dirty="0" smtClean="0">
                  <a:cs typeface="Arial" charset="0"/>
                </a:rPr>
                <a:t>VY_32_INOVACE_Čj(</a:t>
              </a:r>
              <a:r>
                <a:rPr lang="cs-CZ" sz="2400" b="1" dirty="0" err="1" smtClean="0">
                  <a:cs typeface="Arial" charset="0"/>
                </a:rPr>
                <a:t>sp</a:t>
              </a:r>
              <a:r>
                <a:rPr lang="cs-CZ" sz="2400" b="1" dirty="0" smtClean="0">
                  <a:cs typeface="Arial" charset="0"/>
                </a:rPr>
                <a:t>)7_09</a:t>
              </a:r>
              <a:r>
                <a:rPr lang="cs-CZ" b="1" dirty="0" smtClean="0">
                  <a:cs typeface="Arial" charset="0"/>
                </a:rPr>
                <a:t> </a:t>
              </a:r>
              <a:endParaRPr lang="cs-CZ" b="1" dirty="0">
                <a:cs typeface="Arial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4437063"/>
            <a:ext cx="6400800" cy="12239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Gabriela Kratochvílová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ZŠ Lubnice</a:t>
            </a:r>
          </a:p>
        </p:txBody>
      </p:sp>
      <p:sp>
        <p:nvSpPr>
          <p:cNvPr id="3075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smtClean="0"/>
              <a:t>Opakování učiva 7. ročníku</a:t>
            </a:r>
            <a:br>
              <a:rPr lang="cs-CZ" sz="4000" dirty="0" smtClean="0"/>
            </a:br>
            <a:r>
              <a:rPr lang="cs-CZ" sz="2400" dirty="0" smtClean="0"/>
              <a:t>Klíčová slova: stavba slova, vyjmenovaná slova, u, ů, ú, mluvnické kategorie podstatných jmen, koncovky podstatných jmen  </a:t>
            </a:r>
          </a:p>
        </p:txBody>
      </p:sp>
      <p:sp>
        <p:nvSpPr>
          <p:cNvPr id="15363" name="Rectangle 5"/>
          <p:cNvSpPr>
            <a:spLocks noChangeArrowheads="1"/>
          </p:cNvSpPr>
          <p:nvPr/>
        </p:nvSpPr>
        <p:spPr bwMode="auto">
          <a:xfrm>
            <a:off x="611188" y="260350"/>
            <a:ext cx="7772400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 dirty="0" smtClean="0">
                <a:solidFill>
                  <a:schemeClr val="tx2"/>
                </a:solidFill>
                <a:latin typeface="Calibri" pitchFamily="34" charset="0"/>
              </a:rPr>
              <a:t>Český jazyk </a:t>
            </a:r>
            <a:r>
              <a:rPr lang="cs-CZ" sz="4400" dirty="0">
                <a:solidFill>
                  <a:schemeClr val="tx2"/>
                </a:solidFill>
                <a:latin typeface="Calibri" pitchFamily="34" charset="0"/>
              </a:rPr>
              <a:t>5.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468312" y="577132"/>
            <a:ext cx="8207375" cy="5816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600" b="1" dirty="0"/>
              <a:t>Opakování učiva 7. ročníku	</a:t>
            </a:r>
            <a:r>
              <a:rPr lang="cs-CZ" sz="1600" dirty="0"/>
              <a:t>			__________________</a:t>
            </a:r>
          </a:p>
          <a:p>
            <a:r>
              <a:rPr lang="cs-CZ" sz="1600" dirty="0"/>
              <a:t>						</a:t>
            </a:r>
            <a:r>
              <a:rPr lang="cs-CZ" sz="1600"/>
              <a:t>	</a:t>
            </a:r>
            <a:r>
              <a:rPr lang="cs-CZ" sz="1600" smtClean="0"/>
              <a:t>jméno</a:t>
            </a:r>
            <a:r>
              <a:rPr lang="cs-CZ" sz="1600" dirty="0"/>
              <a:t>			</a:t>
            </a:r>
            <a:r>
              <a:rPr lang="cs-CZ" sz="1600" dirty="0" smtClean="0"/>
              <a:t>				</a:t>
            </a:r>
            <a:r>
              <a:rPr lang="cs-CZ" sz="1600" smtClean="0"/>
              <a:t>	</a:t>
            </a:r>
            <a:endParaRPr lang="cs-CZ" sz="1600" dirty="0"/>
          </a:p>
          <a:p>
            <a:pPr marL="342900" lvl="0" indent="-342900">
              <a:buAutoNum type="arabicPeriod"/>
            </a:pPr>
            <a:r>
              <a:rPr lang="cs-CZ" sz="1600" b="1" dirty="0" smtClean="0"/>
              <a:t>Tvoř  </a:t>
            </a:r>
            <a:r>
              <a:rPr lang="cs-CZ" sz="1600" b="1" dirty="0"/>
              <a:t>slova  složená z kořene, předpony  a  přípony</a:t>
            </a:r>
            <a:r>
              <a:rPr lang="cs-CZ" sz="1600" b="1" dirty="0" smtClean="0"/>
              <a:t>:</a:t>
            </a:r>
          </a:p>
          <a:p>
            <a:pPr lvl="0"/>
            <a:endParaRPr lang="cs-CZ" sz="1600" dirty="0"/>
          </a:p>
          <a:p>
            <a:r>
              <a:rPr lang="cs-CZ" sz="1600" b="1" dirty="0"/>
              <a:t> </a:t>
            </a:r>
            <a:r>
              <a:rPr lang="cs-CZ" sz="1600" b="1" dirty="0" smtClean="0"/>
              <a:t>Na </a:t>
            </a:r>
            <a:r>
              <a:rPr lang="cs-CZ" sz="1600" b="1" dirty="0"/>
              <a:t>- _____________  	-les- _______________	    -</a:t>
            </a:r>
            <a:r>
              <a:rPr lang="cs-CZ" sz="1600" b="1" dirty="0" err="1"/>
              <a:t>iště</a:t>
            </a:r>
            <a:r>
              <a:rPr lang="cs-CZ" sz="1600" b="1" dirty="0"/>
              <a:t> _____________</a:t>
            </a:r>
            <a:endParaRPr lang="cs-CZ" sz="1600" dirty="0"/>
          </a:p>
          <a:p>
            <a:r>
              <a:rPr lang="cs-CZ" sz="1600" b="1" dirty="0" smtClean="0"/>
              <a:t> Po </a:t>
            </a:r>
            <a:r>
              <a:rPr lang="cs-CZ" sz="1600" b="1" dirty="0"/>
              <a:t>- _____________	-rod-_______________	    -</a:t>
            </a:r>
            <a:r>
              <a:rPr lang="cs-CZ" sz="1600" b="1" dirty="0" err="1"/>
              <a:t>ák</a:t>
            </a:r>
            <a:r>
              <a:rPr lang="cs-CZ" sz="1600" b="1" dirty="0"/>
              <a:t> ______________</a:t>
            </a:r>
            <a:endParaRPr lang="cs-CZ" sz="1600" dirty="0"/>
          </a:p>
          <a:p>
            <a:r>
              <a:rPr lang="cs-CZ" sz="1600" b="1" dirty="0" smtClean="0"/>
              <a:t> Bez </a:t>
            </a:r>
            <a:r>
              <a:rPr lang="cs-CZ" sz="1600" b="1" dirty="0"/>
              <a:t>- ____________	-lék- _______________     </a:t>
            </a:r>
            <a:r>
              <a:rPr lang="cs-CZ" sz="1600" b="1" dirty="0" smtClean="0"/>
              <a:t>         </a:t>
            </a:r>
            <a:r>
              <a:rPr lang="cs-CZ" sz="1600" b="1" dirty="0"/>
              <a:t>-</a:t>
            </a:r>
            <a:r>
              <a:rPr lang="cs-CZ" sz="1600" b="1" dirty="0" err="1"/>
              <a:t>ník</a:t>
            </a:r>
            <a:r>
              <a:rPr lang="cs-CZ" sz="1600" b="1" dirty="0"/>
              <a:t> _____________</a:t>
            </a:r>
            <a:endParaRPr lang="cs-CZ" sz="1600" dirty="0"/>
          </a:p>
          <a:p>
            <a:r>
              <a:rPr lang="cs-CZ" sz="1600" b="1" dirty="0"/>
              <a:t>	</a:t>
            </a:r>
            <a:endParaRPr lang="cs-CZ" sz="1600" dirty="0"/>
          </a:p>
          <a:p>
            <a:pPr lvl="0"/>
            <a:r>
              <a:rPr lang="cs-CZ" sz="1600" b="1" dirty="0" smtClean="0"/>
              <a:t>2. Napiš </a:t>
            </a:r>
            <a:r>
              <a:rPr lang="cs-CZ" sz="1600" b="1" dirty="0"/>
              <a:t>k vyjmenovaným slovům vždy tři slova příbuzná</a:t>
            </a:r>
            <a:r>
              <a:rPr lang="cs-CZ" sz="1600" b="1" dirty="0" smtClean="0"/>
              <a:t>:</a:t>
            </a:r>
          </a:p>
          <a:p>
            <a:pPr lvl="0"/>
            <a:endParaRPr lang="cs-CZ" sz="1600" dirty="0"/>
          </a:p>
          <a:p>
            <a:r>
              <a:rPr lang="cs-CZ" sz="1600" b="1" dirty="0" smtClean="0"/>
              <a:t> myslit </a:t>
            </a:r>
            <a:r>
              <a:rPr lang="cs-CZ" sz="1600" b="1" dirty="0"/>
              <a:t>- ____________   ____________   ______________</a:t>
            </a:r>
            <a:endParaRPr lang="cs-CZ" sz="1600" dirty="0"/>
          </a:p>
          <a:p>
            <a:r>
              <a:rPr lang="cs-CZ" sz="1600" b="1" dirty="0" smtClean="0"/>
              <a:t> pytel </a:t>
            </a:r>
            <a:r>
              <a:rPr lang="cs-CZ" sz="1600" b="1" dirty="0"/>
              <a:t>- _____________   ____________   ______________</a:t>
            </a:r>
            <a:endParaRPr lang="cs-CZ" sz="1600" dirty="0"/>
          </a:p>
          <a:p>
            <a:r>
              <a:rPr lang="cs-CZ" sz="1600" b="1" dirty="0" smtClean="0"/>
              <a:t> lyže </a:t>
            </a:r>
            <a:r>
              <a:rPr lang="cs-CZ" sz="1600" b="1" dirty="0"/>
              <a:t>- ______________   ____________   ______________</a:t>
            </a:r>
            <a:endParaRPr lang="cs-CZ" sz="1600" dirty="0"/>
          </a:p>
          <a:p>
            <a:r>
              <a:rPr lang="cs-CZ" sz="1600" b="1" dirty="0" smtClean="0"/>
              <a:t> bydlit </a:t>
            </a:r>
            <a:r>
              <a:rPr lang="cs-CZ" sz="1600" b="1" dirty="0"/>
              <a:t>- ____________   ____________   ______________</a:t>
            </a:r>
            <a:endParaRPr lang="cs-CZ" sz="1600" dirty="0"/>
          </a:p>
          <a:p>
            <a:r>
              <a:rPr lang="cs-CZ" sz="1600" b="1" dirty="0"/>
              <a:t> </a:t>
            </a:r>
            <a:endParaRPr lang="cs-CZ" sz="1600" dirty="0"/>
          </a:p>
          <a:p>
            <a:pPr lvl="0"/>
            <a:r>
              <a:rPr lang="cs-CZ" sz="1600" b="1" dirty="0" smtClean="0"/>
              <a:t>3. Doplň </a:t>
            </a:r>
            <a:r>
              <a:rPr lang="cs-CZ" sz="1600" b="1" dirty="0"/>
              <a:t>u, ú, ů</a:t>
            </a:r>
            <a:r>
              <a:rPr lang="cs-CZ" sz="1600" b="1" dirty="0" smtClean="0"/>
              <a:t>:</a:t>
            </a:r>
          </a:p>
          <a:p>
            <a:pPr lvl="0"/>
            <a:endParaRPr lang="cs-CZ" sz="1600" b="1" dirty="0" smtClean="0"/>
          </a:p>
          <a:p>
            <a:r>
              <a:rPr lang="cs-CZ" sz="1600" dirty="0" smtClean="0"/>
              <a:t>  </a:t>
            </a:r>
            <a:r>
              <a:rPr lang="cs-CZ" sz="1600" dirty="0" err="1" smtClean="0"/>
              <a:t>M</a:t>
            </a:r>
            <a:r>
              <a:rPr lang="cs-CZ" sz="1600" dirty="0" err="1"/>
              <a:t>__j</a:t>
            </a:r>
            <a:r>
              <a:rPr lang="cs-CZ" sz="1600" dirty="0"/>
              <a:t>,  __ </a:t>
            </a:r>
            <a:r>
              <a:rPr lang="cs-CZ" sz="1600" dirty="0" err="1"/>
              <a:t>žasná</a:t>
            </a:r>
            <a:r>
              <a:rPr lang="cs-CZ" sz="1600" dirty="0"/>
              <a:t>  __</a:t>
            </a:r>
            <a:r>
              <a:rPr lang="cs-CZ" sz="1600" dirty="0" err="1"/>
              <a:t>loha</a:t>
            </a:r>
            <a:r>
              <a:rPr lang="cs-CZ" sz="1600" dirty="0"/>
              <a:t>,  nemocný </a:t>
            </a:r>
            <a:r>
              <a:rPr lang="cs-CZ" sz="1600" dirty="0" err="1"/>
              <a:t>d__chodce</a:t>
            </a:r>
            <a:r>
              <a:rPr lang="cs-CZ" sz="1600" dirty="0"/>
              <a:t>,   __raz  r__</a:t>
            </a:r>
            <a:r>
              <a:rPr lang="cs-CZ" sz="1600" dirty="0" err="1"/>
              <a:t>ky</a:t>
            </a:r>
            <a:r>
              <a:rPr lang="cs-CZ" sz="1600" dirty="0"/>
              <a:t>,  hl__</a:t>
            </a:r>
            <a:r>
              <a:rPr lang="cs-CZ" sz="1600" dirty="0" err="1"/>
              <a:t>boká</a:t>
            </a:r>
            <a:r>
              <a:rPr lang="cs-CZ" sz="1600" dirty="0"/>
              <a:t>  </a:t>
            </a:r>
            <a:r>
              <a:rPr lang="cs-CZ" sz="1600" dirty="0" err="1"/>
              <a:t>t__ň</a:t>
            </a:r>
            <a:r>
              <a:rPr lang="cs-CZ" sz="1600" dirty="0"/>
              <a:t>,  </a:t>
            </a:r>
            <a:r>
              <a:rPr lang="cs-CZ" sz="1600" dirty="0" smtClean="0"/>
              <a:t>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__</a:t>
            </a:r>
            <a:r>
              <a:rPr lang="cs-CZ" sz="1600" dirty="0" err="1" smtClean="0"/>
              <a:t>roda</a:t>
            </a:r>
            <a:r>
              <a:rPr lang="cs-CZ" sz="1600" dirty="0" smtClean="0"/>
              <a:t>   </a:t>
            </a:r>
            <a:r>
              <a:rPr lang="cs-CZ" sz="1600" dirty="0" err="1"/>
              <a:t>ok__rek</a:t>
            </a:r>
            <a:r>
              <a:rPr lang="cs-CZ" sz="1600" dirty="0"/>
              <a:t>,  k__</a:t>
            </a:r>
            <a:r>
              <a:rPr lang="cs-CZ" sz="1600" dirty="0" err="1"/>
              <a:t>chyňský</a:t>
            </a:r>
            <a:r>
              <a:rPr lang="cs-CZ" sz="1600" dirty="0"/>
              <a:t>  </a:t>
            </a:r>
            <a:r>
              <a:rPr lang="cs-CZ" sz="1600" dirty="0" err="1"/>
              <a:t>n__ž</a:t>
            </a:r>
            <a:r>
              <a:rPr lang="cs-CZ" sz="1600" dirty="0"/>
              <a:t>,  </a:t>
            </a:r>
            <a:r>
              <a:rPr lang="cs-CZ" sz="1600" dirty="0" err="1"/>
              <a:t>Karl__v</a:t>
            </a:r>
            <a:r>
              <a:rPr lang="cs-CZ" sz="1600" dirty="0"/>
              <a:t>  most,  </a:t>
            </a:r>
            <a:r>
              <a:rPr lang="cs-CZ" sz="1600" dirty="0" err="1"/>
              <a:t>kl</a:t>
            </a:r>
            <a:r>
              <a:rPr lang="cs-CZ" sz="1600" dirty="0"/>
              <a:t>__</a:t>
            </a:r>
            <a:r>
              <a:rPr lang="cs-CZ" sz="1600" dirty="0" err="1"/>
              <a:t>ci</a:t>
            </a:r>
            <a:r>
              <a:rPr lang="cs-CZ" sz="1600" dirty="0"/>
              <a:t>  __tíkají.</a:t>
            </a:r>
          </a:p>
          <a:p>
            <a:r>
              <a:rPr lang="cs-CZ" sz="1600" dirty="0"/>
              <a:t> </a:t>
            </a:r>
          </a:p>
          <a:p>
            <a:pPr marL="342900" indent="-342900"/>
            <a:endParaRPr lang="cs-CZ" b="1" dirty="0" smtClean="0"/>
          </a:p>
          <a:p>
            <a:pPr marL="342900" indent="-342900"/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323850" y="549275"/>
            <a:ext cx="8424863" cy="550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0"/>
            <a:r>
              <a:rPr lang="cs-CZ" sz="1600" b="1" dirty="0" smtClean="0"/>
              <a:t>4. Doplň </a:t>
            </a:r>
            <a:r>
              <a:rPr lang="cs-CZ" sz="1600" b="1" dirty="0"/>
              <a:t>předpony  </a:t>
            </a:r>
            <a:r>
              <a:rPr lang="cs-CZ" sz="1600" b="1" dirty="0" err="1"/>
              <a:t>roz</a:t>
            </a:r>
            <a:r>
              <a:rPr lang="cs-CZ" sz="1600" b="1" dirty="0"/>
              <a:t>-, bez-, vy-, </a:t>
            </a:r>
            <a:r>
              <a:rPr lang="cs-CZ" sz="1600" b="1" dirty="0" err="1"/>
              <a:t>vý</a:t>
            </a:r>
            <a:r>
              <a:rPr lang="cs-CZ" sz="1600" b="1" dirty="0"/>
              <a:t>-</a:t>
            </a:r>
            <a:r>
              <a:rPr lang="cs-CZ" sz="1600" b="1" dirty="0" smtClean="0"/>
              <a:t>:</a:t>
            </a:r>
          </a:p>
          <a:p>
            <a:pPr lvl="0"/>
            <a:endParaRPr lang="cs-CZ" sz="1600" dirty="0"/>
          </a:p>
          <a:p>
            <a:r>
              <a:rPr lang="cs-CZ" sz="1600" b="1" dirty="0" smtClean="0"/>
              <a:t>__</a:t>
            </a:r>
            <a:r>
              <a:rPr lang="cs-CZ" sz="1600" dirty="0" smtClean="0"/>
              <a:t>__</a:t>
            </a:r>
            <a:r>
              <a:rPr lang="cs-CZ" sz="1600" dirty="0"/>
              <a:t>důvodně trhala čistý papír.  Na  ___stavu   ___berte  ty  nejhezčí  ___</a:t>
            </a:r>
            <a:r>
              <a:rPr lang="cs-CZ" sz="1600" dirty="0" err="1"/>
              <a:t>kresy</a:t>
            </a:r>
            <a:r>
              <a:rPr lang="cs-CZ" sz="1600" dirty="0"/>
              <a:t>.  Děti  </a:t>
            </a:r>
            <a:r>
              <a:rPr lang="cs-CZ" sz="1600" dirty="0" smtClean="0"/>
              <a:t>se  </a:t>
            </a:r>
            <a:r>
              <a:rPr lang="cs-CZ" sz="1600" dirty="0"/>
              <a:t>____starostně   ___</a:t>
            </a:r>
            <a:r>
              <a:rPr lang="cs-CZ" sz="1600" dirty="0" err="1"/>
              <a:t>běhly</a:t>
            </a:r>
            <a:r>
              <a:rPr lang="cs-CZ" sz="1600" dirty="0"/>
              <a:t>   po  lese.  ___jeli  jsme  ___tahem  do  třetího  patra.   Nestrpíme  žádné   ___</a:t>
            </a:r>
            <a:r>
              <a:rPr lang="cs-CZ" sz="1600" dirty="0" err="1"/>
              <a:t>práví</a:t>
            </a:r>
            <a:r>
              <a:rPr lang="cs-CZ" sz="1600" dirty="0"/>
              <a:t>.  Na  věži  ___</a:t>
            </a:r>
            <a:r>
              <a:rPr lang="cs-CZ" sz="1600" dirty="0" err="1"/>
              <a:t>zvání</a:t>
            </a:r>
            <a:r>
              <a:rPr lang="cs-CZ" sz="1600" dirty="0"/>
              <a:t>  zvon.  Soudce  ___nesl   spravedlivý  ___</a:t>
            </a:r>
            <a:r>
              <a:rPr lang="cs-CZ" sz="1600" dirty="0" err="1"/>
              <a:t>sudek</a:t>
            </a:r>
            <a:r>
              <a:rPr lang="cs-CZ" sz="1600" dirty="0"/>
              <a:t>.</a:t>
            </a:r>
          </a:p>
          <a:p>
            <a:r>
              <a:rPr lang="cs-CZ" sz="1600" b="1" dirty="0"/>
              <a:t> </a:t>
            </a:r>
            <a:endParaRPr lang="cs-CZ" sz="1600" dirty="0"/>
          </a:p>
          <a:p>
            <a:pPr lvl="0"/>
            <a:r>
              <a:rPr lang="cs-CZ" sz="1600" b="1" dirty="0" smtClean="0"/>
              <a:t>5. a) Doplň </a:t>
            </a:r>
            <a:r>
              <a:rPr lang="cs-CZ" sz="1600" b="1" dirty="0"/>
              <a:t>i-í/y-ý</a:t>
            </a:r>
            <a:r>
              <a:rPr lang="cs-CZ" sz="1600" b="1" dirty="0" smtClean="0"/>
              <a:t>:</a:t>
            </a:r>
          </a:p>
          <a:p>
            <a:pPr lvl="0"/>
            <a:endParaRPr lang="cs-CZ" sz="1600" dirty="0"/>
          </a:p>
          <a:p>
            <a:r>
              <a:rPr lang="cs-CZ" sz="1600" dirty="0"/>
              <a:t>M__</a:t>
            </a:r>
            <a:r>
              <a:rPr lang="cs-CZ" sz="1600" dirty="0" err="1"/>
              <a:t>nulý</a:t>
            </a:r>
            <a:r>
              <a:rPr lang="cs-CZ" sz="1600" dirty="0"/>
              <a:t>   rok   začali  </a:t>
            </a:r>
            <a:r>
              <a:rPr lang="cs-CZ" sz="1600" dirty="0" err="1"/>
              <a:t>žác</a:t>
            </a:r>
            <a:r>
              <a:rPr lang="cs-CZ" sz="1600" dirty="0"/>
              <a:t>___   doplňovat   </a:t>
            </a:r>
            <a:r>
              <a:rPr lang="cs-CZ" sz="1600" dirty="0" err="1"/>
              <a:t>školn</a:t>
            </a:r>
            <a:r>
              <a:rPr lang="cs-CZ" sz="1600" dirty="0"/>
              <a:t>__   </a:t>
            </a:r>
            <a:r>
              <a:rPr lang="cs-CZ" sz="1600" dirty="0" err="1"/>
              <a:t>sb</a:t>
            </a:r>
            <a:r>
              <a:rPr lang="cs-CZ" sz="1600" dirty="0"/>
              <a:t>__</a:t>
            </a:r>
            <a:r>
              <a:rPr lang="cs-CZ" sz="1600" dirty="0" err="1"/>
              <a:t>rku</a:t>
            </a:r>
            <a:r>
              <a:rPr lang="cs-CZ" sz="1600" dirty="0"/>
              <a:t>   hm__</a:t>
            </a:r>
            <a:r>
              <a:rPr lang="cs-CZ" sz="1600" dirty="0" err="1"/>
              <a:t>zu</a:t>
            </a:r>
            <a:r>
              <a:rPr lang="cs-CZ" sz="1600" dirty="0"/>
              <a:t>. </a:t>
            </a:r>
            <a:r>
              <a:rPr lang="cs-CZ" sz="1600" dirty="0" err="1"/>
              <a:t>Chlapc</a:t>
            </a:r>
            <a:r>
              <a:rPr lang="cs-CZ" sz="1600" dirty="0"/>
              <a:t>__  a  děvčata si  m__</a:t>
            </a:r>
            <a:r>
              <a:rPr lang="cs-CZ" sz="1600" dirty="0" err="1"/>
              <a:t>sleli</a:t>
            </a:r>
            <a:r>
              <a:rPr lang="cs-CZ" sz="1600" dirty="0"/>
              <a:t>,  že je snadné  </a:t>
            </a:r>
            <a:r>
              <a:rPr lang="cs-CZ" sz="1600" dirty="0" err="1"/>
              <a:t>z__skat</a:t>
            </a:r>
            <a:r>
              <a:rPr lang="cs-CZ" sz="1600" dirty="0"/>
              <a:t>  </a:t>
            </a:r>
            <a:r>
              <a:rPr lang="cs-CZ" sz="1600" dirty="0" err="1"/>
              <a:t>někol</a:t>
            </a:r>
            <a:r>
              <a:rPr lang="cs-CZ" sz="1600" dirty="0"/>
              <a:t>__k   krab__</a:t>
            </a:r>
            <a:r>
              <a:rPr lang="cs-CZ" sz="1600" dirty="0" err="1"/>
              <a:t>ček</a:t>
            </a:r>
            <a:r>
              <a:rPr lang="cs-CZ" sz="1600" dirty="0"/>
              <a:t>  mot__</a:t>
            </a:r>
            <a:r>
              <a:rPr lang="cs-CZ" sz="1600" dirty="0" err="1"/>
              <a:t>lů</a:t>
            </a:r>
            <a:r>
              <a:rPr lang="cs-CZ" sz="1600" dirty="0"/>
              <a:t>  a  brouků.  Ale </a:t>
            </a:r>
            <a:r>
              <a:rPr lang="cs-CZ" sz="1600" dirty="0" err="1"/>
              <a:t>zm</a:t>
            </a:r>
            <a:r>
              <a:rPr lang="cs-CZ" sz="1600" dirty="0"/>
              <a:t>__lili  se.  </a:t>
            </a:r>
            <a:r>
              <a:rPr lang="cs-CZ" sz="1600" dirty="0" err="1"/>
              <a:t>M__sto</a:t>
            </a:r>
            <a:r>
              <a:rPr lang="cs-CZ" sz="1600" dirty="0"/>
              <a:t>,  aby  si  </a:t>
            </a:r>
            <a:r>
              <a:rPr lang="cs-CZ" sz="1600" dirty="0" err="1"/>
              <a:t>př</a:t>
            </a:r>
            <a:r>
              <a:rPr lang="cs-CZ" sz="1600" dirty="0"/>
              <a:t>__pravili  plán  hledání,  rozběhli   se  po  m__</a:t>
            </a:r>
            <a:r>
              <a:rPr lang="cs-CZ" sz="1600" dirty="0" err="1"/>
              <a:t>tinách</a:t>
            </a:r>
            <a:r>
              <a:rPr lang="cs-CZ" sz="1600" dirty="0"/>
              <a:t> a  m__</a:t>
            </a:r>
            <a:r>
              <a:rPr lang="cs-CZ" sz="1600" dirty="0" err="1"/>
              <a:t>rných</a:t>
            </a:r>
            <a:r>
              <a:rPr lang="cs-CZ" sz="1600" dirty="0"/>
              <a:t> </a:t>
            </a:r>
            <a:r>
              <a:rPr lang="cs-CZ" sz="1600" dirty="0" err="1" smtClean="0"/>
              <a:t>svaz</a:t>
            </a:r>
            <a:r>
              <a:rPr lang="cs-CZ" sz="1600" dirty="0" err="1"/>
              <a:t>__ch</a:t>
            </a:r>
            <a:r>
              <a:rPr lang="cs-CZ" sz="1600" dirty="0"/>
              <a:t>  každý  sám.  </a:t>
            </a:r>
            <a:r>
              <a:rPr lang="cs-CZ" sz="1600" dirty="0" err="1"/>
              <a:t>Brz</a:t>
            </a:r>
            <a:r>
              <a:rPr lang="cs-CZ" sz="1600" dirty="0"/>
              <a:t>__  svůj  </a:t>
            </a:r>
            <a:r>
              <a:rPr lang="cs-CZ" sz="1600" dirty="0" err="1"/>
              <a:t>om</a:t>
            </a:r>
            <a:r>
              <a:rPr lang="cs-CZ" sz="1600" dirty="0"/>
              <a:t>__l  poznali.  Společně  určovali  názvy  hm__</a:t>
            </a:r>
            <a:r>
              <a:rPr lang="cs-CZ" sz="1600" dirty="0" err="1"/>
              <a:t>zu</a:t>
            </a:r>
            <a:r>
              <a:rPr lang="cs-CZ" sz="1600" dirty="0"/>
              <a:t> podle  odborných  </a:t>
            </a:r>
            <a:r>
              <a:rPr lang="cs-CZ" sz="1600" dirty="0" err="1"/>
              <a:t>kn</a:t>
            </a:r>
            <a:r>
              <a:rPr lang="cs-CZ" sz="1600" dirty="0"/>
              <a:t>__h</a:t>
            </a:r>
            <a:r>
              <a:rPr lang="cs-CZ" sz="1600" dirty="0" smtClean="0"/>
              <a:t>.</a:t>
            </a:r>
          </a:p>
          <a:p>
            <a:endParaRPr lang="cs-CZ" sz="1600" dirty="0"/>
          </a:p>
          <a:p>
            <a:pPr marL="342900" indent="-342900">
              <a:buAutoNum type="alphaLcParenR" startAt="2"/>
            </a:pPr>
            <a:r>
              <a:rPr lang="cs-CZ" sz="1600" b="1" dirty="0" smtClean="0"/>
              <a:t>Vypište </a:t>
            </a:r>
            <a:r>
              <a:rPr lang="cs-CZ" sz="1600" b="1" dirty="0"/>
              <a:t>podstatná jména</a:t>
            </a:r>
            <a:r>
              <a:rPr lang="cs-CZ" sz="1600" b="1" dirty="0" smtClean="0"/>
              <a:t>:</a:t>
            </a:r>
          </a:p>
          <a:p>
            <a:endParaRPr lang="cs-CZ" sz="1600" dirty="0"/>
          </a:p>
          <a:p>
            <a:r>
              <a:rPr lang="cs-CZ" sz="1600" dirty="0" smtClean="0"/>
              <a:t>rod </a:t>
            </a:r>
            <a:r>
              <a:rPr lang="cs-CZ" sz="1600" dirty="0"/>
              <a:t>mužský životný - __________________________________________</a:t>
            </a:r>
          </a:p>
          <a:p>
            <a:r>
              <a:rPr lang="cs-CZ" sz="1600" dirty="0" smtClean="0"/>
              <a:t>rod </a:t>
            </a:r>
            <a:r>
              <a:rPr lang="cs-CZ" sz="1600" dirty="0"/>
              <a:t>mužský neživotný - ________________________________________</a:t>
            </a:r>
          </a:p>
          <a:p>
            <a:r>
              <a:rPr lang="cs-CZ" sz="1600" dirty="0" smtClean="0"/>
              <a:t>rod </a:t>
            </a:r>
            <a:r>
              <a:rPr lang="cs-CZ" sz="1600" dirty="0"/>
              <a:t>ženský - _________________________________________________</a:t>
            </a:r>
          </a:p>
          <a:p>
            <a:r>
              <a:rPr lang="cs-CZ" sz="1600" dirty="0" smtClean="0"/>
              <a:t>rod </a:t>
            </a:r>
            <a:r>
              <a:rPr lang="cs-CZ" sz="1600" dirty="0"/>
              <a:t>střední - _________________________________________________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323850" y="404813"/>
            <a:ext cx="8496300" cy="6986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0"/>
            <a:r>
              <a:rPr lang="cs-CZ" sz="1600" b="1" dirty="0"/>
              <a:t>6</a:t>
            </a:r>
            <a:r>
              <a:rPr lang="cs-CZ" sz="1600" b="1" dirty="0" smtClean="0"/>
              <a:t>. Napiš </a:t>
            </a:r>
            <a:r>
              <a:rPr lang="cs-CZ" sz="1600" b="1" dirty="0"/>
              <a:t>k </a:t>
            </a:r>
            <a:r>
              <a:rPr lang="cs-CZ" sz="1600" b="1" dirty="0" smtClean="0"/>
              <a:t>podstatným </a:t>
            </a:r>
            <a:r>
              <a:rPr lang="cs-CZ" sz="1600" b="1" dirty="0"/>
              <a:t>jménům vzor</a:t>
            </a:r>
            <a:r>
              <a:rPr lang="cs-CZ" sz="1600" b="1" dirty="0" smtClean="0"/>
              <a:t>:</a:t>
            </a:r>
          </a:p>
          <a:p>
            <a:pPr lvl="0"/>
            <a:endParaRPr lang="cs-CZ" sz="1600" dirty="0"/>
          </a:p>
          <a:p>
            <a:r>
              <a:rPr lang="cs-CZ" sz="1600" dirty="0"/>
              <a:t>borovice - ____________      </a:t>
            </a:r>
            <a:r>
              <a:rPr lang="cs-CZ" sz="1600" dirty="0" smtClean="0"/>
              <a:t>  </a:t>
            </a:r>
            <a:r>
              <a:rPr lang="cs-CZ" sz="1600" dirty="0"/>
              <a:t>kabát - ____________    </a:t>
            </a:r>
            <a:r>
              <a:rPr lang="cs-CZ" sz="1600" dirty="0" smtClean="0"/>
              <a:t>     obuv </a:t>
            </a:r>
            <a:r>
              <a:rPr lang="cs-CZ" sz="1600" dirty="0"/>
              <a:t>- _________</a:t>
            </a:r>
          </a:p>
          <a:p>
            <a:r>
              <a:rPr lang="cs-CZ" sz="1600" dirty="0"/>
              <a:t>letadlo - ______________     </a:t>
            </a:r>
            <a:r>
              <a:rPr lang="cs-CZ" sz="1600" dirty="0" smtClean="0"/>
              <a:t>  </a:t>
            </a:r>
            <a:r>
              <a:rPr lang="cs-CZ" sz="1600" dirty="0"/>
              <a:t>silnice - ___________     </a:t>
            </a:r>
            <a:r>
              <a:rPr lang="cs-CZ" sz="1600" dirty="0" smtClean="0"/>
              <a:t>     </a:t>
            </a:r>
            <a:r>
              <a:rPr lang="cs-CZ" sz="1600" dirty="0"/>
              <a:t>šíp - __________</a:t>
            </a:r>
          </a:p>
          <a:p>
            <a:r>
              <a:rPr lang="cs-CZ" sz="1600" dirty="0"/>
              <a:t>oblečení - _____________     </a:t>
            </a:r>
            <a:r>
              <a:rPr lang="cs-CZ" sz="1600" dirty="0" smtClean="0"/>
              <a:t> kotě </a:t>
            </a:r>
            <a:r>
              <a:rPr lang="cs-CZ" sz="1600" dirty="0"/>
              <a:t>- _____________     </a:t>
            </a:r>
            <a:r>
              <a:rPr lang="cs-CZ" sz="1600" dirty="0" smtClean="0"/>
              <a:t>    </a:t>
            </a:r>
            <a:r>
              <a:rPr lang="cs-CZ" sz="1600" dirty="0"/>
              <a:t>kočka - ________</a:t>
            </a:r>
          </a:p>
          <a:p>
            <a:r>
              <a:rPr lang="cs-CZ" sz="1600" dirty="0"/>
              <a:t>metr - ________________     </a:t>
            </a:r>
            <a:r>
              <a:rPr lang="cs-CZ" sz="1600" dirty="0" smtClean="0"/>
              <a:t> metro </a:t>
            </a:r>
            <a:r>
              <a:rPr lang="cs-CZ" sz="1600" dirty="0"/>
              <a:t>- ____________      </a:t>
            </a:r>
            <a:r>
              <a:rPr lang="cs-CZ" sz="1600" dirty="0" smtClean="0"/>
              <a:t>   pole </a:t>
            </a:r>
            <a:r>
              <a:rPr lang="cs-CZ" sz="1600" dirty="0"/>
              <a:t>- _________</a:t>
            </a:r>
          </a:p>
          <a:p>
            <a:r>
              <a:rPr lang="cs-CZ" sz="1600" dirty="0"/>
              <a:t>zahrada - _____________      zrcadlo - ___________      </a:t>
            </a:r>
            <a:r>
              <a:rPr lang="cs-CZ" sz="1600" dirty="0" smtClean="0"/>
              <a:t>   učitel </a:t>
            </a:r>
            <a:r>
              <a:rPr lang="cs-CZ" sz="1600" dirty="0"/>
              <a:t>- ________</a:t>
            </a:r>
          </a:p>
          <a:p>
            <a:r>
              <a:rPr lang="cs-CZ" sz="1600" dirty="0"/>
              <a:t>škůdce - ______________   </a:t>
            </a:r>
            <a:r>
              <a:rPr lang="cs-CZ" sz="1600" dirty="0" smtClean="0"/>
              <a:t>   </a:t>
            </a:r>
            <a:r>
              <a:rPr lang="cs-CZ" sz="1600" dirty="0"/>
              <a:t>zpráva - ____________     </a:t>
            </a:r>
            <a:r>
              <a:rPr lang="cs-CZ" sz="1600" dirty="0" smtClean="0"/>
              <a:t>  </a:t>
            </a:r>
            <a:r>
              <a:rPr lang="cs-CZ" sz="1600" dirty="0"/>
              <a:t>tabule - _______</a:t>
            </a:r>
          </a:p>
          <a:p>
            <a:r>
              <a:rPr lang="cs-CZ" sz="1600" dirty="0"/>
              <a:t>cyklista - _____________     </a:t>
            </a:r>
            <a:r>
              <a:rPr lang="cs-CZ" sz="1600" dirty="0" smtClean="0"/>
              <a:t>  povinnost </a:t>
            </a:r>
            <a:r>
              <a:rPr lang="cs-CZ" sz="1600" dirty="0"/>
              <a:t>- __________     </a:t>
            </a:r>
            <a:r>
              <a:rPr lang="cs-CZ" sz="1600" dirty="0" smtClean="0"/>
              <a:t>  dělitel </a:t>
            </a:r>
            <a:r>
              <a:rPr lang="cs-CZ" sz="1600" dirty="0"/>
              <a:t>- </a:t>
            </a:r>
            <a:r>
              <a:rPr lang="cs-CZ" sz="1600" dirty="0" smtClean="0"/>
              <a:t>_______</a:t>
            </a:r>
          </a:p>
          <a:p>
            <a:endParaRPr lang="cs-CZ" sz="1600" dirty="0"/>
          </a:p>
          <a:p>
            <a:pPr lvl="0"/>
            <a:r>
              <a:rPr lang="cs-CZ" sz="1600" b="1" dirty="0"/>
              <a:t>7</a:t>
            </a:r>
            <a:r>
              <a:rPr lang="cs-CZ" sz="1600" b="1" dirty="0" smtClean="0"/>
              <a:t>. Urči </a:t>
            </a:r>
            <a:r>
              <a:rPr lang="cs-CZ" sz="1600" b="1" dirty="0"/>
              <a:t>číslo a pád u slovních spojení</a:t>
            </a:r>
            <a:r>
              <a:rPr lang="cs-CZ" sz="1600" b="1" dirty="0" smtClean="0"/>
              <a:t>:</a:t>
            </a:r>
          </a:p>
          <a:p>
            <a:pPr lvl="0"/>
            <a:endParaRPr lang="cs-CZ" sz="1600" dirty="0"/>
          </a:p>
          <a:p>
            <a:r>
              <a:rPr lang="cs-CZ" sz="1600" dirty="0"/>
              <a:t>o zvířatech  ______________		k sousedům  __________________</a:t>
            </a:r>
          </a:p>
          <a:p>
            <a:r>
              <a:rPr lang="cs-CZ" sz="1600" dirty="0"/>
              <a:t>koupím knihu _____________		má to v krvi ___________________</a:t>
            </a:r>
          </a:p>
          <a:p>
            <a:r>
              <a:rPr lang="cs-CZ" sz="1600" dirty="0"/>
              <a:t>chytat ryby _______________		skáče přes švihadlo_____________</a:t>
            </a:r>
          </a:p>
          <a:p>
            <a:r>
              <a:rPr lang="cs-CZ" sz="1600" dirty="0"/>
              <a:t>jeřáby  zvedaly_____________	plaťte penězi __________________</a:t>
            </a:r>
          </a:p>
          <a:p>
            <a:r>
              <a:rPr lang="cs-CZ" sz="1600" dirty="0"/>
              <a:t>bez  zavazadel </a:t>
            </a:r>
            <a:r>
              <a:rPr lang="cs-CZ" sz="1600" dirty="0" smtClean="0"/>
              <a:t>_____________</a:t>
            </a:r>
            <a:r>
              <a:rPr lang="cs-CZ" sz="1600" dirty="0"/>
              <a:t>	pojedu do Prahy _______________</a:t>
            </a:r>
          </a:p>
          <a:p>
            <a:r>
              <a:rPr lang="cs-CZ" sz="1600" dirty="0"/>
              <a:t>dej to Pepovi ______________	</a:t>
            </a:r>
            <a:r>
              <a:rPr lang="cs-CZ" sz="1600" dirty="0" smtClean="0"/>
              <a:t>Hano</a:t>
            </a:r>
            <a:r>
              <a:rPr lang="cs-CZ" sz="1600" dirty="0"/>
              <a:t>, piš</a:t>
            </a:r>
            <a:r>
              <a:rPr lang="cs-CZ" sz="1600" dirty="0" smtClean="0"/>
              <a:t>!____________________</a:t>
            </a:r>
          </a:p>
          <a:p>
            <a:endParaRPr lang="cs-CZ" sz="1600" dirty="0"/>
          </a:p>
          <a:p>
            <a:pPr lvl="0"/>
            <a:r>
              <a:rPr lang="cs-CZ" sz="1600" b="1" dirty="0"/>
              <a:t>8. Doplň  i-í/y-ý  v koncovkách podstatných jmen:</a:t>
            </a:r>
          </a:p>
          <a:p>
            <a:pPr lvl="0"/>
            <a:endParaRPr lang="cs-CZ" sz="1600" dirty="0"/>
          </a:p>
          <a:p>
            <a:r>
              <a:rPr lang="cs-CZ" sz="1600" dirty="0"/>
              <a:t>Na </a:t>
            </a:r>
            <a:r>
              <a:rPr lang="cs-CZ" sz="1600" dirty="0" err="1"/>
              <a:t>návs</a:t>
            </a:r>
            <a:r>
              <a:rPr lang="cs-CZ" sz="1600" dirty="0"/>
              <a:t>__  zastaví  automobil__  pod  </a:t>
            </a:r>
            <a:r>
              <a:rPr lang="cs-CZ" sz="1600" dirty="0" err="1"/>
              <a:t>lipam</a:t>
            </a:r>
            <a:r>
              <a:rPr lang="cs-CZ" sz="1600" dirty="0"/>
              <a:t>__.  Vozík__  se </a:t>
            </a:r>
            <a:r>
              <a:rPr lang="cs-CZ" sz="1600" dirty="0" err="1"/>
              <a:t>zavazadl</a:t>
            </a:r>
            <a:r>
              <a:rPr lang="cs-CZ" sz="1600" dirty="0"/>
              <a:t>__  připraví před  hal__.  Na  neb__  se zjevily  zajímavé  úkaz__.  Na zem__  sedí  děti  s </a:t>
            </a:r>
            <a:r>
              <a:rPr lang="cs-CZ" sz="1600" dirty="0" err="1"/>
              <a:t>opičkam</a:t>
            </a:r>
            <a:r>
              <a:rPr lang="cs-CZ" sz="1600" dirty="0"/>
              <a:t>__  a v </a:t>
            </a:r>
            <a:r>
              <a:rPr lang="cs-CZ" sz="1600" dirty="0" err="1"/>
              <a:t>pozad</a:t>
            </a:r>
            <a:r>
              <a:rPr lang="cs-CZ" sz="1600" dirty="0"/>
              <a:t>__  jsou  africké  </a:t>
            </a:r>
            <a:r>
              <a:rPr lang="cs-CZ" sz="1600" dirty="0" err="1"/>
              <a:t>kráv</a:t>
            </a:r>
            <a:r>
              <a:rPr lang="cs-CZ" sz="1600" dirty="0"/>
              <a:t>__.  Ukaž mi světadíl__. Žijeme  ve středu  Evrop__  na  severní   </a:t>
            </a:r>
            <a:r>
              <a:rPr lang="cs-CZ" sz="1600" dirty="0" err="1"/>
              <a:t>polokoul</a:t>
            </a:r>
            <a:r>
              <a:rPr lang="cs-CZ" sz="1600" dirty="0"/>
              <a:t>__.  Včel__ opylovaly  květ__ bříz__. Zahlédneme v ZOO i los__  a  medvěd</a:t>
            </a:r>
            <a:r>
              <a:rPr lang="cs-CZ" sz="1600" dirty="0" smtClean="0"/>
              <a:t>__. </a:t>
            </a:r>
            <a:r>
              <a:rPr lang="cs-CZ" sz="1600" dirty="0" err="1" smtClean="0"/>
              <a:t>Ps</a:t>
            </a:r>
            <a:r>
              <a:rPr lang="cs-CZ" sz="1600" dirty="0"/>
              <a:t>__ štěkají.  V </a:t>
            </a:r>
            <a:r>
              <a:rPr lang="cs-CZ" sz="1600" dirty="0" err="1"/>
              <a:t>prales__ch</a:t>
            </a:r>
            <a:r>
              <a:rPr lang="cs-CZ" sz="1600" dirty="0"/>
              <a:t>  žijí   plaz__, goril__  a rozmanité  </a:t>
            </a:r>
            <a:r>
              <a:rPr lang="cs-CZ" sz="1600" dirty="0" err="1"/>
              <a:t>šelm</a:t>
            </a:r>
            <a:r>
              <a:rPr lang="cs-CZ" sz="1600" dirty="0"/>
              <a:t>__.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122</Words>
  <Application>Microsoft Office PowerPoint</Application>
  <PresentationFormat>Předvádění na obrazovce (4:3)</PresentationFormat>
  <Paragraphs>68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Opakování učiva 7. ročníku Klíčová slova: stavba slova, vyjmenovaná slova, u, ů, ú, mluvnické kategorie podstatných jmen, koncovky podstatných jmen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6878</dc:creator>
  <cp:lastModifiedBy>Kratochvílová Gabriela</cp:lastModifiedBy>
  <cp:revision>13</cp:revision>
  <dcterms:created xsi:type="dcterms:W3CDTF">2012-01-05T10:24:27Z</dcterms:created>
  <dcterms:modified xsi:type="dcterms:W3CDTF">2012-05-22T10:29:16Z</dcterms:modified>
</cp:coreProperties>
</file>