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166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086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855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231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480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608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976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07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941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362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625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1BCCB1-68D4-465B-BBF7-81837C84B70B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4AA7B-B0A9-46E0-B2CA-A9D804551F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36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VY_32_INOVACE_VIII-C-13</a:t>
            </a:r>
            <a:endParaRPr lang="cs-CZ" sz="2400" b="1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692150"/>
            <a:ext cx="691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 dirty="0"/>
              <a:t>KRUŽNICE A VÁLEC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549652" y="2518639"/>
            <a:ext cx="37557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3200" dirty="0" smtClean="0"/>
              <a:t>Povrch válce, výpočty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1393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Potřebné vzorce: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4415057" y="1360653"/>
            <a:ext cx="3647089" cy="46063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u="sng" dirty="0" smtClean="0"/>
              <a:t>Povrch válce</a:t>
            </a:r>
          </a:p>
          <a:p>
            <a:r>
              <a:rPr lang="cs-CZ" sz="4000" dirty="0" smtClean="0"/>
              <a:t>S = 2. </a:t>
            </a:r>
            <a:r>
              <a:rPr lang="cs-CZ" sz="4000" dirty="0" err="1" smtClean="0"/>
              <a:t>S</a:t>
            </a:r>
            <a:r>
              <a:rPr lang="cs-CZ" sz="4000" baseline="-25000" dirty="0" err="1" smtClean="0"/>
              <a:t>p</a:t>
            </a:r>
            <a:r>
              <a:rPr lang="cs-CZ" sz="4000" baseline="-25000" dirty="0" smtClean="0"/>
              <a:t> </a:t>
            </a:r>
            <a:r>
              <a:rPr lang="cs-CZ" sz="4000" dirty="0" smtClean="0"/>
              <a:t>+</a:t>
            </a:r>
            <a:r>
              <a:rPr lang="cs-CZ" sz="4000" baseline="-25000" dirty="0" smtClean="0"/>
              <a:t> </a:t>
            </a:r>
            <a:r>
              <a:rPr lang="cs-CZ" sz="4000" dirty="0" err="1" smtClean="0"/>
              <a:t>S</a:t>
            </a:r>
            <a:r>
              <a:rPr lang="cs-CZ" sz="4000" baseline="-25000" dirty="0" err="1" smtClean="0"/>
              <a:t>pl</a:t>
            </a:r>
            <a:endParaRPr lang="cs-CZ" sz="4000" baseline="-25000" dirty="0" smtClean="0"/>
          </a:p>
          <a:p>
            <a:endParaRPr lang="cs-CZ" sz="4000" baseline="-25000" dirty="0"/>
          </a:p>
          <a:p>
            <a:r>
              <a:rPr lang="cs-CZ" sz="4000" dirty="0" smtClean="0"/>
              <a:t>S = 2</a:t>
            </a:r>
            <a:r>
              <a:rPr lang="el-GR" sz="4000" dirty="0" smtClean="0"/>
              <a:t>π</a:t>
            </a:r>
            <a:r>
              <a:rPr lang="cs-CZ" sz="4000" dirty="0" smtClean="0"/>
              <a:t> . r</a:t>
            </a:r>
            <a:r>
              <a:rPr lang="cs-CZ" sz="4000" baseline="30000" dirty="0" smtClean="0"/>
              <a:t>2 </a:t>
            </a:r>
            <a:r>
              <a:rPr lang="cs-CZ" sz="4000" dirty="0" smtClean="0"/>
              <a:t>+</a:t>
            </a:r>
            <a:r>
              <a:rPr lang="cs-CZ" sz="4000" baseline="30000" dirty="0" smtClean="0"/>
              <a:t> </a:t>
            </a:r>
            <a:r>
              <a:rPr lang="cs-CZ" sz="4000" dirty="0" smtClean="0"/>
              <a:t>2</a:t>
            </a:r>
            <a:r>
              <a:rPr lang="el-GR" sz="4000" dirty="0" smtClean="0"/>
              <a:t> π</a:t>
            </a:r>
            <a:r>
              <a:rPr lang="cs-CZ" sz="4000" dirty="0" err="1" smtClean="0"/>
              <a:t>rv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S = 2</a:t>
            </a:r>
            <a:r>
              <a:rPr lang="el-GR" sz="4000" dirty="0" smtClean="0"/>
              <a:t>π</a:t>
            </a:r>
            <a:r>
              <a:rPr lang="cs-CZ" sz="4000" dirty="0" smtClean="0"/>
              <a:t> r(</a:t>
            </a:r>
            <a:r>
              <a:rPr lang="cs-CZ" sz="4000" dirty="0" err="1" smtClean="0"/>
              <a:t>r+v</a:t>
            </a:r>
            <a:r>
              <a:rPr lang="cs-CZ" sz="4000" dirty="0" smtClean="0"/>
              <a:t>)</a:t>
            </a:r>
            <a:br>
              <a:rPr lang="cs-CZ" sz="4000" dirty="0" smtClean="0"/>
            </a:br>
            <a:endParaRPr lang="cs-CZ" sz="4000" baseline="30000" dirty="0" smtClean="0"/>
          </a:p>
          <a:p>
            <a:endParaRPr lang="cs-CZ" sz="4000" dirty="0"/>
          </a:p>
        </p:txBody>
      </p:sp>
      <p:pic>
        <p:nvPicPr>
          <p:cNvPr id="1026" name="Picture 2" descr="náhled obrázk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25" y="4581128"/>
            <a:ext cx="3525742" cy="18179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9926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Úlohy :</a:t>
            </a:r>
          </a:p>
          <a:p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599783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Vypočítej povrch válce, který má poloměr 6 cm a výšku 15 cm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916832"/>
            <a:ext cx="46085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 = 6 cm</a:t>
            </a:r>
          </a:p>
          <a:p>
            <a:r>
              <a:rPr lang="cs-CZ" sz="2800" dirty="0" smtClean="0"/>
              <a:t>v = 15 cm</a:t>
            </a:r>
          </a:p>
          <a:p>
            <a:r>
              <a:rPr lang="cs-CZ" sz="2800" dirty="0" smtClean="0"/>
              <a:t>S = ? cm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573016"/>
            <a:ext cx="46085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= 2</a:t>
            </a:r>
            <a:r>
              <a:rPr lang="el-GR" sz="3200" dirty="0" smtClean="0"/>
              <a:t>π</a:t>
            </a:r>
            <a:r>
              <a:rPr lang="cs-CZ" sz="3200" dirty="0" smtClean="0"/>
              <a:t> . r</a:t>
            </a:r>
            <a:r>
              <a:rPr lang="cs-CZ" sz="3200" baseline="30000" dirty="0" smtClean="0"/>
              <a:t>2 </a:t>
            </a:r>
            <a:r>
              <a:rPr lang="cs-CZ" sz="3200" dirty="0" smtClean="0"/>
              <a:t>+</a:t>
            </a:r>
            <a:r>
              <a:rPr lang="cs-CZ" sz="3200" baseline="30000" dirty="0" smtClean="0"/>
              <a:t> </a:t>
            </a:r>
            <a:r>
              <a:rPr lang="cs-CZ" sz="3200" dirty="0" smtClean="0"/>
              <a:t>2</a:t>
            </a:r>
            <a:r>
              <a:rPr lang="el-GR" sz="3200" dirty="0" smtClean="0"/>
              <a:t> π</a:t>
            </a:r>
            <a:r>
              <a:rPr lang="cs-CZ" sz="3200" dirty="0" err="1" smtClean="0"/>
              <a:t>rv</a:t>
            </a:r>
            <a:endParaRPr lang="cs-CZ" sz="3200" dirty="0" smtClean="0"/>
          </a:p>
          <a:p>
            <a:r>
              <a:rPr lang="cs-CZ" sz="3200" dirty="0" smtClean="0"/>
              <a:t>S = 2.3,14.6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+ 2.3,14.6.15</a:t>
            </a:r>
            <a:endParaRPr lang="cs-CZ" sz="32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5076564" y="3505363"/>
            <a:ext cx="37439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= 2</a:t>
            </a:r>
            <a:r>
              <a:rPr lang="el-GR" sz="3200" dirty="0" smtClean="0"/>
              <a:t>π</a:t>
            </a:r>
            <a:r>
              <a:rPr lang="cs-CZ" sz="3200" dirty="0" smtClean="0"/>
              <a:t> r(</a:t>
            </a:r>
            <a:r>
              <a:rPr lang="cs-CZ" sz="3200" dirty="0" err="1" smtClean="0"/>
              <a:t>r+v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S = 2.3,14.6.(6+15)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4786777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= 791,28 cm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1853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698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Vypočítej obsah pláště válce, který má výšku 30 mm a průměr 50 cm.</a:t>
            </a:r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04864"/>
            <a:ext cx="48965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 = 50 cm		r = 25 cm </a:t>
            </a:r>
          </a:p>
          <a:p>
            <a:r>
              <a:rPr lang="cs-CZ" sz="3200" dirty="0" smtClean="0"/>
              <a:t>v = 30 mm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2924944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00"/>
                </a:solidFill>
              </a:rPr>
              <a:t>POZOR NA JEDNOTKY</a:t>
            </a:r>
            <a:endParaRPr lang="cs-CZ" sz="3200" dirty="0">
              <a:solidFill>
                <a:srgbClr val="FF33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2743473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 3cm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328248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= ? cm</a:t>
            </a:r>
            <a:r>
              <a:rPr lang="cs-CZ" sz="3200" baseline="30000" dirty="0"/>
              <a:t>2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149080"/>
            <a:ext cx="4464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</a:t>
            </a:r>
            <a:r>
              <a:rPr lang="cs-CZ" sz="3200" baseline="-25000" dirty="0" err="1" smtClean="0"/>
              <a:t>pl</a:t>
            </a:r>
            <a:r>
              <a:rPr lang="cs-CZ" sz="3200" dirty="0" smtClean="0"/>
              <a:t>= 2</a:t>
            </a:r>
            <a:r>
              <a:rPr lang="el-GR" sz="3200" dirty="0" smtClean="0"/>
              <a:t> π</a:t>
            </a:r>
            <a:r>
              <a:rPr lang="cs-CZ" sz="3200" dirty="0" err="1" smtClean="0"/>
              <a:t>r.v</a:t>
            </a:r>
            <a:endParaRPr lang="cs-CZ" sz="3200" dirty="0" smtClean="0"/>
          </a:p>
          <a:p>
            <a:r>
              <a:rPr lang="cs-CZ" sz="3200" dirty="0" err="1" smtClean="0"/>
              <a:t>S</a:t>
            </a:r>
            <a:r>
              <a:rPr lang="cs-CZ" sz="3200" baseline="-25000" dirty="0" err="1" smtClean="0"/>
              <a:t>pl</a:t>
            </a:r>
            <a:r>
              <a:rPr lang="cs-CZ" sz="3200" dirty="0" smtClean="0"/>
              <a:t>= 2</a:t>
            </a:r>
            <a:r>
              <a:rPr lang="cs-CZ" sz="3200" dirty="0" smtClean="0"/>
              <a:t>.3,14.25.3</a:t>
            </a:r>
          </a:p>
          <a:p>
            <a:r>
              <a:rPr lang="cs-CZ" sz="3200" dirty="0" err="1" smtClean="0"/>
              <a:t>S</a:t>
            </a:r>
            <a:r>
              <a:rPr lang="cs-CZ" sz="3200" baseline="-25000" dirty="0" err="1" smtClean="0"/>
              <a:t>pl</a:t>
            </a:r>
            <a:r>
              <a:rPr lang="cs-CZ" sz="3200" dirty="0" smtClean="0"/>
              <a:t>= 471 cm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7581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63367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Vypočítej povrch válce s rozměry r= 15cm a v = 15cm, který má pouze jednu podstavu.</a:t>
            </a:r>
            <a:endParaRPr lang="cs-CZ" sz="32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5436096" y="2924944"/>
            <a:ext cx="2520280" cy="3096344"/>
            <a:chOff x="5436096" y="2924944"/>
            <a:chExt cx="2520280" cy="3096344"/>
          </a:xfrm>
        </p:grpSpPr>
        <p:sp>
          <p:nvSpPr>
            <p:cNvPr id="4" name="Vývojový diagram: magnetický disk 3"/>
            <p:cNvSpPr/>
            <p:nvPr/>
          </p:nvSpPr>
          <p:spPr>
            <a:xfrm>
              <a:off x="5436096" y="2924944"/>
              <a:ext cx="2520280" cy="3096344"/>
            </a:xfrm>
            <a:prstGeom prst="flowChartMagneticDisk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5436096" y="2924944"/>
              <a:ext cx="2520280" cy="1008112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95536" y="2145127"/>
            <a:ext cx="3240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 = 15 cm</a:t>
            </a:r>
          </a:p>
          <a:p>
            <a:r>
              <a:rPr lang="cs-CZ" sz="3200" dirty="0" smtClean="0"/>
              <a:t>v = 15 cm</a:t>
            </a:r>
          </a:p>
          <a:p>
            <a:r>
              <a:rPr lang="cs-CZ" sz="3200" dirty="0" smtClean="0"/>
              <a:t>S = ? cm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395536" y="3761560"/>
            <a:ext cx="28419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S = </a:t>
            </a:r>
            <a:r>
              <a:rPr lang="el-GR" sz="3600" dirty="0" smtClean="0"/>
              <a:t>π</a:t>
            </a:r>
            <a:r>
              <a:rPr lang="cs-CZ" sz="3600" dirty="0" smtClean="0"/>
              <a:t> r</a:t>
            </a:r>
            <a:r>
              <a:rPr lang="cs-CZ" sz="3600" baseline="30000" dirty="0" smtClean="0"/>
              <a:t>2 </a:t>
            </a:r>
            <a:r>
              <a:rPr lang="cs-CZ" sz="3600" dirty="0" smtClean="0"/>
              <a:t>+</a:t>
            </a:r>
            <a:r>
              <a:rPr lang="cs-CZ" sz="3600" baseline="30000" dirty="0" smtClean="0"/>
              <a:t> </a:t>
            </a:r>
            <a:r>
              <a:rPr lang="cs-CZ" sz="3600" dirty="0" smtClean="0"/>
              <a:t>2</a:t>
            </a:r>
            <a:r>
              <a:rPr lang="el-GR" sz="3600" dirty="0" smtClean="0"/>
              <a:t> π</a:t>
            </a:r>
            <a:r>
              <a:rPr lang="cs-CZ" sz="3600" dirty="0" err="1" smtClean="0"/>
              <a:t>rv</a:t>
            </a:r>
            <a:endParaRPr lang="cs-CZ" sz="36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407891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edna podstava	plášť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941168"/>
            <a:ext cx="5040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= 3,14.15</a:t>
            </a:r>
            <a:r>
              <a:rPr lang="cs-CZ" sz="3200" baseline="30000" dirty="0" smtClean="0"/>
              <a:t>2 </a:t>
            </a:r>
            <a:r>
              <a:rPr lang="cs-CZ" sz="3200" dirty="0" smtClean="0"/>
              <a:t>+ 2.3,14.15.15</a:t>
            </a:r>
          </a:p>
          <a:p>
            <a:r>
              <a:rPr lang="cs-CZ" sz="3200" dirty="0" smtClean="0"/>
              <a:t>S = 2119,5 cm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849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190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Mahdalová</dc:creator>
  <cp:lastModifiedBy>Eva Mahdalová</cp:lastModifiedBy>
  <cp:revision>5</cp:revision>
  <dcterms:created xsi:type="dcterms:W3CDTF">2011-09-24T09:42:21Z</dcterms:created>
  <dcterms:modified xsi:type="dcterms:W3CDTF">2011-09-24T10:21:49Z</dcterms:modified>
</cp:coreProperties>
</file>