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49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554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79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653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004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259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725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316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51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582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69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B2292-2693-42F1-9799-B694AF0AC7FA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DE9268-53B0-4D2C-AF8A-EF4C02028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930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373688"/>
            <a:ext cx="8064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VY_32_INOVACE_VIII-C-15</a:t>
            </a:r>
            <a:endParaRPr lang="cs-CZ" sz="2400" b="1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6013" y="692150"/>
            <a:ext cx="69119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4400" dirty="0"/>
              <a:t>KRUŽNICE A VÁLEC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305082" y="2518639"/>
            <a:ext cx="224491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3200" dirty="0" smtClean="0"/>
              <a:t>Objem válce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42767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Objem válce</a:t>
            </a:r>
            <a:endParaRPr lang="cs-CZ" sz="3200" u="sng" dirty="0"/>
          </a:p>
        </p:txBody>
      </p:sp>
      <p:pic>
        <p:nvPicPr>
          <p:cNvPr id="1026" name="Picture 2" descr="Vysvětlující obrázek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254" y="692696"/>
            <a:ext cx="2335954" cy="2486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700808"/>
            <a:ext cx="37127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Značíme		V</a:t>
            </a:r>
          </a:p>
          <a:p>
            <a:r>
              <a:rPr lang="cs-CZ" sz="4000" dirty="0" smtClean="0"/>
              <a:t>Jednotky	m</a:t>
            </a:r>
            <a:r>
              <a:rPr lang="cs-CZ" sz="4000" baseline="30000" dirty="0" smtClean="0"/>
              <a:t>3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57301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Počítáme : obsah podstavy x výška válce</a:t>
            </a:r>
            <a:endParaRPr lang="cs-CZ" sz="3600" dirty="0"/>
          </a:p>
        </p:txBody>
      </p:sp>
      <p:sp>
        <p:nvSpPr>
          <p:cNvPr id="6" name="Rectangle 11"/>
          <p:cNvSpPr>
            <a:spLocks/>
          </p:cNvSpPr>
          <p:nvPr/>
        </p:nvSpPr>
        <p:spPr bwMode="auto">
          <a:xfrm>
            <a:off x="1619250" y="4581525"/>
            <a:ext cx="2489004" cy="15843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600" dirty="0"/>
              <a:t>V = </a:t>
            </a:r>
            <a:r>
              <a:rPr lang="cs-CZ" sz="3600" dirty="0" err="1"/>
              <a:t>S</a:t>
            </a:r>
            <a:r>
              <a:rPr lang="cs-CZ" sz="3600" baseline="-16000" dirty="0" err="1"/>
              <a:t>p</a:t>
            </a:r>
            <a:r>
              <a:rPr lang="cs-CZ" sz="3600" dirty="0"/>
              <a:t> . v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600" dirty="0"/>
              <a:t>V = </a:t>
            </a:r>
            <a:r>
              <a:rPr lang="cs-CZ" sz="3600" dirty="0">
                <a:latin typeface="Symbol" pitchFamily="18" charset="2"/>
              </a:rPr>
              <a:t>p</a:t>
            </a:r>
            <a:r>
              <a:rPr lang="cs-CZ" sz="3600" dirty="0"/>
              <a:t>r</a:t>
            </a:r>
            <a:r>
              <a:rPr lang="cs-CZ" sz="3600" baseline="24000" dirty="0"/>
              <a:t>2</a:t>
            </a:r>
            <a:r>
              <a:rPr lang="cs-CZ" sz="3600" dirty="0"/>
              <a:t> . v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3600" b="1" u="sng" dirty="0">
                <a:solidFill>
                  <a:srgbClr val="000099"/>
                </a:solidFill>
              </a:rPr>
              <a:t>V = </a:t>
            </a:r>
            <a:r>
              <a:rPr lang="cs-CZ" sz="3600" b="1" u="sng" dirty="0">
                <a:solidFill>
                  <a:srgbClr val="000099"/>
                </a:solidFill>
                <a:latin typeface="Symbol" pitchFamily="18" charset="2"/>
              </a:rPr>
              <a:t>p</a:t>
            </a:r>
            <a:r>
              <a:rPr lang="cs-CZ" sz="3600" b="1" u="sng" dirty="0">
                <a:solidFill>
                  <a:srgbClr val="000099"/>
                </a:solidFill>
              </a:rPr>
              <a:t>r</a:t>
            </a:r>
            <a:r>
              <a:rPr lang="cs-CZ" sz="3600" b="1" u="sng" baseline="24000" dirty="0">
                <a:solidFill>
                  <a:srgbClr val="000099"/>
                </a:solidFill>
              </a:rPr>
              <a:t>2</a:t>
            </a:r>
            <a:r>
              <a:rPr lang="cs-CZ" sz="3600" b="1" u="sng" dirty="0">
                <a:solidFill>
                  <a:srgbClr val="000099"/>
                </a:solidFill>
              </a:rPr>
              <a:t>v</a:t>
            </a:r>
          </a:p>
        </p:txBody>
      </p:sp>
    </p:spTree>
    <p:extLst>
      <p:ext uri="{BB962C8B-B14F-4D97-AF65-F5344CB8AC3E}">
        <p14:creationId xmlns:p14="http://schemas.microsoft.com/office/powerpoint/2010/main" val="138037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Další vzorce, které budeme potřebovat 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060847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</a:t>
            </a:r>
            <a:r>
              <a:rPr lang="cs-CZ" sz="3600" b="1" dirty="0" smtClean="0"/>
              <a:t> = </a:t>
            </a:r>
            <a:r>
              <a:rPr lang="cs-CZ" sz="3600" b="1" dirty="0" smtClean="0">
                <a:latin typeface="Symbol" pitchFamily="18" charset="2"/>
              </a:rPr>
              <a:t>p</a:t>
            </a:r>
            <a:r>
              <a:rPr lang="cs-CZ" sz="3600" b="1" dirty="0" smtClean="0"/>
              <a:t>r</a:t>
            </a:r>
            <a:r>
              <a:rPr lang="cs-CZ" sz="3600" b="1" baseline="24000" dirty="0" smtClean="0"/>
              <a:t>2</a:t>
            </a:r>
            <a:r>
              <a:rPr lang="cs-CZ" sz="3600" b="1" dirty="0" smtClean="0"/>
              <a:t>v</a:t>
            </a:r>
          </a:p>
          <a:p>
            <a:r>
              <a:rPr lang="cs-CZ" sz="3600" dirty="0" smtClean="0"/>
              <a:t> </a:t>
            </a:r>
            <a:endParaRPr lang="cs-CZ" sz="36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667142" y="1700808"/>
                <a:ext cx="3312368" cy="14788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Pro výšku válce:</a:t>
                </a:r>
              </a:p>
              <a:p>
                <a:r>
                  <a:rPr lang="cs-CZ" sz="3600" i="1" dirty="0" smtClean="0"/>
                  <a:t>v</a:t>
                </a:r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𝑉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l-GR" sz="3600" i="1" smtClean="0">
                            <a:latin typeface="Cambria Math"/>
                          </a:rPr>
                          <m:t>π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𝑟</m:t>
                        </m:r>
                        <m:r>
                          <a:rPr lang="cs-CZ" sz="3600" b="0" i="1" smtClean="0">
                            <a:latin typeface="Cambria Math"/>
                          </a:rPr>
                          <m:t>²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7142" y="1700808"/>
                <a:ext cx="3312368" cy="1478803"/>
              </a:xfrm>
              <a:prstGeom prst="rect">
                <a:avLst/>
              </a:prstGeom>
              <a:blipFill rotWithShape="1">
                <a:blip r:embed="rId2"/>
                <a:stretch>
                  <a:fillRect l="-5709" t="-6173" b="-4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ravoúhlá spojnice 6"/>
          <p:cNvCxnSpPr/>
          <p:nvPr/>
        </p:nvCxnSpPr>
        <p:spPr>
          <a:xfrm>
            <a:off x="2443006" y="2481842"/>
            <a:ext cx="1224136" cy="263932"/>
          </a:xfrm>
          <a:prstGeom prst="bentConnector3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3779912" y="3717032"/>
                <a:ext cx="4320480" cy="17736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Pro poloměr válce:</a:t>
                </a:r>
              </a:p>
              <a:p>
                <a:r>
                  <a:rPr lang="cs-CZ" sz="3600" dirty="0" smtClean="0"/>
                  <a:t>r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36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600" b="0" i="1" smtClean="0">
                                <a:latin typeface="Cambria Math"/>
                              </a:rPr>
                              <m:t>𝑉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el-GR" sz="3600" i="1" smtClean="0">
                                <a:latin typeface="Cambria Math"/>
                              </a:rPr>
                              <m:t>π</m:t>
                            </m:r>
                            <m:r>
                              <a:rPr lang="cs-CZ" sz="3600" b="0" i="1" smtClean="0">
                                <a:latin typeface="Cambria Math"/>
                              </a:rPr>
                              <m:t>𝑣</m:t>
                            </m:r>
                          </m:den>
                        </m:f>
                      </m:e>
                    </m:rad>
                  </m:oMath>
                </a14:m>
                <a:endParaRPr lang="cs-CZ" sz="3600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3717032"/>
                <a:ext cx="4320480" cy="1773691"/>
              </a:xfrm>
              <a:prstGeom prst="rect">
                <a:avLst/>
              </a:prstGeom>
              <a:blipFill rotWithShape="1">
                <a:blip r:embed="rId3"/>
                <a:stretch>
                  <a:fillRect l="-4231" t="-51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7" name="Skupina 16"/>
          <p:cNvGrpSpPr/>
          <p:nvPr/>
        </p:nvGrpSpPr>
        <p:grpSpPr>
          <a:xfrm>
            <a:off x="1986608" y="2517348"/>
            <a:ext cx="1800200" cy="2399368"/>
            <a:chOff x="1979712" y="2613808"/>
            <a:chExt cx="1800200" cy="2399368"/>
          </a:xfrm>
        </p:grpSpPr>
        <p:cxnSp>
          <p:nvCxnSpPr>
            <p:cNvPr id="14" name="Pravoúhlá spojnice 13"/>
            <p:cNvCxnSpPr/>
            <p:nvPr/>
          </p:nvCxnSpPr>
          <p:spPr>
            <a:xfrm rot="16200000" flipH="1">
              <a:off x="1104064" y="3489456"/>
              <a:ext cx="2399368" cy="648072"/>
            </a:xfrm>
            <a:prstGeom prst="bentConnector3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>
              <a:off x="2627785" y="5013176"/>
              <a:ext cx="1152127" cy="0"/>
            </a:xfrm>
            <a:prstGeom prst="straightConnector1">
              <a:avLst/>
            </a:prstGeom>
            <a:ln w="28575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36801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65</Words>
  <Application>Microsoft Office PowerPoint</Application>
  <PresentationFormat>Předvádění na obrazovce (4:3)</PresentationFormat>
  <Paragraphs>17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Mahdalová</dc:creator>
  <cp:lastModifiedBy>Eva Mahdalová</cp:lastModifiedBy>
  <cp:revision>2</cp:revision>
  <dcterms:created xsi:type="dcterms:W3CDTF">2011-09-24T19:04:16Z</dcterms:created>
  <dcterms:modified xsi:type="dcterms:W3CDTF">2011-09-24T19:24:04Z</dcterms:modified>
</cp:coreProperties>
</file>