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66" r:id="rId2"/>
    <p:sldId id="267" r:id="rId3"/>
    <p:sldId id="268" r:id="rId4"/>
    <p:sldId id="264" r:id="rId5"/>
    <p:sldId id="263" r:id="rId6"/>
    <p:sldId id="262" r:id="rId7"/>
    <p:sldId id="260" r:id="rId8"/>
    <p:sldId id="277" r:id="rId9"/>
    <p:sldId id="278" r:id="rId10"/>
    <p:sldId id="270" r:id="rId11"/>
    <p:sldId id="271" r:id="rId12"/>
    <p:sldId id="272" r:id="rId13"/>
    <p:sldId id="273" r:id="rId14"/>
    <p:sldId id="276" r:id="rId15"/>
    <p:sldId id="275" r:id="rId16"/>
    <p:sldId id="279" r:id="rId17"/>
    <p:sldId id="274" r:id="rId18"/>
    <p:sldId id="269" r:id="rId19"/>
    <p:sldId id="280" r:id="rId20"/>
    <p:sldId id="281" r:id="rId21"/>
    <p:sldId id="26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-744" y="-7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126908-C370-4382-994B-C1E1154F80A2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9C2A22-F913-4451-B8CC-69484FC2B8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145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F383A-5FCC-4568-BD74-7C36149381A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6659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9000">
              <a:schemeClr val="tx2">
                <a:lumMod val="20000"/>
                <a:lumOff val="80000"/>
              </a:schemeClr>
            </a:gs>
            <a:gs pos="47000">
              <a:schemeClr val="tx2">
                <a:lumMod val="60000"/>
                <a:lumOff val="40000"/>
              </a:schemeClr>
            </a:gs>
            <a:gs pos="59000">
              <a:schemeClr val="tx2">
                <a:lumMod val="20000"/>
                <a:lumOff val="80000"/>
              </a:schemeClr>
            </a:gs>
            <a:gs pos="33000">
              <a:schemeClr val="accent5">
                <a:lumMod val="20000"/>
                <a:lumOff val="80000"/>
              </a:schemeClr>
            </a:gs>
            <a:gs pos="11000">
              <a:schemeClr val="accent5">
                <a:lumMod val="20000"/>
                <a:lumOff val="80000"/>
              </a:schemeClr>
            </a:gs>
            <a:gs pos="22000">
              <a:schemeClr val="tx2">
                <a:lumMod val="20000"/>
                <a:lumOff val="80000"/>
              </a:schemeClr>
            </a:gs>
            <a:gs pos="0">
              <a:schemeClr val="tx2">
                <a:lumMod val="60000"/>
                <a:lumOff val="40000"/>
              </a:schemeClr>
            </a:gs>
            <a:gs pos="83000">
              <a:schemeClr val="accent1">
                <a:lumMod val="20000"/>
                <a:lumOff val="80000"/>
              </a:schemeClr>
            </a:gs>
            <a:gs pos="100000">
              <a:schemeClr val="tx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hyperlink" Target="http://cestovani.idnes.cz/foto.aspx?r=kolem-sveta&amp;c=A121129_124753_ig_zima_tom" TargetMode="Externa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youtube.com/watch?v=OOuunL6G8QY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.youtube.com/watch?v=ISJXoRIjZ3M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hyperlink" Target="http://www.youtube.com/watch?v=xC0diDdUalo" TargetMode="Externa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3" Type="http://schemas.openxmlformats.org/officeDocument/2006/relationships/slide" Target="slide12.xml"/><Relationship Id="rId7" Type="http://schemas.openxmlformats.org/officeDocument/2006/relationships/slide" Target="slide15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5" Type="http://schemas.openxmlformats.org/officeDocument/2006/relationships/slide" Target="slide13.xml"/><Relationship Id="rId10" Type="http://schemas.openxmlformats.org/officeDocument/2006/relationships/slide" Target="slide18.xml"/><Relationship Id="rId4" Type="http://schemas.openxmlformats.org/officeDocument/2006/relationships/slide" Target="slide16.xml"/><Relationship Id="rId9" Type="http://schemas.openxmlformats.org/officeDocument/2006/relationships/slide" Target="slide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hyperlink" Target="https://www.google.cz/search?hl=cs&amp;site=imghp&amp;tbm=isch&amp;source=hp&amp;biw=1366&amp;bih=664&amp;q=chalva&amp;oq=chalva&amp;gs_l=img.3..0l2j0i24l5j0i10i24j0i24l2.3430.5048.0.6191.6.6.0.0.0.0.196.664.3j3.6.0...0.0...1ac.1.12.img.2SGsZqXLTb8#hl=cs&amp;site=imghp&amp;tbm=isch&amp;sa=1&amp;q=kr%C3%A9ta&amp;oq=kr%C3%A9ta&amp;gs_l=img.3..0l10.1948048.1951195.25.1952581.5.5.0.0.0.0.189.576.3j2.5.0...0.0...1c.1.12.img.xW0KqsvW_nI&amp;bav=on.2,or.r_cp.r_qf.&amp;fp=fe38b02eb0e81b88&amp;biw=1366&amp;bih=664" TargetMode="External"/><Relationship Id="rId4" Type="http://schemas.openxmlformats.org/officeDocument/2006/relationships/hyperlink" Target="http://cestovani.idnes.cz/foto.aspx?r=kolem-sveta&amp;c=A090825_150707_igsvet_tom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image" Target="../media/image17.png"/><Relationship Id="rId7" Type="http://schemas.openxmlformats.org/officeDocument/2006/relationships/image" Target="../media/image14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ogle.cz/search?hl=cs&amp;site=imghp&amp;tbm=isch&amp;source=hp&amp;biw=1366&amp;bih=664&amp;q=kn%C3%B3sos&amp;oq=kn%C3%B3sos&amp;gs_l=img.3..0i10i24.126.4756349.0.4758908.22.15.0.7.7.0.249.1646.10j3j2.15.0...0.0...1ac.1.12.img.KqGdtSIgH_8" TargetMode="External"/><Relationship Id="rId5" Type="http://schemas.openxmlformats.org/officeDocument/2006/relationships/image" Target="../media/image18.png"/><Relationship Id="rId4" Type="http://schemas.openxmlformats.org/officeDocument/2006/relationships/hyperlink" Target="http://cs.wikipedia.org/wiki/M%C3%ADn%C3%B3%C5%AFv_labyrint" TargetMode="External"/><Relationship Id="rId9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hyperlink" Target="http://rhodos.evropou.cz/fotografie.html" TargetMode="External"/><Relationship Id="rId7" Type="http://schemas.openxmlformats.org/officeDocument/2006/relationships/hyperlink" Target="http://cestovani.idnes.cz/foto.aspx?r=kolem-sveta&amp;c=A120802_151423_kolem-sveta_tom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hyperlink" Target="http://recke-ostrovy.rovnou.cz/recko/rhodos.html" TargetMode="External"/><Relationship Id="rId4" Type="http://schemas.openxmlformats.org/officeDocument/2006/relationships/image" Target="../media/image5.wmf"/><Relationship Id="rId9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recke-ostrovy.rovnou.cz/recko/mykonos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slide" Target="slide8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recke-ostrovy.rovnou.cz/recko/lefkada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slide" Target="slide8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18.png"/><Relationship Id="rId7" Type="http://schemas.openxmlformats.org/officeDocument/2006/relationships/image" Target="../media/image26.png"/><Relationship Id="rId2" Type="http://schemas.openxmlformats.org/officeDocument/2006/relationships/hyperlink" Target="http://recke-ostrovy.rovnou.cz/recko/santorini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irpano.ru/files/Santorini-Greece/2-2" TargetMode="External"/><Relationship Id="rId5" Type="http://schemas.openxmlformats.org/officeDocument/2006/relationships/image" Target="../media/image25.jpeg"/><Relationship Id="rId10" Type="http://schemas.openxmlformats.org/officeDocument/2006/relationships/image" Target="../media/image19.png"/><Relationship Id="rId4" Type="http://schemas.openxmlformats.org/officeDocument/2006/relationships/image" Target="../media/image24.jpeg"/><Relationship Id="rId9" Type="http://schemas.openxmlformats.org/officeDocument/2006/relationships/slide" Target="slide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image" Target="../media/image18.png"/><Relationship Id="rId7" Type="http://schemas.openxmlformats.org/officeDocument/2006/relationships/image" Target="../media/image31.png"/><Relationship Id="rId2" Type="http://schemas.openxmlformats.org/officeDocument/2006/relationships/hyperlink" Target="http://recke-ostrovy.rovnou.cz/recko/samos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jpeg"/><Relationship Id="rId4" Type="http://schemas.openxmlformats.org/officeDocument/2006/relationships/image" Target="../media/image28.jpeg"/><Relationship Id="rId9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irpano.ru/files/Acropolis-Athens-Greece/2-2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image" Target="../media/image33.jpeg"/><Relationship Id="rId7" Type="http://schemas.openxmlformats.org/officeDocument/2006/relationships/hyperlink" Target="http://www.airpano.ru/files/Acropolis-Athens-Greece/2-2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hyperlink" Target="http://www.virtualtravel.cz/recko/ateny/vyhled-na-akropolis.html" TargetMode="External"/><Relationship Id="rId4" Type="http://schemas.openxmlformats.org/officeDocument/2006/relationships/image" Target="../media/image34.jpeg"/><Relationship Id="rId9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wmf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32952879"/>
              </p:ext>
            </p:extLst>
          </p:nvPr>
        </p:nvGraphicFramePr>
        <p:xfrm>
          <a:off x="827584" y="1700808"/>
          <a:ext cx="7470799" cy="4931569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345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0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7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0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600" kern="1200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75000"/>
                          </a:schemeClr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5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 VY_32_INOVACE_04_01_11</a:t>
                      </a:r>
                      <a:endParaRPr lang="cs-CZ" sz="1600" b="0" i="0" u="none" strike="noStrike" dirty="0">
                        <a:solidFill>
                          <a:schemeClr val="tx1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0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Vlastivěda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30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Cestujeme po Řecku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45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347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pro 5.ročník ZŠ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seznamování s Evropskými státy 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je prokládán videoukázkami, interaktivními prohlídkami,  fotografiemi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slepá mapa – jména evropských států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Je možné použít pro samostatnou práci žáků, každý žák může čerpat poznatky podle zadání od učitele a pak předat spolužákům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Na konci prezentace - vědomostní kvíz hravou formou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7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066590" y="0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653777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124744"/>
            <a:ext cx="8229600" cy="532859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b="1" u="sng" dirty="0" smtClean="0"/>
              <a:t>Str. 2 – </a:t>
            </a:r>
            <a:r>
              <a:rPr lang="cs-CZ" sz="1600" dirty="0" smtClean="0"/>
              <a:t>metodický pokyn</a:t>
            </a:r>
          </a:p>
          <a:p>
            <a:r>
              <a:rPr lang="cs-CZ" sz="1600" b="1" u="sng" dirty="0" smtClean="0"/>
              <a:t>Str. 3 </a:t>
            </a:r>
            <a:r>
              <a:rPr lang="cs-CZ" sz="1600" dirty="0" smtClean="0"/>
              <a:t>– vysvětlivky symbolů</a:t>
            </a:r>
          </a:p>
          <a:p>
            <a:r>
              <a:rPr lang="cs-CZ" sz="1600" b="1" u="sng" dirty="0" smtClean="0"/>
              <a:t>Str. 4 -  </a:t>
            </a:r>
            <a:r>
              <a:rPr lang="cs-CZ" sz="1600" dirty="0"/>
              <a:t>video –   seznámení se státem (3:24 minuty)</a:t>
            </a:r>
          </a:p>
          <a:p>
            <a:r>
              <a:rPr lang="cs-CZ" sz="1600" b="1" u="sng" dirty="0" smtClean="0"/>
              <a:t>Str. 5 </a:t>
            </a:r>
            <a:r>
              <a:rPr lang="cs-CZ" sz="1600" dirty="0" smtClean="0"/>
              <a:t>– přehled o daném státě – možné použít jako výpisky do sešitu</a:t>
            </a:r>
          </a:p>
          <a:p>
            <a:r>
              <a:rPr lang="cs-CZ" sz="1600" b="1" u="sng" dirty="0" smtClean="0"/>
              <a:t>Str. 6 </a:t>
            </a:r>
            <a:r>
              <a:rPr lang="cs-CZ" sz="1600" dirty="0" smtClean="0"/>
              <a:t>– interaktivní mapa států Evropy – lze využít k nácviku nebo ke zkoušení – po kliknutí na ikonku se objeví název státu</a:t>
            </a:r>
          </a:p>
          <a:p>
            <a:r>
              <a:rPr lang="cs-CZ" sz="1600" b="1" u="sng" dirty="0" smtClean="0"/>
              <a:t>Str. 7 </a:t>
            </a:r>
            <a:r>
              <a:rPr lang="cs-CZ" sz="1600" dirty="0" smtClean="0"/>
              <a:t>– video s typickou řeckou hudbou, památky Řecka</a:t>
            </a:r>
          </a:p>
          <a:p>
            <a:r>
              <a:rPr lang="cs-CZ" sz="1600" b="1" u="sng" dirty="0" smtClean="0"/>
              <a:t>Str. 8 </a:t>
            </a:r>
            <a:r>
              <a:rPr lang="cs-CZ" sz="1600" dirty="0" smtClean="0"/>
              <a:t>– interaktivní mapka Řecka  – po kliknutí na informační ikonu se otevře stránka, která dané místo přibližuje /odkazy na stránky s fotografiemi, virtuálními prohlídkami, portály pro získávání dalších informací/</a:t>
            </a:r>
          </a:p>
          <a:p>
            <a:r>
              <a:rPr lang="cs-CZ" sz="1600" b="1" u="sng" dirty="0" smtClean="0"/>
              <a:t>Str. 9 – 17 </a:t>
            </a:r>
            <a:r>
              <a:rPr lang="cs-CZ" sz="1600" dirty="0" smtClean="0"/>
              <a:t>– stránky, na které nás odkazuje str. 8 – jednotlivé ikonky /viz. vysvětlivky na str. 3/</a:t>
            </a:r>
          </a:p>
          <a:p>
            <a:r>
              <a:rPr lang="cs-CZ" sz="1600" b="1" u="sng" dirty="0" smtClean="0"/>
              <a:t>Str. 18 </a:t>
            </a:r>
            <a:r>
              <a:rPr lang="cs-CZ" sz="1600" dirty="0" smtClean="0"/>
              <a:t>– shrnutí – když se řekne Řecko</a:t>
            </a:r>
          </a:p>
          <a:p>
            <a:r>
              <a:rPr lang="cs-CZ" sz="1600" b="1" u="sng" dirty="0" smtClean="0"/>
              <a:t>Str. – 19  </a:t>
            </a:r>
            <a:r>
              <a:rPr lang="cs-CZ" sz="1600" dirty="0" smtClean="0"/>
              <a:t>– kvíz – klikni na správnou odpověď (pokud odpověď nebude správná, tak </a:t>
            </a:r>
            <a:r>
              <a:rPr lang="cs-CZ" sz="1600" dirty="0" smtClean="0"/>
              <a:t>zmizí, </a:t>
            </a:r>
            <a:r>
              <a:rPr lang="cs-CZ" sz="1600" dirty="0"/>
              <a:t>p</a:t>
            </a:r>
            <a:r>
              <a:rPr lang="cs-CZ" sz="1600" dirty="0" smtClean="0"/>
              <a:t>okud </a:t>
            </a:r>
            <a:r>
              <a:rPr lang="cs-CZ" sz="1600" dirty="0" smtClean="0"/>
              <a:t>bude správná, zvýrazní se a zmizí odpovědi nesprávné)</a:t>
            </a:r>
          </a:p>
          <a:p>
            <a:r>
              <a:rPr lang="cs-CZ" sz="1600" b="1" u="sng" dirty="0" smtClean="0"/>
              <a:t>Str.  21 </a:t>
            </a:r>
            <a:r>
              <a:rPr lang="cs-CZ" sz="1600" dirty="0" smtClean="0"/>
              <a:t>– použité zdroje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u="sng" dirty="0" smtClean="0"/>
              <a:t>Metodický pokyn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val="209408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ětiúhelník 1"/>
          <p:cNvSpPr/>
          <p:nvPr/>
        </p:nvSpPr>
        <p:spPr>
          <a:xfrm>
            <a:off x="323528" y="3568054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Znamená: podívej se na video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Pětiúhelník 2"/>
          <p:cNvSpPr/>
          <p:nvPr/>
        </p:nvSpPr>
        <p:spPr>
          <a:xfrm>
            <a:off x="323528" y="1700808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Znamená: otevři virtuální prohlídku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Pětiúhelník 3"/>
          <p:cNvSpPr/>
          <p:nvPr/>
        </p:nvSpPr>
        <p:spPr>
          <a:xfrm>
            <a:off x="323528" y="2633031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Znamená: prohlídni si další foto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304098" y="4509120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Znamená: poslechni si ukázku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404664"/>
            <a:ext cx="8496944" cy="1008112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omic Sans MS" pitchFamily="66" charset="0"/>
              </a:rPr>
              <a:t>Pokud narazíš na různé ikonky </a:t>
            </a:r>
            <a:r>
              <a:rPr lang="cs-CZ" sz="2000" b="1" dirty="0" err="1" smtClean="0">
                <a:solidFill>
                  <a:schemeClr val="bg2">
                    <a:lumMod val="60000"/>
                    <a:lumOff val="40000"/>
                  </a:schemeClr>
                </a:solidFill>
                <a:latin typeface="Comic Sans MS" pitchFamily="66" charset="0"/>
              </a:rPr>
              <a:t>smajlíků</a:t>
            </a:r>
            <a:r>
              <a:rPr lang="cs-CZ" sz="2000" b="1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omic Sans MS" pitchFamily="66" charset="0"/>
              </a:rPr>
              <a:t> a značek, klikni na ně a chvilku čekej (musíš být připojený na internet, aby to fungovalo)</a:t>
            </a:r>
            <a:endParaRPr lang="cs-CZ" sz="2000" b="1" dirty="0">
              <a:solidFill>
                <a:schemeClr val="bg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304098" y="5453608"/>
            <a:ext cx="3168352" cy="1071736"/>
          </a:xfrm>
          <a:prstGeom prst="homePlate">
            <a:avLst>
              <a:gd name="adj" fmla="val 35580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Znamená: zapisuj si, pracuj, zjišťuj informace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72182"/>
            <a:ext cx="1220189" cy="92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Pětiúhelník 8"/>
          <p:cNvSpPr/>
          <p:nvPr/>
        </p:nvSpPr>
        <p:spPr>
          <a:xfrm>
            <a:off x="4932040" y="2633031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Znamená: vrať se na mapu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4932040" y="1716330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Znamená: klikni pro další informace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4929198" y="3568054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Znamená: skončil jsem práci, chci dál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32150" y1="26968" x2="32150" y2="26968"/>
                        <a14:foregroundMark x1="30063" y1="37856" x2="30271" y2="36683"/>
                        <a14:foregroundMark x1="28810" y1="34841" x2="28810" y2="34841"/>
                        <a14:foregroundMark x1="27975" y1="32496" x2="27975" y2="32496"/>
                        <a14:foregroundMark x1="27349" y1="30486" x2="27349" y2="30486"/>
                        <a14:foregroundMark x1="26722" y1="28476" x2="27766" y2="28141"/>
                        <a14:foregroundMark x1="30689" y1="25628" x2="31524" y2="25963"/>
                        <a14:foregroundMark x1="36326" y1="25963" x2="36326" y2="25963"/>
                        <a14:foregroundMark x1="40919" y1="27638" x2="40919" y2="27638"/>
                        <a14:foregroundMark x1="42380" y1="26968" x2="42380" y2="26968"/>
                        <a14:foregroundMark x1="44050" y1="27973" x2="44050" y2="27973"/>
                        <a14:foregroundMark x1="37996" y1="30821" x2="37996" y2="30821"/>
                        <a14:foregroundMark x1="62213" y1="27973" x2="62213" y2="27973"/>
                        <a14:foregroundMark x1="57829" y1="29648" x2="57829" y2="29648"/>
                        <a14:foregroundMark x1="67015" y1="28643" x2="67015" y2="28643"/>
                        <a14:foregroundMark x1="70772" y1="29648" x2="70772" y2="29648"/>
                        <a14:foregroundMark x1="67641" y1="33166" x2="67641" y2="33166"/>
                        <a14:foregroundMark x1="59290" y1="31993" x2="59290" y2="31993"/>
                        <a14:foregroundMark x1="61587" y1="29816" x2="61587" y2="29816"/>
                        <a14:foregroundMark x1="64092" y1="28141" x2="64092" y2="28141"/>
                        <a14:foregroundMark x1="40084" y1="34338" x2="40084" y2="34338"/>
                        <a14:foregroundMark x1="65136" y1="35008" x2="65136" y2="35008"/>
                        <a14:foregroundMark x1="67223" y1="27471" x2="67223" y2="27471"/>
                        <a14:foregroundMark x1="46973" y1="49916" x2="46973" y2="49916"/>
                        <a14:foregroundMark x1="49478" y1="53099" x2="49478" y2="53099"/>
                        <a14:foregroundMark x1="52192" y1="54941" x2="52192" y2="54941"/>
                        <a14:foregroundMark x1="56159" y1="53266" x2="56159" y2="53266"/>
                        <a14:foregroundMark x1="54280" y1="51926" x2="54280" y2="51926"/>
                        <a14:foregroundMark x1="52192" y1="51424" x2="52192" y2="51424"/>
                        <a14:foregroundMark x1="44259" y1="51424" x2="44259" y2="51424"/>
                        <a14:foregroundMark x1="42797" y1="50419" x2="42797" y2="50419"/>
                        <a14:foregroundMark x1="39248" y1="49079" x2="39248" y2="49079"/>
                        <a14:foregroundMark x1="37370" y1="46399" x2="37370" y2="46399"/>
                        <a14:foregroundMark x1="38831" y1="47571" x2="38831" y2="47571"/>
                        <a14:foregroundMark x1="41962" y1="53099" x2="41962" y2="53099"/>
                        <a14:foregroundMark x1="44050" y1="54271" x2="44050" y2="54271"/>
                        <a14:foregroundMark x1="74739" y1="70519" x2="74739" y2="70519"/>
                        <a14:foregroundMark x1="67641" y1="67504" x2="67641" y2="67504"/>
                        <a14:foregroundMark x1="70146" y1="69012" x2="70146" y2="69012"/>
                        <a14:foregroundMark x1="73695" y1="69849" x2="73695" y2="69849"/>
                        <a14:foregroundMark x1="77871" y1="70352" x2="77871" y2="70352"/>
                        <a14:foregroundMark x1="84342" y1="72697" x2="84342" y2="72697"/>
                        <a14:foregroundMark x1="79332" y1="75879" x2="79332" y2="75879"/>
                        <a14:foregroundMark x1="77244" y1="76214" x2="77244" y2="76214"/>
                        <a14:foregroundMark x1="75783" y1="77219" x2="75783" y2="77219"/>
                        <a14:foregroundMark x1="71190" y1="78392" x2="71190" y2="78392"/>
                        <a14:foregroundMark x1="69729" y1="79397" x2="67641" y2="80737"/>
                        <a14:foregroundMark x1="66388" y1="81240" x2="66388" y2="81240"/>
                        <a14:foregroundMark x1="66180" y1="81575" x2="66180" y2="81575"/>
                        <a14:foregroundMark x1="65553" y1="81742" x2="65553" y2="81742"/>
                        <a14:foregroundMark x1="64927" y1="81742" x2="64092" y2="81910"/>
                        <a14:foregroundMark x1="64092" y1="81910" x2="62213" y2="81910"/>
                        <a14:foregroundMark x1="61378" y1="81742" x2="58455" y2="81742"/>
                        <a14:foregroundMark x1="56367" y1="81575" x2="54071" y2="82747"/>
                        <a14:foregroundMark x1="53445" y1="82747" x2="52192" y2="82747"/>
                        <a14:foregroundMark x1="48643" y1="81742" x2="44885" y2="81910"/>
                        <a14:foregroundMark x1="42380" y1="80737" x2="41336" y2="80737"/>
                        <a14:foregroundMark x1="40084" y1="79564" x2="39875" y2="78894"/>
                        <a14:foregroundMark x1="39248" y1="77722" x2="37370" y2="77052"/>
                        <a14:foregroundMark x1="36326" y1="75544" x2="36326" y2="75544"/>
                        <a14:foregroundMark x1="35282" y1="73702" x2="35282" y2="73702"/>
                        <a14:foregroundMark x1="35282" y1="73032" x2="35282" y2="73032"/>
                        <a14:foregroundMark x1="35282" y1="72697" x2="35282" y2="72697"/>
                        <a14:foregroundMark x1="35073" y1="72529" x2="35073" y2="72529"/>
                        <a14:foregroundMark x1="33820" y1="70519" x2="33820" y2="69179"/>
                        <a14:foregroundMark x1="32985" y1="67672" x2="32359" y2="67002"/>
                        <a14:foregroundMark x1="31315" y1="65327" x2="31315" y2="65327"/>
                        <a14:foregroundMark x1="44259" y1="81742" x2="44259" y2="81742"/>
                        <a14:foregroundMark x1="44468" y1="81910" x2="44468" y2="81910"/>
                        <a14:foregroundMark x1="42797" y1="81072" x2="42797" y2="81072"/>
                        <a14:foregroundMark x1="42797" y1="82245" x2="42797" y2="82245"/>
                        <a14:foregroundMark x1="40501" y1="83417" x2="40501" y2="83417"/>
                        <a14:foregroundMark x1="40501" y1="84087" x2="40501" y2="84087"/>
                        <a14:foregroundMark x1="39457" y1="85930" x2="39457" y2="85930"/>
                        <a14:foregroundMark x1="41545" y1="84422" x2="41545" y2="84422"/>
                        <a14:foregroundMark x1="41545" y1="83920" x2="41545" y2="83920"/>
                        <a14:foregroundMark x1="41545" y1="83417" x2="41545" y2="83417"/>
                        <a14:foregroundMark x1="44259" y1="80067" x2="44259" y2="80067"/>
                        <a14:foregroundMark x1="44885" y1="80067" x2="44885" y2="80067"/>
                        <a14:foregroundMark x1="48643" y1="80235" x2="48643" y2="80235"/>
                        <a14:foregroundMark x1="66388" y1="80737" x2="66388" y2="80737"/>
                        <a14:foregroundMark x1="57829" y1="74874" x2="58455" y2="75544"/>
                        <a14:foregroundMark x1="60125" y1="75544" x2="60125" y2="75544"/>
                        <a14:foregroundMark x1="62213" y1="75377" x2="63674" y2="74874"/>
                        <a14:foregroundMark x1="66388" y1="73869" x2="66388" y2="73869"/>
                        <a14:foregroundMark x1="69102" y1="73869" x2="69102" y2="73869"/>
                        <a14:foregroundMark x1="69102" y1="73869" x2="68267" y2="73869"/>
                        <a14:foregroundMark x1="67850" y1="73869" x2="66597" y2="74204"/>
                        <a14:foregroundMark x1="65136" y1="74204" x2="63674" y2="75042"/>
                        <a14:foregroundMark x1="49061" y1="84422" x2="49061" y2="84422"/>
                        <a14:foregroundMark x1="48434" y1="85260" x2="48434" y2="85260"/>
                        <a14:foregroundMark x1="61378" y1="88442" x2="61378" y2="88442"/>
                        <a14:foregroundMark x1="61378" y1="88610" x2="62213" y2="88777"/>
                        <a14:foregroundMark x1="67223" y1="88107" x2="68267" y2="88107"/>
                        <a14:foregroundMark x1="69311" y1="87605" x2="70146" y2="87605"/>
                        <a14:foregroundMark x1="73695" y1="86767" x2="73695" y2="86767"/>
                        <a14:foregroundMark x1="77035" y1="85930" x2="78497" y2="85930"/>
                        <a14:foregroundMark x1="79958" y1="85595" x2="79958" y2="85595"/>
                        <a14:foregroundMark x1="83299" y1="85092" x2="83299" y2="85092"/>
                        <a14:foregroundMark x1="83299" y1="85092" x2="83299" y2="85092"/>
                        <a14:foregroundMark x1="83507" y1="85092" x2="83507" y2="85092"/>
                        <a14:foregroundMark x1="84760" y1="84422" x2="84760" y2="84422"/>
                        <a14:foregroundMark x1="85595" y1="83417" x2="86430" y2="82747"/>
                        <a14:foregroundMark x1="86430" y1="82747" x2="86430" y2="82747"/>
                        <a14:foregroundMark x1="87474" y1="82245" x2="87474" y2="82245"/>
                        <a14:foregroundMark x1="87474" y1="82245" x2="87474" y2="82245"/>
                        <a14:foregroundMark x1="78497" y1="70854" x2="78497" y2="70854"/>
                        <a14:foregroundMark x1="82463" y1="70184" x2="82463" y2="70184"/>
                        <a14:foregroundMark x1="80793" y1="70184" x2="80793" y2="70184"/>
                        <a14:foregroundMark x1="78914" y1="70184" x2="78914" y2="70184"/>
                        <a14:foregroundMark x1="74113" y1="68677" x2="74113" y2="68677"/>
                        <a14:foregroundMark x1="72860" y1="68007" x2="72860" y2="68007"/>
                        <a14:foregroundMark x1="71816" y1="67337" x2="71816" y2="67337"/>
                        <a14:foregroundMark x1="85804" y1="69179" x2="85804" y2="69179"/>
                        <a14:foregroundMark x1="48643" y1="88107" x2="48643" y2="88107"/>
                        <a14:foregroundMark x1="48017" y1="86935" x2="48017" y2="86935"/>
                        <a14:foregroundMark x1="47808" y1="85595" x2="47808" y2="85595"/>
                        <a14:foregroundMark x1="42171" y1="86935" x2="42171" y2="86935"/>
                        <a14:foregroundMark x1="51983" y1="79397" x2="51983" y2="79397"/>
                        <a14:foregroundMark x1="49269" y1="79397" x2="49269" y2="79397"/>
                        <a14:foregroundMark x1="51357" y1="84422" x2="51357" y2="84422"/>
                        <a14:foregroundMark x1="53445" y1="85762" x2="53445" y2="85762"/>
                        <a14:foregroundMark x1="28810" y1="64489" x2="28810" y2="64489"/>
                        <a14:foregroundMark x1="49478" y1="56449" x2="49478" y2="56449"/>
                        <a14:foregroundMark x1="53027" y1="55444" x2="53027" y2="55444"/>
                        <a14:foregroundMark x1="55115" y1="56449" x2="55115" y2="56449"/>
                        <a14:foregroundMark x1="70772" y1="31323" x2="70772" y2="31323"/>
                        <a14:foregroundMark x1="57829" y1="34338" x2="57829" y2="34338"/>
                        <a14:foregroundMark x1="43424" y1="29983" x2="43424" y2="29983"/>
                        <a14:foregroundMark x1="35908" y1="29648" x2="35908" y2="29648"/>
                        <a14:foregroundMark x1="37787" y1="28141" x2="37787" y2="28141"/>
                        <a14:foregroundMark x1="38622" y1="25796" x2="39457" y2="25796"/>
                        <a14:foregroundMark x1="32359" y1="30318" x2="32359" y2="30318"/>
                        <a14:foregroundMark x1="35699" y1="31491" x2="35699" y2="31491"/>
                        <a14:foregroundMark x1="33612" y1="31658" x2="33612" y2="316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20950">
            <a:off x="3205644" y="3451067"/>
            <a:ext cx="823255" cy="1026060"/>
          </a:xfrm>
          <a:prstGeom prst="rect">
            <a:avLst/>
          </a:prstGeom>
        </p:spPr>
      </p:pic>
      <p:pic>
        <p:nvPicPr>
          <p:cNvPr id="13" name="Picture 2" descr="C:\Users\svetlana\AppData\Local\Microsoft\Windows\Temporary Internet Files\Content.IE5\5IXC3KFZ\MC900440422[1].wm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065" y="2588644"/>
            <a:ext cx="1101903" cy="88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8955" y="5531287"/>
            <a:ext cx="1075809" cy="11328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3973" y="4461294"/>
            <a:ext cx="1166475" cy="992314"/>
          </a:xfrm>
          <a:prstGeom prst="rect">
            <a:avLst/>
          </a:prstGeom>
        </p:spPr>
      </p:pic>
      <p:sp>
        <p:nvSpPr>
          <p:cNvPr id="19" name="Tlačítko akce: Informace 18">
            <a:hlinkClick r:id="" action="ppaction://noaction" highlightClick="1"/>
          </p:cNvPr>
          <p:cNvSpPr/>
          <p:nvPr/>
        </p:nvSpPr>
        <p:spPr>
          <a:xfrm>
            <a:off x="8028384" y="1766144"/>
            <a:ext cx="792088" cy="692460"/>
          </a:xfrm>
          <a:prstGeom prst="actionButtonInformation">
            <a:avLst/>
          </a:prstGeom>
          <a:solidFill>
            <a:srgbClr val="FF0000"/>
          </a:solidFill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Domů 19">
            <a:hlinkClick r:id="" action="ppaction://noaction" highlightClick="1"/>
          </p:cNvPr>
          <p:cNvSpPr/>
          <p:nvPr/>
        </p:nvSpPr>
        <p:spPr>
          <a:xfrm>
            <a:off x="8028384" y="2677176"/>
            <a:ext cx="792088" cy="703797"/>
          </a:xfrm>
          <a:prstGeom prst="actionButtonHom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Konec 20">
            <a:hlinkClick r:id="" action="ppaction://noaction" highlightClick="1"/>
          </p:cNvPr>
          <p:cNvSpPr/>
          <p:nvPr/>
        </p:nvSpPr>
        <p:spPr>
          <a:xfrm>
            <a:off x="8028384" y="3677180"/>
            <a:ext cx="792088" cy="573836"/>
          </a:xfrm>
          <a:prstGeom prst="actionButtonEnd">
            <a:avLst/>
          </a:prstGeom>
          <a:solidFill>
            <a:srgbClr val="FF0000"/>
          </a:solidFill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51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420912"/>
            <a:ext cx="2975521" cy="3138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915816" y="4098174"/>
            <a:ext cx="3528391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FadeDown">
              <a:avLst/>
            </a:prstTxWarp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Řecko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7174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16" y="0"/>
            <a:ext cx="9164715" cy="6873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84075" y="116632"/>
            <a:ext cx="8785933" cy="129614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Comic Sans MS" pitchFamily="66" charset="0"/>
              </a:rPr>
              <a:t>Řecká republika</a:t>
            </a:r>
            <a:r>
              <a:rPr lang="cs-CZ" sz="36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endParaRPr lang="cs-CZ" sz="36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3347864" y="1572990"/>
            <a:ext cx="5472609" cy="432048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Balkánský poloostrov + ostrovy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3347864" y="2115444"/>
            <a:ext cx="5496049" cy="432048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ozkládá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se na pevnině a ostrovech</a:t>
            </a:r>
            <a:endParaRPr lang="cs-CZ" sz="2000" dirty="0">
              <a:solidFill>
                <a:schemeClr val="accent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184075" y="2115444"/>
            <a:ext cx="2941962" cy="432048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č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lenem EU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3347864" y="2624353"/>
            <a:ext cx="5468789" cy="432048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h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lavní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město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Athény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184075" y="2624353"/>
            <a:ext cx="2970686" cy="432048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Dunaj, Váh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Pětiúhelník 12"/>
          <p:cNvSpPr/>
          <p:nvPr/>
        </p:nvSpPr>
        <p:spPr>
          <a:xfrm>
            <a:off x="1403648" y="3717032"/>
            <a:ext cx="7416825" cy="432048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o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strovů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kolem 1400, 169 obydlených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4" name="Pětiúhelník 13"/>
          <p:cNvSpPr/>
          <p:nvPr/>
        </p:nvSpPr>
        <p:spPr>
          <a:xfrm>
            <a:off x="184075" y="1572990"/>
            <a:ext cx="2941962" cy="432048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euro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1403648" y="3162961"/>
            <a:ext cx="7413004" cy="432048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p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ěstování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oliv, citrusů, vinné révy, tabáku, bavlny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219" y="4977846"/>
            <a:ext cx="2699790" cy="179764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Pětiúhelník 14"/>
          <p:cNvSpPr/>
          <p:nvPr/>
        </p:nvSpPr>
        <p:spPr>
          <a:xfrm>
            <a:off x="1403648" y="4293096"/>
            <a:ext cx="7416825" cy="432048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uristika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– mnoho antických památek 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2652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0"/>
                            </p:stCondLst>
                            <p:childTnLst>
                              <p:par>
                                <p:cTn id="43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000"/>
                            </p:stCondLst>
                            <p:childTnLst>
                              <p:par>
                                <p:cTn id="4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000"/>
                            </p:stCondLst>
                            <p:childTnLst>
                              <p:par>
                                <p:cTn id="5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0"/>
                            </p:stCondLst>
                            <p:childTnLst>
                              <p:par>
                                <p:cTn id="6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7000"/>
                            </p:stCondLst>
                            <p:childTnLst>
                              <p:par>
                                <p:cTn id="6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0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73" t="50000" r="29207" b="7444"/>
          <a:stretch/>
        </p:blipFill>
        <p:spPr bwMode="auto">
          <a:xfrm>
            <a:off x="0" y="-1312"/>
            <a:ext cx="917996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vál 6"/>
          <p:cNvSpPr/>
          <p:nvPr/>
        </p:nvSpPr>
        <p:spPr>
          <a:xfrm>
            <a:off x="2845802" y="320932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458685" y="3696289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273825" y="323964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251382" y="2691473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060220" y="2983767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7047659" y="325757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541903" y="124746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3380184" y="172913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5287184" y="201423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085711" y="4983577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009494" y="5169045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299589" y="286129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986317" y="243860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710265" y="2126311"/>
            <a:ext cx="165523" cy="121337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6011557" y="1293577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437870" y="160352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7970768" y="1819552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6601400" y="459473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274349" y="486068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6222547" y="4147699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5860806" y="3875769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7256355" y="431913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1085711" y="742765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245388" y="1125615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7668344" y="471593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7835295" y="278679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7733108" y="742765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aoblený obdélník 49"/>
          <p:cNvSpPr/>
          <p:nvPr/>
        </p:nvSpPr>
        <p:spPr>
          <a:xfrm rot="19467348">
            <a:off x="2797928" y="1130980"/>
            <a:ext cx="1775985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Nizozemsko </a:t>
            </a:r>
            <a:endParaRPr lang="cs-CZ" sz="2400" b="1" dirty="0"/>
          </a:p>
        </p:txBody>
      </p:sp>
      <p:sp>
        <p:nvSpPr>
          <p:cNvPr id="51" name="Zaoblený obdélník 50"/>
          <p:cNvSpPr/>
          <p:nvPr/>
        </p:nvSpPr>
        <p:spPr>
          <a:xfrm>
            <a:off x="6946214" y="4269916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Bulharsko</a:t>
            </a:r>
            <a:endParaRPr lang="cs-CZ" sz="2400" b="1" dirty="0"/>
          </a:p>
        </p:txBody>
      </p:sp>
      <p:sp>
        <p:nvSpPr>
          <p:cNvPr id="52" name="Zaoblený obdélník 51"/>
          <p:cNvSpPr/>
          <p:nvPr/>
        </p:nvSpPr>
        <p:spPr>
          <a:xfrm>
            <a:off x="4894801" y="1922638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Česko </a:t>
            </a:r>
            <a:endParaRPr lang="cs-CZ" sz="2400" b="1" dirty="0"/>
          </a:p>
        </p:txBody>
      </p:sp>
      <p:sp>
        <p:nvSpPr>
          <p:cNvPr id="53" name="Zaoblený obdélník 52"/>
          <p:cNvSpPr/>
          <p:nvPr/>
        </p:nvSpPr>
        <p:spPr>
          <a:xfrm rot="18016264">
            <a:off x="293623" y="1005689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Irsko </a:t>
            </a:r>
            <a:endParaRPr lang="cs-CZ" sz="2400" b="1" dirty="0"/>
          </a:p>
        </p:txBody>
      </p:sp>
      <p:sp>
        <p:nvSpPr>
          <p:cNvPr id="54" name="Zaoblený obdélník 53"/>
          <p:cNvSpPr/>
          <p:nvPr/>
        </p:nvSpPr>
        <p:spPr>
          <a:xfrm rot="19446234">
            <a:off x="5216179" y="4907478"/>
            <a:ext cx="1878925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Makedonie  </a:t>
            </a:r>
            <a:endParaRPr lang="cs-CZ" sz="2400" b="1" dirty="0"/>
          </a:p>
        </p:txBody>
      </p:sp>
      <p:sp>
        <p:nvSpPr>
          <p:cNvPr id="55" name="Zaoblený obdélník 54"/>
          <p:cNvSpPr/>
          <p:nvPr/>
        </p:nvSpPr>
        <p:spPr>
          <a:xfrm rot="21249203">
            <a:off x="5775905" y="2288881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Slovensko </a:t>
            </a:r>
            <a:endParaRPr lang="cs-CZ" sz="2400" b="1" dirty="0"/>
          </a:p>
        </p:txBody>
      </p:sp>
      <p:sp>
        <p:nvSpPr>
          <p:cNvPr id="56" name="Zaoblený obdélník 55"/>
          <p:cNvSpPr/>
          <p:nvPr/>
        </p:nvSpPr>
        <p:spPr>
          <a:xfrm rot="19090519">
            <a:off x="1516488" y="4959101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Španělsko </a:t>
            </a:r>
            <a:endParaRPr lang="cs-CZ" sz="2400" b="1" dirty="0"/>
          </a:p>
        </p:txBody>
      </p:sp>
      <p:sp>
        <p:nvSpPr>
          <p:cNvPr id="57" name="Zaoblený obdélník 56"/>
          <p:cNvSpPr/>
          <p:nvPr/>
        </p:nvSpPr>
        <p:spPr>
          <a:xfrm rot="16981748">
            <a:off x="198844" y="5444926"/>
            <a:ext cx="1752407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Portugalsko </a:t>
            </a:r>
            <a:endParaRPr lang="cs-CZ" sz="2400" b="1" dirty="0"/>
          </a:p>
        </p:txBody>
      </p:sp>
      <p:sp>
        <p:nvSpPr>
          <p:cNvPr id="58" name="Zaoblený obdélník 57"/>
          <p:cNvSpPr/>
          <p:nvPr/>
        </p:nvSpPr>
        <p:spPr>
          <a:xfrm rot="2701379">
            <a:off x="7298559" y="4953021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Turecko </a:t>
            </a:r>
            <a:endParaRPr lang="cs-CZ" sz="2400" b="1" dirty="0"/>
          </a:p>
        </p:txBody>
      </p:sp>
      <p:sp>
        <p:nvSpPr>
          <p:cNvPr id="59" name="Zaoblený obdélník 58"/>
          <p:cNvSpPr/>
          <p:nvPr/>
        </p:nvSpPr>
        <p:spPr>
          <a:xfrm rot="20331057">
            <a:off x="5469646" y="3585459"/>
            <a:ext cx="2235951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Bosna a Hercegovina </a:t>
            </a:r>
            <a:endParaRPr lang="cs-CZ" b="1" dirty="0"/>
          </a:p>
        </p:txBody>
      </p:sp>
      <p:sp>
        <p:nvSpPr>
          <p:cNvPr id="60" name="Zaoblený obdélník 59"/>
          <p:cNvSpPr/>
          <p:nvPr/>
        </p:nvSpPr>
        <p:spPr>
          <a:xfrm rot="18059388">
            <a:off x="5273415" y="5238914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Albánie </a:t>
            </a:r>
            <a:endParaRPr lang="cs-CZ" sz="2400" b="1" dirty="0"/>
          </a:p>
        </p:txBody>
      </p:sp>
      <p:sp>
        <p:nvSpPr>
          <p:cNvPr id="62" name="Zaoblený obdélník 61"/>
          <p:cNvSpPr/>
          <p:nvPr/>
        </p:nvSpPr>
        <p:spPr>
          <a:xfrm>
            <a:off x="2495667" y="2085214"/>
            <a:ext cx="2057067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Lucembursko </a:t>
            </a:r>
            <a:endParaRPr lang="cs-CZ" sz="2400" b="1" dirty="0"/>
          </a:p>
        </p:txBody>
      </p:sp>
      <p:sp>
        <p:nvSpPr>
          <p:cNvPr id="63" name="Zaoblený obdélník 62"/>
          <p:cNvSpPr/>
          <p:nvPr/>
        </p:nvSpPr>
        <p:spPr>
          <a:xfrm>
            <a:off x="2997710" y="1718154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Belgie </a:t>
            </a:r>
            <a:endParaRPr lang="cs-CZ" sz="2400" b="1" dirty="0"/>
          </a:p>
        </p:txBody>
      </p:sp>
      <p:sp>
        <p:nvSpPr>
          <p:cNvPr id="64" name="Ovál 63"/>
          <p:cNvSpPr/>
          <p:nvPr/>
        </p:nvSpPr>
        <p:spPr>
          <a:xfrm>
            <a:off x="6587622" y="5327342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Zaoblený obdélník 64"/>
          <p:cNvSpPr/>
          <p:nvPr/>
        </p:nvSpPr>
        <p:spPr>
          <a:xfrm>
            <a:off x="7147012" y="638875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Bělorusko </a:t>
            </a:r>
            <a:endParaRPr lang="cs-CZ" sz="2400" b="1" dirty="0"/>
          </a:p>
        </p:txBody>
      </p:sp>
      <p:sp>
        <p:nvSpPr>
          <p:cNvPr id="66" name="Zaoblený obdélník 65"/>
          <p:cNvSpPr/>
          <p:nvPr/>
        </p:nvSpPr>
        <p:spPr>
          <a:xfrm>
            <a:off x="5505222" y="1168346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Polsko </a:t>
            </a:r>
            <a:endParaRPr lang="cs-CZ" sz="2400" b="1" dirty="0"/>
          </a:p>
        </p:txBody>
      </p:sp>
      <p:sp>
        <p:nvSpPr>
          <p:cNvPr id="67" name="Zaoblený obdélník 66"/>
          <p:cNvSpPr/>
          <p:nvPr/>
        </p:nvSpPr>
        <p:spPr>
          <a:xfrm>
            <a:off x="4168212" y="1490590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Německo</a:t>
            </a:r>
            <a:endParaRPr lang="cs-CZ" sz="2400" b="1" dirty="0"/>
          </a:p>
        </p:txBody>
      </p:sp>
      <p:sp>
        <p:nvSpPr>
          <p:cNvPr id="68" name="Zaoblený obdélník 67"/>
          <p:cNvSpPr/>
          <p:nvPr/>
        </p:nvSpPr>
        <p:spPr>
          <a:xfrm rot="16979709">
            <a:off x="1164190" y="1081435"/>
            <a:ext cx="2288771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Velká Británie </a:t>
            </a:r>
            <a:endParaRPr lang="cs-CZ" sz="2400" b="1" dirty="0"/>
          </a:p>
        </p:txBody>
      </p:sp>
      <p:sp>
        <p:nvSpPr>
          <p:cNvPr id="69" name="Zaoblený obdélník 68"/>
          <p:cNvSpPr/>
          <p:nvPr/>
        </p:nvSpPr>
        <p:spPr>
          <a:xfrm>
            <a:off x="7130592" y="1771056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Ukrajina  </a:t>
            </a:r>
            <a:endParaRPr lang="cs-CZ" sz="2400" b="1" dirty="0"/>
          </a:p>
        </p:txBody>
      </p:sp>
      <p:sp>
        <p:nvSpPr>
          <p:cNvPr id="70" name="Ovál 69"/>
          <p:cNvSpPr/>
          <p:nvPr/>
        </p:nvSpPr>
        <p:spPr>
          <a:xfrm>
            <a:off x="5623831" y="3332552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Zaoblený obdélník 70"/>
          <p:cNvSpPr/>
          <p:nvPr/>
        </p:nvSpPr>
        <p:spPr>
          <a:xfrm rot="20552636">
            <a:off x="4580918" y="3126162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Slovinsko </a:t>
            </a:r>
            <a:endParaRPr lang="cs-CZ" sz="2400" b="1" dirty="0"/>
          </a:p>
        </p:txBody>
      </p:sp>
      <p:sp>
        <p:nvSpPr>
          <p:cNvPr id="72" name="Zaoblený obdélník 71"/>
          <p:cNvSpPr/>
          <p:nvPr/>
        </p:nvSpPr>
        <p:spPr>
          <a:xfrm rot="20567293">
            <a:off x="5798733" y="2729614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Maďarsko  </a:t>
            </a:r>
            <a:endParaRPr lang="cs-CZ" sz="2400" b="1" dirty="0"/>
          </a:p>
        </p:txBody>
      </p:sp>
      <p:sp>
        <p:nvSpPr>
          <p:cNvPr id="73" name="Zaoblený obdélník 72"/>
          <p:cNvSpPr/>
          <p:nvPr/>
        </p:nvSpPr>
        <p:spPr>
          <a:xfrm>
            <a:off x="7418031" y="2698156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Moldávie </a:t>
            </a:r>
            <a:endParaRPr lang="cs-CZ" sz="2400" b="1" dirty="0"/>
          </a:p>
        </p:txBody>
      </p:sp>
      <p:sp>
        <p:nvSpPr>
          <p:cNvPr id="61" name="Zaoblený obdélník 60"/>
          <p:cNvSpPr/>
          <p:nvPr/>
        </p:nvSpPr>
        <p:spPr>
          <a:xfrm rot="20380791">
            <a:off x="6053588" y="5225559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Řecko 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2126089" y="3067062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Francie</a:t>
            </a:r>
            <a:endParaRPr lang="cs-CZ" sz="2400" b="1" dirty="0"/>
          </a:p>
        </p:txBody>
      </p:sp>
      <p:sp>
        <p:nvSpPr>
          <p:cNvPr id="81" name="Ovál 80"/>
          <p:cNvSpPr/>
          <p:nvPr/>
        </p:nvSpPr>
        <p:spPr>
          <a:xfrm>
            <a:off x="4355109" y="2863024"/>
            <a:ext cx="165523" cy="121337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769769" y="2635014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Rakousko</a:t>
            </a:r>
            <a:endParaRPr lang="cs-CZ" sz="24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6745416" y="3130204"/>
            <a:ext cx="1985772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Rumunsko</a:t>
            </a:r>
          </a:p>
          <a:p>
            <a:pPr algn="ctr"/>
            <a:endParaRPr lang="cs-CZ" sz="2400" b="1" dirty="0"/>
          </a:p>
        </p:txBody>
      </p:sp>
      <p:sp>
        <p:nvSpPr>
          <p:cNvPr id="76" name="Zaoblený obdélník 75"/>
          <p:cNvSpPr/>
          <p:nvPr/>
        </p:nvSpPr>
        <p:spPr>
          <a:xfrm rot="19337587">
            <a:off x="5431172" y="4142245"/>
            <a:ext cx="1974385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Srbsko a Černá hora</a:t>
            </a:r>
            <a:endParaRPr lang="cs-CZ" sz="1600" b="1" dirty="0"/>
          </a:p>
        </p:txBody>
      </p:sp>
      <p:sp>
        <p:nvSpPr>
          <p:cNvPr id="77" name="Zaoblený obdélník 76"/>
          <p:cNvSpPr/>
          <p:nvPr/>
        </p:nvSpPr>
        <p:spPr>
          <a:xfrm rot="20112159">
            <a:off x="4822154" y="3297421"/>
            <a:ext cx="1714950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Chorvatsko  </a:t>
            </a:r>
            <a:endParaRPr lang="cs-CZ" sz="2400" b="1" dirty="0"/>
          </a:p>
        </p:txBody>
      </p:sp>
      <p:sp>
        <p:nvSpPr>
          <p:cNvPr id="79" name="Ovál 78"/>
          <p:cNvSpPr/>
          <p:nvPr/>
        </p:nvSpPr>
        <p:spPr>
          <a:xfrm>
            <a:off x="5243456" y="5882051"/>
            <a:ext cx="187744" cy="21602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4254380" y="5149369"/>
            <a:ext cx="187744" cy="21602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Zaoblený obdélník 81"/>
          <p:cNvSpPr/>
          <p:nvPr/>
        </p:nvSpPr>
        <p:spPr>
          <a:xfrm rot="301900">
            <a:off x="3022823" y="2661909"/>
            <a:ext cx="1800100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Lichnštejnsko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83" name="Zaoblený obdélník 82"/>
          <p:cNvSpPr/>
          <p:nvPr/>
        </p:nvSpPr>
        <p:spPr>
          <a:xfrm rot="385496">
            <a:off x="4195199" y="5725864"/>
            <a:ext cx="1584176" cy="432048"/>
          </a:xfrm>
          <a:prstGeom prst="roundRect">
            <a:avLst/>
          </a:prstGeom>
          <a:ln/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Sicílie </a:t>
            </a:r>
            <a:endParaRPr lang="cs-CZ" sz="2400" b="1" dirty="0"/>
          </a:p>
        </p:txBody>
      </p:sp>
      <p:sp>
        <p:nvSpPr>
          <p:cNvPr id="84" name="Zaoblený obdélník 83"/>
          <p:cNvSpPr/>
          <p:nvPr/>
        </p:nvSpPr>
        <p:spPr>
          <a:xfrm rot="21416308">
            <a:off x="3311415" y="5006623"/>
            <a:ext cx="1584176" cy="432048"/>
          </a:xfrm>
          <a:prstGeom prst="roundRect">
            <a:avLst/>
          </a:prstGeom>
          <a:ln/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Sardinie</a:t>
            </a:r>
            <a:endParaRPr lang="cs-CZ" sz="2400" b="1" dirty="0"/>
          </a:p>
        </p:txBody>
      </p:sp>
      <p:sp>
        <p:nvSpPr>
          <p:cNvPr id="16" name="Zaoblený obdélník 15"/>
          <p:cNvSpPr/>
          <p:nvPr/>
        </p:nvSpPr>
        <p:spPr>
          <a:xfrm rot="2752339">
            <a:off x="4144043" y="3933549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Itálie </a:t>
            </a:r>
            <a:endParaRPr lang="cs-CZ" sz="2400" b="1" dirty="0"/>
          </a:p>
        </p:txBody>
      </p:sp>
      <p:sp>
        <p:nvSpPr>
          <p:cNvPr id="4" name="Ovál 3"/>
          <p:cNvSpPr/>
          <p:nvPr/>
        </p:nvSpPr>
        <p:spPr>
          <a:xfrm>
            <a:off x="3227705" y="6209928"/>
            <a:ext cx="705790" cy="648072"/>
          </a:xfrm>
          <a:prstGeom prst="ellips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425804" y="6214682"/>
            <a:ext cx="2225799" cy="648072"/>
          </a:xfrm>
          <a:prstGeom prst="roundRect">
            <a:avLst/>
          </a:prstGeom>
          <a:scene3d>
            <a:camera prst="perspectiveHeroicExtremeRightFacing"/>
            <a:lightRig rig="threePt" dir="t"/>
          </a:scene3d>
          <a:sp3d>
            <a:bevelT prst="convex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F R I K A 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412148" y="2980624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Švýcarsko</a:t>
            </a:r>
            <a:endParaRPr lang="cs-CZ" sz="2400" b="1" dirty="0"/>
          </a:p>
        </p:txBody>
      </p:sp>
      <p:sp>
        <p:nvSpPr>
          <p:cNvPr id="75" name="Ovál 74"/>
          <p:cNvSpPr/>
          <p:nvPr/>
        </p:nvSpPr>
        <p:spPr>
          <a:xfrm>
            <a:off x="4176000" y="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4816284" y="-10837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6514511" y="233101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7002996" y="126065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Zaoblený obdélník 90"/>
          <p:cNvSpPr/>
          <p:nvPr/>
        </p:nvSpPr>
        <p:spPr>
          <a:xfrm rot="18016264">
            <a:off x="6083565" y="560878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Litva </a:t>
            </a:r>
            <a:endParaRPr lang="cs-CZ" sz="2400" b="1" dirty="0"/>
          </a:p>
        </p:txBody>
      </p:sp>
      <p:sp>
        <p:nvSpPr>
          <p:cNvPr id="92" name="Zaoblený obdélník 91"/>
          <p:cNvSpPr/>
          <p:nvPr/>
        </p:nvSpPr>
        <p:spPr>
          <a:xfrm rot="18016264">
            <a:off x="5555355" y="569786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Rusko </a:t>
            </a:r>
            <a:endParaRPr lang="cs-CZ" sz="2400" b="1" dirty="0"/>
          </a:p>
        </p:txBody>
      </p:sp>
      <p:sp>
        <p:nvSpPr>
          <p:cNvPr id="93" name="Zaoblený obdélník 92"/>
          <p:cNvSpPr/>
          <p:nvPr/>
        </p:nvSpPr>
        <p:spPr>
          <a:xfrm rot="18016264">
            <a:off x="3895883" y="438990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Švédsko </a:t>
            </a:r>
            <a:endParaRPr lang="cs-CZ" sz="2400" b="1" dirty="0"/>
          </a:p>
        </p:txBody>
      </p:sp>
      <p:sp>
        <p:nvSpPr>
          <p:cNvPr id="94" name="Zaoblený obdélník 93"/>
          <p:cNvSpPr/>
          <p:nvPr/>
        </p:nvSpPr>
        <p:spPr>
          <a:xfrm rot="18016264">
            <a:off x="3268132" y="510405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Dánsko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7434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6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6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300"/>
                            </p:stCondLst>
                            <p:childTnLst>
                              <p:par>
                                <p:cTn id="8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4300"/>
                            </p:stCondLst>
                            <p:childTnLst>
                              <p:par>
                                <p:cTn id="8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4000"/>
                            </p:stCondLst>
                            <p:childTnLst>
                              <p:par>
                                <p:cTn id="10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1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0" dur="2000" fill="hold"/>
                                        <p:tgtEl>
                                          <p:spTgt spid="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000"/>
                            </p:stCondLst>
                            <p:childTnLst>
                              <p:par>
                                <p:cTn id="13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8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000"/>
                            </p:stCondLst>
                            <p:childTnLst>
                              <p:par>
                                <p:cTn id="14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000"/>
                            </p:stCondLst>
                            <p:childTnLst>
                              <p:par>
                                <p:cTn id="15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2000"/>
                            </p:stCondLst>
                            <p:childTnLst>
                              <p:par>
                                <p:cTn id="17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4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4000"/>
                            </p:stCondLst>
                            <p:childTnLst>
                              <p:par>
                                <p:cTn id="17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2000"/>
                            </p:stCondLst>
                            <p:childTnLst>
                              <p:par>
                                <p:cTn id="19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2" dur="2000" fill="hold"/>
                                        <p:tgtEl>
                                          <p:spTgt spid="7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4000"/>
                            </p:stCondLst>
                            <p:childTnLst>
                              <p:par>
                                <p:cTn id="19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2000"/>
                            </p:stCondLst>
                            <p:childTnLst>
                              <p:par>
                                <p:cTn id="20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0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4000"/>
                            </p:stCondLst>
                            <p:childTnLst>
                              <p:par>
                                <p:cTn id="21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2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8" dur="2000" fill="hold"/>
                                        <p:tgtEl>
                                          <p:spTgt spid="6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9" fill="hold">
                            <p:stCondLst>
                              <p:cond delay="4000"/>
                            </p:stCondLst>
                            <p:childTnLst>
                              <p:par>
                                <p:cTn id="23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"/>
                            </p:stCondLst>
                            <p:childTnLst>
                              <p:par>
                                <p:cTn id="24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6" dur="2000" fill="hold"/>
                                        <p:tgtEl>
                                          <p:spTgt spid="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7" fill="hold">
                            <p:stCondLst>
                              <p:cond delay="4000"/>
                            </p:stCondLst>
                            <p:childTnLst>
                              <p:par>
                                <p:cTn id="24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1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000"/>
                            </p:stCondLst>
                            <p:childTnLst>
                              <p:par>
                                <p:cTn id="26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4" dur="2000" fill="hold"/>
                                        <p:tgtEl>
                                          <p:spTgt spid="6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7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0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000"/>
                            </p:stCondLst>
                            <p:childTnLst>
                              <p:par>
                                <p:cTn id="28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2" dur="2000" fill="hold"/>
                                        <p:tgtEl>
                                          <p:spTgt spid="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3" fill="hold">
                            <p:stCondLst>
                              <p:cond delay="4000"/>
                            </p:stCondLst>
                            <p:childTnLst>
                              <p:par>
                                <p:cTn id="28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5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0" dur="2000" fill="hold"/>
                                        <p:tgtEl>
                                          <p:spTgt spid="6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1" fill="hold">
                            <p:stCondLst>
                              <p:cond delay="4000"/>
                            </p:stCondLst>
                            <p:childTnLst>
                              <p:par>
                                <p:cTn id="30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3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6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3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5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000"/>
                            </p:stCondLst>
                            <p:childTnLst>
                              <p:par>
                                <p:cTn id="31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8" dur="2000" fill="hold"/>
                                        <p:tgtEl>
                                          <p:spTgt spid="6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9" fill="hold">
                            <p:stCondLst>
                              <p:cond delay="4000"/>
                            </p:stCondLst>
                            <p:childTnLst>
                              <p:par>
                                <p:cTn id="32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1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4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1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3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3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6" dur="2000" fill="hold"/>
                                        <p:tgtEl>
                                          <p:spTgt spid="6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3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9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2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1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000"/>
                            </p:stCondLst>
                            <p:childTnLst>
                              <p:par>
                                <p:cTn id="35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4" dur="2000" fill="hold"/>
                                        <p:tgtEl>
                                          <p:spTgt spid="6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5" fill="hold">
                            <p:stCondLst>
                              <p:cond delay="4000"/>
                            </p:stCondLst>
                            <p:childTnLst>
                              <p:par>
                                <p:cTn id="35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7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0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2000"/>
                            </p:stCondLst>
                            <p:childTnLst>
                              <p:par>
                                <p:cTn id="37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2" dur="2000" fill="hold"/>
                                        <p:tgtEl>
                                          <p:spTgt spid="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3" fill="hold">
                            <p:stCondLst>
                              <p:cond delay="4000"/>
                            </p:stCondLst>
                            <p:childTnLst>
                              <p:par>
                                <p:cTn id="37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5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5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7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2000"/>
                            </p:stCondLst>
                            <p:childTnLst>
                              <p:par>
                                <p:cTn id="38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0" dur="2000" fill="hold"/>
                                        <p:tgtEl>
                                          <p:spTgt spid="7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1" fill="hold">
                            <p:stCondLst>
                              <p:cond delay="4000"/>
                            </p:stCondLst>
                            <p:childTnLst>
                              <p:par>
                                <p:cTn id="39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3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6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5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2000"/>
                            </p:stCondLst>
                            <p:childTnLst>
                              <p:par>
                                <p:cTn id="40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8" dur="2000" fill="hold"/>
                                        <p:tgtEl>
                                          <p:spTgt spid="5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9" fill="hold">
                            <p:stCondLst>
                              <p:cond delay="4000"/>
                            </p:stCondLst>
                            <p:childTnLst>
                              <p:par>
                                <p:cTn id="41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1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4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7" fill="hold">
                      <p:stCondLst>
                        <p:cond delay="0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2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3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2000"/>
                            </p:stCondLst>
                            <p:childTnLst>
                              <p:par>
                                <p:cTn id="42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6" dur="2000" fill="hold"/>
                                        <p:tgtEl>
                                          <p:spTgt spid="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7" fill="hold">
                            <p:stCondLst>
                              <p:cond delay="4000"/>
                            </p:stCondLst>
                            <p:childTnLst>
                              <p:par>
                                <p:cTn id="42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9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2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>
                      <p:stCondLst>
                        <p:cond delay="0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9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1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4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4" dur="2000" fill="hold"/>
                                        <p:tgtEl>
                                          <p:spTgt spid="7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4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7" dur="1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1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1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0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5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3" fill="hold">
                      <p:stCondLst>
                        <p:cond delay="0"/>
                      </p:stCondLst>
                      <p:childTnLst>
                        <p:par>
                          <p:cTn id="454" fill="hold">
                            <p:stCondLst>
                              <p:cond delay="0"/>
                            </p:stCondLst>
                            <p:childTnLst>
                              <p:par>
                                <p:cTn id="4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9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2000"/>
                            </p:stCondLst>
                            <p:childTnLst>
                              <p:par>
                                <p:cTn id="46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2" dur="2000" fill="hold"/>
                                        <p:tgtEl>
                                          <p:spTgt spid="5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3" fill="hold">
                            <p:stCondLst>
                              <p:cond delay="4000"/>
                            </p:stCondLst>
                            <p:childTnLst>
                              <p:par>
                                <p:cTn id="46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5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>
                      <p:stCondLst>
                        <p:cond delay="0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5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6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7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2000"/>
                            </p:stCondLst>
                            <p:childTnLst>
                              <p:par>
                                <p:cTn id="47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0" dur="2000" fill="hold"/>
                                        <p:tgtEl>
                                          <p:spTgt spid="7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1" fill="hold">
                            <p:stCondLst>
                              <p:cond delay="4000"/>
                            </p:stCondLst>
                            <p:childTnLst>
                              <p:par>
                                <p:cTn id="48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3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6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48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9" fill="hold">
                      <p:stCondLst>
                        <p:cond delay="0"/>
                      </p:stCondLst>
                      <p:childTnLst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3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4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5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2000"/>
                            </p:stCondLst>
                            <p:childTnLst>
                              <p:par>
                                <p:cTn id="49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8" dur="2000" fill="hold"/>
                                        <p:tgtEl>
                                          <p:spTgt spid="7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1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4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>
                      <p:stCondLst>
                        <p:cond delay="0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2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3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2000"/>
                            </p:stCondLst>
                            <p:childTnLst>
                              <p:par>
                                <p:cTn id="51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6" dur="2000" fill="hold"/>
                                        <p:tgtEl>
                                          <p:spTgt spid="6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7" fill="hold">
                            <p:stCondLst>
                              <p:cond delay="4000"/>
                            </p:stCondLst>
                            <p:childTnLst>
                              <p:par>
                                <p:cTn id="51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9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0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2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4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5" fill="hold">
                      <p:stCondLst>
                        <p:cond delay="0"/>
                      </p:stCondLst>
                      <p:childTnLst>
                        <p:par>
                          <p:cTn id="526" fill="hold">
                            <p:stCondLst>
                              <p:cond delay="0"/>
                            </p:stCondLst>
                            <p:childTnLst>
                              <p:par>
                                <p:cTn id="5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9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0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1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4" dur="2000" fill="hold"/>
                                        <p:tgtEl>
                                          <p:spTgt spid="8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5" fill="hold">
                            <p:stCondLst>
                              <p:cond delay="4000"/>
                            </p:stCondLst>
                            <p:childTnLst>
                              <p:par>
                                <p:cTn id="53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7" dur="10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8" dur="10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9" dur="10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0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54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3" fill="hold">
                      <p:stCondLst>
                        <p:cond delay="0"/>
                      </p:stCondLst>
                      <p:childTnLst>
                        <p:par>
                          <p:cTn id="544" fill="hold">
                            <p:stCondLst>
                              <p:cond delay="0"/>
                            </p:stCondLst>
                            <p:childTnLst>
                              <p:par>
                                <p:cTn id="5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7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8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9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5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2" dur="2000" fill="hold"/>
                                        <p:tgtEl>
                                          <p:spTgt spid="8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5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5" dur="10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6" dur="10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7" dur="10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8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6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1" fill="hold">
                      <p:stCondLst>
                        <p:cond delay="0"/>
                      </p:stCondLst>
                      <p:childTnLst>
                        <p:par>
                          <p:cTn id="562" fill="hold">
                            <p:stCondLst>
                              <p:cond delay="0"/>
                            </p:stCondLst>
                            <p:childTnLst>
                              <p:par>
                                <p:cTn id="5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5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6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8" fill="hold">
                            <p:stCondLst>
                              <p:cond delay="2000"/>
                            </p:stCondLst>
                            <p:childTnLst>
                              <p:par>
                                <p:cTn id="56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0" dur="2000" fill="hold"/>
                                        <p:tgtEl>
                                          <p:spTgt spid="8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1" fill="hold">
                            <p:stCondLst>
                              <p:cond delay="4000"/>
                            </p:stCondLst>
                            <p:childTnLst>
                              <p:par>
                                <p:cTn id="57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3" dur="1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4" dur="1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5" dur="1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6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7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9" fill="hold">
                      <p:stCondLst>
                        <p:cond delay="0"/>
                      </p:stCondLst>
                      <p:childTnLst>
                        <p:par>
                          <p:cTn id="580" fill="hold">
                            <p:stCondLst>
                              <p:cond delay="0"/>
                            </p:stCondLst>
                            <p:childTnLst>
                              <p:par>
                                <p:cTn id="5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6" fill="hold">
                            <p:stCondLst>
                              <p:cond delay="2000"/>
                            </p:stCondLst>
                            <p:childTnLst>
                              <p:par>
                                <p:cTn id="58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8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9" fill="hold">
                            <p:stCondLst>
                              <p:cond delay="4000"/>
                            </p:stCondLst>
                            <p:childTnLst>
                              <p:par>
                                <p:cTn id="59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96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7" fill="hold">
                      <p:stCondLst>
                        <p:cond delay="0"/>
                      </p:stCondLst>
                      <p:childTnLst>
                        <p:par>
                          <p:cTn id="598" fill="hold">
                            <p:stCondLst>
                              <p:cond delay="0"/>
                            </p:stCondLst>
                            <p:childTnLst>
                              <p:par>
                                <p:cTn id="59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1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3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4" fill="hold">
                            <p:stCondLst>
                              <p:cond delay="2000"/>
                            </p:stCondLst>
                            <p:childTnLst>
                              <p:par>
                                <p:cTn id="60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06" dur="2000" fill="hold"/>
                                        <p:tgtEl>
                                          <p:spTgt spid="9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7" fill="hold">
                            <p:stCondLst>
                              <p:cond delay="4000"/>
                            </p:stCondLst>
                            <p:childTnLst>
                              <p:par>
                                <p:cTn id="60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9" dur="10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0" dur="10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1" dur="10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2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61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5" fill="hold">
                      <p:stCondLst>
                        <p:cond delay="0"/>
                      </p:stCondLst>
                      <p:childTnLst>
                        <p:par>
                          <p:cTn id="616" fill="hold">
                            <p:stCondLst>
                              <p:cond delay="0"/>
                            </p:stCondLst>
                            <p:childTnLst>
                              <p:par>
                                <p:cTn id="6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9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0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1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2" fill="hold">
                            <p:stCondLst>
                              <p:cond delay="2000"/>
                            </p:stCondLst>
                            <p:childTnLst>
                              <p:par>
                                <p:cTn id="62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24" dur="2000" fill="hold"/>
                                        <p:tgtEl>
                                          <p:spTgt spid="9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5" fill="hold">
                            <p:stCondLst>
                              <p:cond delay="4000"/>
                            </p:stCondLst>
                            <p:childTnLst>
                              <p:par>
                                <p:cTn id="62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7" dur="10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8" dur="10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9" dur="10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0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63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3" fill="hold">
                      <p:stCondLst>
                        <p:cond delay="0"/>
                      </p:stCondLst>
                      <p:childTnLst>
                        <p:par>
                          <p:cTn id="634" fill="hold">
                            <p:stCondLst>
                              <p:cond delay="0"/>
                            </p:stCondLst>
                            <p:childTnLst>
                              <p:par>
                                <p:cTn id="6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7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8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9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0" fill="hold">
                            <p:stCondLst>
                              <p:cond delay="2000"/>
                            </p:stCondLst>
                            <p:childTnLst>
                              <p:par>
                                <p:cTn id="64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42" dur="2000" fill="hold"/>
                                        <p:tgtEl>
                                          <p:spTgt spid="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3" fill="hold">
                            <p:stCondLst>
                              <p:cond delay="4000"/>
                            </p:stCondLst>
                            <p:childTnLst>
                              <p:par>
                                <p:cTn id="64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5" dur="10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6" dur="10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7" dur="10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8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650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1" fill="hold">
                      <p:stCondLst>
                        <p:cond delay="0"/>
                      </p:stCondLst>
                      <p:childTnLst>
                        <p:par>
                          <p:cTn id="652" fill="hold">
                            <p:stCondLst>
                              <p:cond delay="0"/>
                            </p:stCondLst>
                            <p:childTnLst>
                              <p:par>
                                <p:cTn id="6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5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6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7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8" fill="hold">
                            <p:stCondLst>
                              <p:cond delay="2000"/>
                            </p:stCondLst>
                            <p:childTnLst>
                              <p:par>
                                <p:cTn id="65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0" dur="2000" fill="hold"/>
                                        <p:tgtEl>
                                          <p:spTgt spid="9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1" fill="hold">
                            <p:stCondLst>
                              <p:cond delay="4000"/>
                            </p:stCondLst>
                            <p:childTnLst>
                              <p:par>
                                <p:cTn id="66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3" dur="10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4" dur="10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5" dur="10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6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</p:childTnLst>
        </p:cTn>
      </p:par>
    </p:tnLst>
    <p:bldLst>
      <p:bldP spid="50" grpId="0" animBg="1"/>
      <p:bldP spid="50" grpId="1" animBg="1"/>
      <p:bldP spid="50" grpId="2" animBg="1"/>
      <p:bldP spid="51" grpId="0" animBg="1"/>
      <p:bldP spid="51" grpId="1" animBg="1"/>
      <p:bldP spid="51" grpId="2" animBg="1"/>
      <p:bldP spid="52" grpId="0" animBg="1"/>
      <p:bldP spid="52" grpId="1" animBg="1"/>
      <p:bldP spid="52" grpId="2" animBg="1"/>
      <p:bldP spid="53" grpId="0" animBg="1"/>
      <p:bldP spid="53" grpId="1" animBg="1"/>
      <p:bldP spid="53" grpId="2" animBg="1"/>
      <p:bldP spid="54" grpId="0" animBg="1"/>
      <p:bldP spid="54" grpId="1" animBg="1"/>
      <p:bldP spid="54" grpId="2" animBg="1"/>
      <p:bldP spid="55" grpId="0" animBg="1"/>
      <p:bldP spid="55" grpId="1" animBg="1"/>
      <p:bldP spid="55" grpId="2" animBg="1"/>
      <p:bldP spid="56" grpId="0" animBg="1"/>
      <p:bldP spid="56" grpId="1" animBg="1"/>
      <p:bldP spid="56" grpId="2" animBg="1"/>
      <p:bldP spid="57" grpId="0" animBg="1"/>
      <p:bldP spid="57" grpId="1" animBg="1"/>
      <p:bldP spid="57" grpId="2" animBg="1"/>
      <p:bldP spid="58" grpId="0" animBg="1"/>
      <p:bldP spid="58" grpId="1" animBg="1"/>
      <p:bldP spid="58" grpId="2" animBg="1"/>
      <p:bldP spid="59" grpId="0" animBg="1"/>
      <p:bldP spid="59" grpId="1" animBg="1"/>
      <p:bldP spid="59" grpId="2" animBg="1"/>
      <p:bldP spid="60" grpId="0" animBg="1"/>
      <p:bldP spid="60" grpId="1" animBg="1"/>
      <p:bldP spid="60" grpId="2" animBg="1"/>
      <p:bldP spid="62" grpId="0" animBg="1"/>
      <p:bldP spid="62" grpId="1" animBg="1"/>
      <p:bldP spid="62" grpId="2" animBg="1"/>
      <p:bldP spid="63" grpId="0" animBg="1"/>
      <p:bldP spid="63" grpId="1" animBg="1"/>
      <p:bldP spid="63" grpId="2" animBg="1"/>
      <p:bldP spid="65" grpId="0" animBg="1"/>
      <p:bldP spid="65" grpId="1" animBg="1"/>
      <p:bldP spid="65" grpId="2" animBg="1"/>
      <p:bldP spid="66" grpId="0" animBg="1"/>
      <p:bldP spid="66" grpId="1" animBg="1"/>
      <p:bldP spid="66" grpId="2" animBg="1"/>
      <p:bldP spid="67" grpId="0" animBg="1"/>
      <p:bldP spid="67" grpId="1" animBg="1"/>
      <p:bldP spid="67" grpId="2" animBg="1"/>
      <p:bldP spid="68" grpId="0" animBg="1"/>
      <p:bldP spid="68" grpId="1" animBg="1"/>
      <p:bldP spid="68" grpId="2" animBg="1"/>
      <p:bldP spid="69" grpId="0" animBg="1"/>
      <p:bldP spid="69" grpId="1" animBg="1"/>
      <p:bldP spid="69" grpId="2" animBg="1"/>
      <p:bldP spid="71" grpId="0" animBg="1"/>
      <p:bldP spid="71" grpId="1" animBg="1"/>
      <p:bldP spid="71" grpId="2" animBg="1"/>
      <p:bldP spid="72" grpId="0" animBg="1"/>
      <p:bldP spid="72" grpId="1" animBg="1"/>
      <p:bldP spid="72" grpId="2" animBg="1"/>
      <p:bldP spid="73" grpId="0" animBg="1"/>
      <p:bldP spid="73" grpId="1" animBg="1"/>
      <p:bldP spid="73" grpId="2" animBg="1"/>
      <p:bldP spid="61" grpId="0" animBg="1"/>
      <p:bldP spid="61" grpId="1" animBg="1"/>
      <p:bldP spid="61" grpId="2" animBg="1"/>
      <p:bldP spid="11" grpId="0" animBg="1"/>
      <p:bldP spid="11" grpId="1" animBg="1"/>
      <p:bldP spid="11" grpId="2" animBg="1"/>
      <p:bldP spid="13" grpId="0" animBg="1"/>
      <p:bldP spid="13" grpId="1" animBg="1"/>
      <p:bldP spid="13" grpId="2" animBg="1"/>
      <p:bldP spid="15" grpId="0" animBg="1"/>
      <p:bldP spid="15" grpId="1" animBg="1"/>
      <p:bldP spid="15" grpId="2" animBg="1"/>
      <p:bldP spid="76" grpId="0" animBg="1"/>
      <p:bldP spid="76" grpId="1" animBg="1"/>
      <p:bldP spid="76" grpId="2" animBg="1"/>
      <p:bldP spid="77" grpId="0" animBg="1"/>
      <p:bldP spid="77" grpId="1" animBg="1"/>
      <p:bldP spid="77" grpId="2" animBg="1"/>
      <p:bldP spid="82" grpId="0" animBg="1"/>
      <p:bldP spid="82" grpId="1" animBg="1"/>
      <p:bldP spid="82" grpId="2" animBg="1"/>
      <p:bldP spid="83" grpId="0" animBg="1"/>
      <p:bldP spid="83" grpId="1" animBg="1"/>
      <p:bldP spid="83" grpId="2" animBg="1"/>
      <p:bldP spid="84" grpId="0" animBg="1"/>
      <p:bldP spid="84" grpId="1" animBg="1"/>
      <p:bldP spid="84" grpId="2" animBg="1"/>
      <p:bldP spid="16" grpId="0" animBg="1"/>
      <p:bldP spid="16" grpId="1" animBg="1"/>
      <p:bldP spid="16" grpId="2" animBg="1"/>
      <p:bldP spid="5" grpId="0" animBg="1"/>
      <p:bldP spid="5" grpId="1" animBg="1"/>
      <p:bldP spid="5" grpId="2" animBg="1"/>
      <p:bldP spid="12" grpId="0" animBg="1"/>
      <p:bldP spid="12" grpId="1" animBg="1"/>
      <p:bldP spid="12" grpId="2" animBg="1"/>
      <p:bldP spid="91" grpId="0" animBg="1"/>
      <p:bldP spid="91" grpId="1" animBg="1"/>
      <p:bldP spid="91" grpId="2" animBg="1"/>
      <p:bldP spid="92" grpId="0" animBg="1"/>
      <p:bldP spid="92" grpId="1" animBg="1"/>
      <p:bldP spid="92" grpId="2" animBg="1"/>
      <p:bldP spid="93" grpId="0" animBg="1"/>
      <p:bldP spid="93" grpId="1" animBg="1"/>
      <p:bldP spid="93" grpId="2" animBg="1"/>
      <p:bldP spid="94" grpId="0" animBg="1"/>
      <p:bldP spid="94" grpId="1" animBg="1"/>
      <p:bldP spid="94" grpId="2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32150" y1="26968" x2="32150" y2="26968"/>
                        <a14:foregroundMark x1="30063" y1="37856" x2="30271" y2="36683"/>
                        <a14:foregroundMark x1="28810" y1="34841" x2="28810" y2="34841"/>
                        <a14:foregroundMark x1="27975" y1="32496" x2="27975" y2="32496"/>
                        <a14:foregroundMark x1="27349" y1="30486" x2="27349" y2="30486"/>
                        <a14:foregroundMark x1="26722" y1="28476" x2="27766" y2="28141"/>
                        <a14:foregroundMark x1="30689" y1="25628" x2="31524" y2="25963"/>
                        <a14:foregroundMark x1="36326" y1="25963" x2="36326" y2="25963"/>
                        <a14:foregroundMark x1="40919" y1="27638" x2="40919" y2="27638"/>
                        <a14:foregroundMark x1="42380" y1="26968" x2="42380" y2="26968"/>
                        <a14:foregroundMark x1="44050" y1="27973" x2="44050" y2="27973"/>
                        <a14:foregroundMark x1="37996" y1="30821" x2="37996" y2="30821"/>
                        <a14:foregroundMark x1="62213" y1="27973" x2="62213" y2="27973"/>
                        <a14:foregroundMark x1="57829" y1="29648" x2="57829" y2="29648"/>
                        <a14:foregroundMark x1="67015" y1="28643" x2="67015" y2="28643"/>
                        <a14:foregroundMark x1="70772" y1="29648" x2="70772" y2="29648"/>
                        <a14:foregroundMark x1="67641" y1="33166" x2="67641" y2="33166"/>
                        <a14:foregroundMark x1="59290" y1="31993" x2="59290" y2="31993"/>
                        <a14:foregroundMark x1="61587" y1="29816" x2="61587" y2="29816"/>
                        <a14:foregroundMark x1="64092" y1="28141" x2="64092" y2="28141"/>
                        <a14:foregroundMark x1="40084" y1="34338" x2="40084" y2="34338"/>
                        <a14:foregroundMark x1="65136" y1="35008" x2="65136" y2="35008"/>
                        <a14:foregroundMark x1="67223" y1="27471" x2="67223" y2="27471"/>
                        <a14:foregroundMark x1="46973" y1="49916" x2="46973" y2="49916"/>
                        <a14:foregroundMark x1="49478" y1="53099" x2="49478" y2="53099"/>
                        <a14:foregroundMark x1="52192" y1="54941" x2="52192" y2="54941"/>
                        <a14:foregroundMark x1="56159" y1="53266" x2="56159" y2="53266"/>
                        <a14:foregroundMark x1="54280" y1="51926" x2="54280" y2="51926"/>
                        <a14:foregroundMark x1="52192" y1="51424" x2="52192" y2="51424"/>
                        <a14:foregroundMark x1="44259" y1="51424" x2="44259" y2="51424"/>
                        <a14:foregroundMark x1="42797" y1="50419" x2="42797" y2="50419"/>
                        <a14:foregroundMark x1="39248" y1="49079" x2="39248" y2="49079"/>
                        <a14:foregroundMark x1="37370" y1="46399" x2="37370" y2="46399"/>
                        <a14:foregroundMark x1="38831" y1="47571" x2="38831" y2="47571"/>
                        <a14:foregroundMark x1="41962" y1="53099" x2="41962" y2="53099"/>
                        <a14:foregroundMark x1="44050" y1="54271" x2="44050" y2="54271"/>
                        <a14:foregroundMark x1="74739" y1="70519" x2="74739" y2="70519"/>
                        <a14:foregroundMark x1="67641" y1="67504" x2="67641" y2="67504"/>
                        <a14:foregroundMark x1="70146" y1="69012" x2="70146" y2="69012"/>
                        <a14:foregroundMark x1="73695" y1="69849" x2="73695" y2="69849"/>
                        <a14:foregroundMark x1="77871" y1="70352" x2="77871" y2="70352"/>
                        <a14:foregroundMark x1="84342" y1="72697" x2="84342" y2="72697"/>
                        <a14:foregroundMark x1="79332" y1="75879" x2="79332" y2="75879"/>
                        <a14:foregroundMark x1="77244" y1="76214" x2="77244" y2="76214"/>
                        <a14:foregroundMark x1="75783" y1="77219" x2="75783" y2="77219"/>
                        <a14:foregroundMark x1="71190" y1="78392" x2="71190" y2="78392"/>
                        <a14:foregroundMark x1="69729" y1="79397" x2="67641" y2="80737"/>
                        <a14:foregroundMark x1="66388" y1="81240" x2="66388" y2="81240"/>
                        <a14:foregroundMark x1="66180" y1="81575" x2="66180" y2="81575"/>
                        <a14:foregroundMark x1="65553" y1="81742" x2="65553" y2="81742"/>
                        <a14:foregroundMark x1="64927" y1="81742" x2="64092" y2="81910"/>
                        <a14:foregroundMark x1="64092" y1="81910" x2="62213" y2="81910"/>
                        <a14:foregroundMark x1="61378" y1="81742" x2="58455" y2="81742"/>
                        <a14:foregroundMark x1="56367" y1="81575" x2="54071" y2="82747"/>
                        <a14:foregroundMark x1="53445" y1="82747" x2="52192" y2="82747"/>
                        <a14:foregroundMark x1="48643" y1="81742" x2="44885" y2="81910"/>
                        <a14:foregroundMark x1="42380" y1="80737" x2="41336" y2="80737"/>
                        <a14:foregroundMark x1="40084" y1="79564" x2="39875" y2="78894"/>
                        <a14:foregroundMark x1="39248" y1="77722" x2="37370" y2="77052"/>
                        <a14:foregroundMark x1="36326" y1="75544" x2="36326" y2="75544"/>
                        <a14:foregroundMark x1="35282" y1="73702" x2="35282" y2="73702"/>
                        <a14:foregroundMark x1="35282" y1="73032" x2="35282" y2="73032"/>
                        <a14:foregroundMark x1="35282" y1="72697" x2="35282" y2="72697"/>
                        <a14:foregroundMark x1="35073" y1="72529" x2="35073" y2="72529"/>
                        <a14:foregroundMark x1="33820" y1="70519" x2="33820" y2="69179"/>
                        <a14:foregroundMark x1="32985" y1="67672" x2="32359" y2="67002"/>
                        <a14:foregroundMark x1="31315" y1="65327" x2="31315" y2="65327"/>
                        <a14:foregroundMark x1="44259" y1="81742" x2="44259" y2="81742"/>
                        <a14:foregroundMark x1="44468" y1="81910" x2="44468" y2="81910"/>
                        <a14:foregroundMark x1="42797" y1="81072" x2="42797" y2="81072"/>
                        <a14:foregroundMark x1="42797" y1="82245" x2="42797" y2="82245"/>
                        <a14:foregroundMark x1="40501" y1="83417" x2="40501" y2="83417"/>
                        <a14:foregroundMark x1="40501" y1="84087" x2="40501" y2="84087"/>
                        <a14:foregroundMark x1="39457" y1="85930" x2="39457" y2="85930"/>
                        <a14:foregroundMark x1="41545" y1="84422" x2="41545" y2="84422"/>
                        <a14:foregroundMark x1="41545" y1="83920" x2="41545" y2="83920"/>
                        <a14:foregroundMark x1="41545" y1="83417" x2="41545" y2="83417"/>
                        <a14:foregroundMark x1="44259" y1="80067" x2="44259" y2="80067"/>
                        <a14:foregroundMark x1="44885" y1="80067" x2="44885" y2="80067"/>
                        <a14:foregroundMark x1="48643" y1="80235" x2="48643" y2="80235"/>
                        <a14:foregroundMark x1="66388" y1="80737" x2="66388" y2="80737"/>
                        <a14:foregroundMark x1="57829" y1="74874" x2="58455" y2="75544"/>
                        <a14:foregroundMark x1="60125" y1="75544" x2="60125" y2="75544"/>
                        <a14:foregroundMark x1="62213" y1="75377" x2="63674" y2="74874"/>
                        <a14:foregroundMark x1="66388" y1="73869" x2="66388" y2="73869"/>
                        <a14:foregroundMark x1="69102" y1="73869" x2="69102" y2="73869"/>
                        <a14:foregroundMark x1="69102" y1="73869" x2="68267" y2="73869"/>
                        <a14:foregroundMark x1="67850" y1="73869" x2="66597" y2="74204"/>
                        <a14:foregroundMark x1="65136" y1="74204" x2="63674" y2="75042"/>
                        <a14:foregroundMark x1="49061" y1="84422" x2="49061" y2="84422"/>
                        <a14:foregroundMark x1="48434" y1="85260" x2="48434" y2="85260"/>
                        <a14:foregroundMark x1="61378" y1="88442" x2="61378" y2="88442"/>
                        <a14:foregroundMark x1="61378" y1="88610" x2="62213" y2="88777"/>
                        <a14:foregroundMark x1="67223" y1="88107" x2="68267" y2="88107"/>
                        <a14:foregroundMark x1="69311" y1="87605" x2="70146" y2="87605"/>
                        <a14:foregroundMark x1="73695" y1="86767" x2="73695" y2="86767"/>
                        <a14:foregroundMark x1="77035" y1="85930" x2="78497" y2="85930"/>
                        <a14:foregroundMark x1="79958" y1="85595" x2="79958" y2="85595"/>
                        <a14:foregroundMark x1="83299" y1="85092" x2="83299" y2="85092"/>
                        <a14:foregroundMark x1="83299" y1="85092" x2="83299" y2="85092"/>
                        <a14:foregroundMark x1="83507" y1="85092" x2="83507" y2="85092"/>
                        <a14:foregroundMark x1="84760" y1="84422" x2="84760" y2="84422"/>
                        <a14:foregroundMark x1="85595" y1="83417" x2="86430" y2="82747"/>
                        <a14:foregroundMark x1="86430" y1="82747" x2="86430" y2="82747"/>
                        <a14:foregroundMark x1="87474" y1="82245" x2="87474" y2="82245"/>
                        <a14:foregroundMark x1="87474" y1="82245" x2="87474" y2="82245"/>
                        <a14:foregroundMark x1="78497" y1="70854" x2="78497" y2="70854"/>
                        <a14:foregroundMark x1="82463" y1="70184" x2="82463" y2="70184"/>
                        <a14:foregroundMark x1="80793" y1="70184" x2="80793" y2="70184"/>
                        <a14:foregroundMark x1="78914" y1="70184" x2="78914" y2="70184"/>
                        <a14:foregroundMark x1="74113" y1="68677" x2="74113" y2="68677"/>
                        <a14:foregroundMark x1="72860" y1="68007" x2="72860" y2="68007"/>
                        <a14:foregroundMark x1="71816" y1="67337" x2="71816" y2="67337"/>
                        <a14:foregroundMark x1="85804" y1="69179" x2="85804" y2="69179"/>
                        <a14:foregroundMark x1="48643" y1="88107" x2="48643" y2="88107"/>
                        <a14:foregroundMark x1="48017" y1="86935" x2="48017" y2="86935"/>
                        <a14:foregroundMark x1="47808" y1="85595" x2="47808" y2="85595"/>
                        <a14:foregroundMark x1="42171" y1="86935" x2="42171" y2="86935"/>
                        <a14:foregroundMark x1="51983" y1="79397" x2="51983" y2="79397"/>
                        <a14:foregroundMark x1="49269" y1="79397" x2="49269" y2="79397"/>
                        <a14:foregroundMark x1="51357" y1="84422" x2="51357" y2="84422"/>
                        <a14:foregroundMark x1="53445" y1="85762" x2="53445" y2="85762"/>
                        <a14:foregroundMark x1="28810" y1="64489" x2="28810" y2="64489"/>
                        <a14:foregroundMark x1="49478" y1="56449" x2="49478" y2="56449"/>
                        <a14:foregroundMark x1="53027" y1="55444" x2="53027" y2="55444"/>
                        <a14:foregroundMark x1="55115" y1="56449" x2="55115" y2="56449"/>
                        <a14:foregroundMark x1="70772" y1="31323" x2="70772" y2="31323"/>
                        <a14:foregroundMark x1="57829" y1="34338" x2="57829" y2="34338"/>
                        <a14:foregroundMark x1="43424" y1="29983" x2="43424" y2="29983"/>
                        <a14:foregroundMark x1="35908" y1="29648" x2="35908" y2="29648"/>
                        <a14:foregroundMark x1="37787" y1="28141" x2="37787" y2="28141"/>
                        <a14:foregroundMark x1="38622" y1="25796" x2="39457" y2="25796"/>
                        <a14:foregroundMark x1="32359" y1="30318" x2="32359" y2="30318"/>
                        <a14:foregroundMark x1="35699" y1="31491" x2="35699" y2="31491"/>
                        <a14:foregroundMark x1="33612" y1="31658" x2="33612" y2="316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3834">
            <a:off x="4710671" y="2444372"/>
            <a:ext cx="2302178" cy="2869308"/>
          </a:xfrm>
          <a:prstGeom prst="rect">
            <a:avLst/>
          </a:prstGeom>
        </p:spPr>
      </p:pic>
      <p:pic>
        <p:nvPicPr>
          <p:cNvPr id="3074" name="Picture 2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388028"/>
            <a:ext cx="2462063" cy="3009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049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vetlana\Desktop\do dumů\100OLYMP\P309004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17" b="10476"/>
          <a:stretch/>
        </p:blipFill>
        <p:spPr bwMode="auto">
          <a:xfrm>
            <a:off x="3491880" y="620688"/>
            <a:ext cx="5143500" cy="537028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179512" y="149412"/>
            <a:ext cx="3096344" cy="234348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Najdi ve své mapě, pak klikni na příslušné informační tlačítko      a prohlédni si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81955" y="2690266"/>
            <a:ext cx="2691457" cy="4320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Athény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81955" y="3257003"/>
            <a:ext cx="2691457" cy="4320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Kréta 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81955" y="3842394"/>
            <a:ext cx="2691457" cy="4320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 </a:t>
            </a:r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R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hodos  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81955" y="4490466"/>
            <a:ext cx="2691457" cy="4320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Mykonos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1058" y="5066530"/>
            <a:ext cx="2691457" cy="4320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Lefkada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1058" y="6218658"/>
            <a:ext cx="2691457" cy="4320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Samos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81955" y="5642594"/>
            <a:ext cx="2691457" cy="43204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Santorini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omic Sans MS" pitchFamily="66" charset="0"/>
            </a:endParaRPr>
          </a:p>
        </p:txBody>
      </p:sp>
      <p:sp>
        <p:nvSpPr>
          <p:cNvPr id="11" name="Tlačítko akce: Informace 10">
            <a:hlinkClick r:id="rId3" action="ppaction://hlinksldjump" highlightClick="1"/>
          </p:cNvPr>
          <p:cNvSpPr/>
          <p:nvPr/>
        </p:nvSpPr>
        <p:spPr>
          <a:xfrm>
            <a:off x="6912568" y="3515936"/>
            <a:ext cx="198022" cy="173115"/>
          </a:xfrm>
          <a:prstGeom prst="actionButtonInformation">
            <a:avLst/>
          </a:prstGeom>
          <a:solidFill>
            <a:srgbClr val="FF0000"/>
          </a:solidFill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Informace 12">
            <a:hlinkClick r:id="rId4" action="ppaction://hlinksldjump" highlightClick="1"/>
          </p:cNvPr>
          <p:cNvSpPr/>
          <p:nvPr/>
        </p:nvSpPr>
        <p:spPr>
          <a:xfrm>
            <a:off x="5658450" y="3342821"/>
            <a:ext cx="198022" cy="173115"/>
          </a:xfrm>
          <a:prstGeom prst="actionButtonInformation">
            <a:avLst/>
          </a:prstGeom>
          <a:solidFill>
            <a:srgbClr val="FF0000"/>
          </a:solidFill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Informace 13">
            <a:hlinkClick r:id="rId5" action="ppaction://hlinksldjump" highlightClick="1"/>
          </p:cNvPr>
          <p:cNvSpPr/>
          <p:nvPr/>
        </p:nvSpPr>
        <p:spPr>
          <a:xfrm>
            <a:off x="3627915" y="2906290"/>
            <a:ext cx="198022" cy="193830"/>
          </a:xfrm>
          <a:prstGeom prst="actionButtonInformation">
            <a:avLst/>
          </a:prstGeom>
          <a:solidFill>
            <a:srgbClr val="FF0000"/>
          </a:solidFill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Informace 14">
            <a:hlinkClick r:id="rId6" action="ppaction://hlinksldjump" highlightClick="1"/>
          </p:cNvPr>
          <p:cNvSpPr/>
          <p:nvPr/>
        </p:nvSpPr>
        <p:spPr>
          <a:xfrm>
            <a:off x="6037550" y="5471855"/>
            <a:ext cx="396044" cy="346230"/>
          </a:xfrm>
          <a:prstGeom prst="actionButtonInformation">
            <a:avLst/>
          </a:prstGeom>
          <a:solidFill>
            <a:srgbClr val="FF0000"/>
          </a:solidFill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Informace 15">
            <a:hlinkClick r:id="rId7" action="ppaction://hlinksldjump" highlightClick="1"/>
          </p:cNvPr>
          <p:cNvSpPr/>
          <p:nvPr/>
        </p:nvSpPr>
        <p:spPr>
          <a:xfrm>
            <a:off x="7668344" y="3669279"/>
            <a:ext cx="198022" cy="173115"/>
          </a:xfrm>
          <a:prstGeom prst="actionButtonInformation">
            <a:avLst/>
          </a:prstGeom>
          <a:solidFill>
            <a:srgbClr val="FF0000"/>
          </a:solidFill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Informace 16">
            <a:hlinkClick r:id="rId8" action="ppaction://hlinksldjump" highlightClick="1"/>
          </p:cNvPr>
          <p:cNvSpPr/>
          <p:nvPr/>
        </p:nvSpPr>
        <p:spPr>
          <a:xfrm>
            <a:off x="8386573" y="4784644"/>
            <a:ext cx="198022" cy="173115"/>
          </a:xfrm>
          <a:prstGeom prst="actionButtonInformation">
            <a:avLst/>
          </a:prstGeom>
          <a:solidFill>
            <a:srgbClr val="FF0000"/>
          </a:solidFill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Informace 17">
            <a:hlinkClick r:id="rId9" action="ppaction://hlinksldjump" highlightClick="1"/>
          </p:cNvPr>
          <p:cNvSpPr/>
          <p:nvPr/>
        </p:nvSpPr>
        <p:spPr>
          <a:xfrm>
            <a:off x="6681209" y="4749399"/>
            <a:ext cx="198022" cy="173115"/>
          </a:xfrm>
          <a:prstGeom prst="actionButtonInformation">
            <a:avLst/>
          </a:prstGeom>
          <a:solidFill>
            <a:srgbClr val="FF0000"/>
          </a:solidFill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Konec 18">
            <a:hlinkClick r:id="rId10" action="ppaction://hlinksldjump" highlightClick="1"/>
          </p:cNvPr>
          <p:cNvSpPr/>
          <p:nvPr/>
        </p:nvSpPr>
        <p:spPr>
          <a:xfrm>
            <a:off x="7718311" y="747318"/>
            <a:ext cx="792088" cy="573836"/>
          </a:xfrm>
          <a:prstGeom prst="actionButtonEnd">
            <a:avLst/>
          </a:prstGeom>
          <a:solidFill>
            <a:srgbClr val="FF0000"/>
          </a:solidFill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28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002642" y="2705294"/>
            <a:ext cx="3330398" cy="1388232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latin typeface="Comic Sans MS" pitchFamily="66" charset="0"/>
              </a:rPr>
              <a:t> Kréta </a:t>
            </a:r>
            <a:endParaRPr lang="cs-CZ" sz="6600" b="1" dirty="0"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260648"/>
            <a:ext cx="7920880" cy="212423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Kréta</a:t>
            </a:r>
            <a:r>
              <a:rPr lang="cs-CZ" sz="2400" dirty="0"/>
              <a:t> </a:t>
            </a:r>
            <a:r>
              <a:rPr lang="cs-CZ" sz="2400" dirty="0" smtClean="0"/>
              <a:t> je </a:t>
            </a:r>
            <a:r>
              <a:rPr lang="cs-CZ" sz="2400" dirty="0"/>
              <a:t>největší řecký a celkově pátý největší ostrov ve Středozemním </a:t>
            </a:r>
            <a:r>
              <a:rPr lang="cs-CZ" sz="2400" dirty="0" smtClean="0"/>
              <a:t>moři.</a:t>
            </a:r>
          </a:p>
          <a:p>
            <a:pPr algn="ctr"/>
            <a:r>
              <a:rPr lang="cs-CZ" sz="2400" dirty="0"/>
              <a:t>Podle starořeckých mýtů je Kréta považována za místo zrození Dia - vládce </a:t>
            </a:r>
            <a:r>
              <a:rPr lang="cs-CZ" sz="2400" dirty="0" smtClean="0"/>
              <a:t>olympských  </a:t>
            </a:r>
            <a:r>
              <a:rPr lang="cs-CZ" sz="2400" dirty="0"/>
              <a:t>bohů</a:t>
            </a:r>
            <a:r>
              <a:rPr lang="cs-CZ" sz="2400" dirty="0" smtClean="0"/>
              <a:t>.</a:t>
            </a:r>
          </a:p>
          <a:p>
            <a:pPr algn="ctr"/>
            <a:r>
              <a:rPr lang="cs-CZ" sz="2400" dirty="0" smtClean="0"/>
              <a:t>Nachází se zde spousta přírodních památek.  </a:t>
            </a:r>
          </a:p>
        </p:txBody>
      </p:sp>
      <p:pic>
        <p:nvPicPr>
          <p:cNvPr id="6146" name="Picture 2" descr="C:\Users\svetlana\Desktop\do dumů\100OLYMP\P30900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82799">
            <a:off x="951716" y="2649136"/>
            <a:ext cx="2669396" cy="35591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6" name="Popisek se šipkou doleva 5"/>
          <p:cNvSpPr/>
          <p:nvPr/>
        </p:nvSpPr>
        <p:spPr>
          <a:xfrm>
            <a:off x="3643498" y="4428733"/>
            <a:ext cx="5195710" cy="864096"/>
          </a:xfrm>
          <a:prstGeom prst="leftArrowCallout">
            <a:avLst>
              <a:gd name="adj1" fmla="val 50000"/>
              <a:gd name="adj2" fmla="val 25000"/>
              <a:gd name="adj3" fmla="val 25000"/>
              <a:gd name="adj4" fmla="val 95842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/>
              <a:t>Železná brána na soutěsce  SAMARIA Soutěska, která se svou délkou 16 km řadí mezi nejdelší v Evropě.</a:t>
            </a: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031" y="2835244"/>
            <a:ext cx="1572284" cy="125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>
            <a:hlinkClick r:id="rId4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870" y="5588234"/>
            <a:ext cx="1368152" cy="1094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7022" y="5586257"/>
            <a:ext cx="1340017" cy="107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702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Soubor:Palazzo Minosse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822" y="404022"/>
            <a:ext cx="5955657" cy="39084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590" y="1412777"/>
            <a:ext cx="1995468" cy="2899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578294" y="4459855"/>
            <a:ext cx="1314013" cy="9385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Bludiště Minotaura</a:t>
            </a: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611560" y="407020"/>
            <a:ext cx="295232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 Kréta 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4098" name="Picture 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701" y="5283226"/>
            <a:ext cx="1280747" cy="1349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3290354" y="4471991"/>
            <a:ext cx="5408591" cy="199749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Vykopávky obrovského paláce – palácového komplexu</a:t>
            </a:r>
            <a:r>
              <a:rPr lang="cs-CZ" sz="2400" dirty="0"/>
              <a:t>, který má asi 1000 místností různých funkcí, jenž byly navzájem provázány chodbami, připomínající </a:t>
            </a:r>
            <a:r>
              <a:rPr lang="cs-CZ" sz="2400" dirty="0" smtClean="0"/>
              <a:t>bludiště – labyrint.</a:t>
            </a:r>
          </a:p>
        </p:txBody>
      </p:sp>
      <p:pic>
        <p:nvPicPr>
          <p:cNvPr id="2055" name="Picture 7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810153"/>
            <a:ext cx="1759065" cy="1407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210" y="5814902"/>
            <a:ext cx="901700" cy="81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6043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01960" y="524946"/>
            <a:ext cx="3600400" cy="864096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Rhodos 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3074" name="Picture 2" descr="Soubor:Rodos495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95" y="1700808"/>
            <a:ext cx="7410400" cy="47333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" name="Picture 2" descr="C:\Users\svetlana\AppData\Local\Microsoft\Windows\Temporary Internet Files\Content.IE5\5IXC3KFZ\MC900440422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24946"/>
            <a:ext cx="1101903" cy="88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38511"/>
            <a:ext cx="889312" cy="936460"/>
          </a:xfrm>
          <a:prstGeom prst="rect">
            <a:avLst/>
          </a:prstGeom>
        </p:spPr>
      </p:pic>
      <p:pic>
        <p:nvPicPr>
          <p:cNvPr id="6" name="Picture 2" descr="C:\Users\svetlana\AppData\Local\Microsoft\Windows\Temporary Internet Files\Content.IE5\5IXC3KFZ\MC900440422[1].wmf">
            <a:hlinkClick r:id="rId7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94110"/>
            <a:ext cx="1101903" cy="88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381" y="5616640"/>
            <a:ext cx="901700" cy="81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0026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332656"/>
            <a:ext cx="3600400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latin typeface="Comic Sans MS" pitchFamily="66" charset="0"/>
              </a:rPr>
              <a:t>Mykonos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5122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44562"/>
            <a:ext cx="89058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84" y="1412776"/>
            <a:ext cx="7620000" cy="50768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" name="Picture 8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6982" y="315196"/>
            <a:ext cx="901700" cy="81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276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332656"/>
            <a:ext cx="3600400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latin typeface="Comic Sans MS" pitchFamily="66" charset="0"/>
              </a:rPr>
              <a:t>Lefkada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614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76672"/>
            <a:ext cx="89058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4885"/>
            <a:ext cx="7620000" cy="50768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" name="Picture 8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860" y="379190"/>
            <a:ext cx="901700" cy="81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3486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332656"/>
            <a:ext cx="2736304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latin typeface="Comic Sans MS" pitchFamily="66" charset="0"/>
              </a:rPr>
              <a:t>Santorini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717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682" y="1163170"/>
            <a:ext cx="89058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 descr="File:Blue Door at Emporio (1042703663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65" y="1775743"/>
            <a:ext cx="3422154" cy="45628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7174" name="Picture 6" descr="File:Agia Paraskevi (2267927376)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526" y="289354"/>
            <a:ext cx="3862983" cy="28972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7175" name="Picture 7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376" y="2250019"/>
            <a:ext cx="121920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4" name="Picture 2" descr="C:\Users\svetlana\Desktop\do dumů\100OLYMP\P3090042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93" r="3046"/>
          <a:stretch/>
        </p:blipFill>
        <p:spPr bwMode="auto">
          <a:xfrm>
            <a:off x="4125912" y="3356992"/>
            <a:ext cx="4727597" cy="302634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8" name="Picture 8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1177" y="289354"/>
            <a:ext cx="901700" cy="81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9116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247668"/>
            <a:ext cx="1273385" cy="1341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611560" y="332656"/>
            <a:ext cx="3600400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  Samos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8197" name="Picture 5" descr="Soubor:Kapitolinischer Pythagoras adjuste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01958">
            <a:off x="4268039" y="530348"/>
            <a:ext cx="2035165" cy="271506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45" y="1517413"/>
            <a:ext cx="3264363" cy="24482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46" y="4221088"/>
            <a:ext cx="3264362" cy="23448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Obdélník 1"/>
          <p:cNvSpPr/>
          <p:nvPr/>
        </p:nvSpPr>
        <p:spPr>
          <a:xfrm>
            <a:off x="6588224" y="332656"/>
            <a:ext cx="2376264" cy="436211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V klasické antice byl ostrov centrem </a:t>
            </a:r>
            <a:r>
              <a:rPr lang="cs-CZ" sz="2400" dirty="0" smtClean="0"/>
              <a:t>kultury </a:t>
            </a:r>
            <a:r>
              <a:rPr lang="cs-CZ" sz="2400" dirty="0"/>
              <a:t>a bohatství. </a:t>
            </a:r>
            <a:endParaRPr lang="cs-CZ" sz="2400" dirty="0" smtClean="0"/>
          </a:p>
          <a:p>
            <a:pPr algn="ctr"/>
            <a:r>
              <a:rPr lang="cs-CZ" sz="2400" dirty="0"/>
              <a:t>Významnými rodáky byli například </a:t>
            </a:r>
            <a:r>
              <a:rPr lang="cs-CZ" sz="2400" dirty="0" smtClean="0"/>
              <a:t>Pythagoras – matematik</a:t>
            </a:r>
          </a:p>
          <a:p>
            <a:pPr algn="ctr"/>
            <a:r>
              <a:rPr lang="cs-CZ" sz="2400" dirty="0" smtClean="0"/>
              <a:t> Ezop – spisovatel </a:t>
            </a:r>
            <a:r>
              <a:rPr lang="cs-CZ" sz="2400" dirty="0" smtClean="0"/>
              <a:t>– bajky.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0118">
            <a:off x="4644252" y="3281607"/>
            <a:ext cx="1576320" cy="313692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9" name="Picture 8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198" y="5716392"/>
            <a:ext cx="901700" cy="81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9116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43808" y="357131"/>
            <a:ext cx="3600400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4800" b="1" dirty="0" smtClean="0">
                <a:latin typeface="Comic Sans MS" pitchFamily="66" charset="0"/>
              </a:rPr>
              <a:t> Athény 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331640" y="1305744"/>
            <a:ext cx="6624736" cy="290459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Hlavní město Řecka.</a:t>
            </a:r>
          </a:p>
          <a:p>
            <a:pPr algn="just"/>
            <a:r>
              <a:rPr lang="cs-CZ" sz="2400" dirty="0" smtClean="0"/>
              <a:t>Ve </a:t>
            </a:r>
            <a:r>
              <a:rPr lang="cs-CZ" sz="2400" dirty="0"/>
              <a:t>městě je nespočet antických památek a jedním z hlavních zdrojů příjmů města je cestovní </a:t>
            </a:r>
            <a:r>
              <a:rPr lang="cs-CZ" sz="2400" dirty="0" smtClean="0"/>
              <a:t>ruch.</a:t>
            </a:r>
            <a:endParaRPr lang="cs-CZ" sz="2400" dirty="0"/>
          </a:p>
          <a:p>
            <a:pPr algn="just"/>
            <a:endParaRPr lang="cs-CZ" sz="2400" dirty="0" smtClean="0"/>
          </a:p>
          <a:p>
            <a:pPr algn="just"/>
            <a:r>
              <a:rPr lang="cs-CZ" sz="2400" dirty="0" smtClean="0"/>
              <a:t>V roce  1896 se zde konaly první novodobé olympijské hry.</a:t>
            </a:r>
            <a:endParaRPr lang="cs-CZ" sz="2400" dirty="0"/>
          </a:p>
          <a:p>
            <a:pPr algn="ctr"/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365104"/>
            <a:ext cx="4039036" cy="2124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4581129"/>
            <a:ext cx="2088232" cy="19089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Virtuální prohlídka s typickou řeckou hudbou</a:t>
            </a:r>
          </a:p>
          <a:p>
            <a:pPr algn="ctr"/>
            <a:r>
              <a:rPr lang="cs-CZ" dirty="0" smtClean="0"/>
              <a:t>Ovládá se tažením myši po ploše</a:t>
            </a:r>
          </a:p>
          <a:p>
            <a:pPr algn="ctr"/>
            <a:r>
              <a:rPr lang="cs-CZ" dirty="0" smtClean="0"/>
              <a:t>DOPORUČUJI</a:t>
            </a:r>
            <a:endParaRPr lang="cs-CZ" dirty="0"/>
          </a:p>
        </p:txBody>
      </p:sp>
      <p:pic>
        <p:nvPicPr>
          <p:cNvPr id="6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157192"/>
            <a:ext cx="1220189" cy="92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977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2730" y="335608"/>
            <a:ext cx="89058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611560" y="332656"/>
            <a:ext cx="3600400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  Athény 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9220" name="Picture 4" descr="Soubor:Athens Montage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9" y="332656"/>
            <a:ext cx="3486348" cy="6271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Soubor:Athens Panathenaic Stadiu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463" y="3284984"/>
            <a:ext cx="4977853" cy="321071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9223" name="Picture 7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100" y="1734096"/>
            <a:ext cx="121920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4" name="Picture 8">
            <a:hlinkClick r:id="rId7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734096"/>
            <a:ext cx="121920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5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466" y="1721765"/>
            <a:ext cx="121920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66" y="2278611"/>
            <a:ext cx="901700" cy="81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9759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svetlana\Desktop\do dumů\100OLYMP\P309002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68" t="4925" r="6583" b="12652"/>
          <a:stretch/>
        </p:blipFill>
        <p:spPr bwMode="auto">
          <a:xfrm>
            <a:off x="313017" y="3843741"/>
            <a:ext cx="2511652" cy="18002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395537" y="260648"/>
            <a:ext cx="4932547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omic Sans MS" pitchFamily="66" charset="0"/>
              </a:rPr>
              <a:t>Když se řekne Řecko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9" name="Pětiúhelník 8"/>
          <p:cNvSpPr/>
          <p:nvPr/>
        </p:nvSpPr>
        <p:spPr>
          <a:xfrm flipH="1">
            <a:off x="2764136" y="1324375"/>
            <a:ext cx="2736304" cy="576064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a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ntické památky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0" name="Pětiúhelník 9"/>
          <p:cNvSpPr/>
          <p:nvPr/>
        </p:nvSpPr>
        <p:spPr>
          <a:xfrm rot="1905075" flipH="1">
            <a:off x="6693025" y="1612407"/>
            <a:ext cx="2633277" cy="576064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Olympijské hry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4" name="Pětiúhelník 13"/>
          <p:cNvSpPr/>
          <p:nvPr/>
        </p:nvSpPr>
        <p:spPr>
          <a:xfrm flipH="1">
            <a:off x="2791562" y="4680341"/>
            <a:ext cx="2304256" cy="576064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gyros 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5" name="Pětiúhelník 14"/>
          <p:cNvSpPr/>
          <p:nvPr/>
        </p:nvSpPr>
        <p:spPr>
          <a:xfrm>
            <a:off x="1068421" y="5882593"/>
            <a:ext cx="2304256" cy="576064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  citrusy 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7" name="Pětiúhelník 16"/>
          <p:cNvSpPr/>
          <p:nvPr/>
        </p:nvSpPr>
        <p:spPr>
          <a:xfrm>
            <a:off x="5773664" y="5643941"/>
            <a:ext cx="1572341" cy="576064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  olivy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027" name="Picture 3" descr="C:\Users\svetlana\Desktop\do dumů\100OLYMP\P309001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36" t="4925" r="5611" b="12652"/>
          <a:stretch/>
        </p:blipFill>
        <p:spPr bwMode="auto">
          <a:xfrm rot="2078730">
            <a:off x="2049388" y="2417677"/>
            <a:ext cx="1948879" cy="143330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svetlana\Desktop\do dumů\100OLYMP\P3090016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4" b="19459"/>
          <a:stretch/>
        </p:blipFill>
        <p:spPr bwMode="auto">
          <a:xfrm>
            <a:off x="465882" y="1207158"/>
            <a:ext cx="2298254" cy="144873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Pětiúhelník 20"/>
          <p:cNvSpPr/>
          <p:nvPr/>
        </p:nvSpPr>
        <p:spPr>
          <a:xfrm rot="20486989" flipH="1">
            <a:off x="3739679" y="2367864"/>
            <a:ext cx="2304256" cy="576064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 Olymp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030" name="Picture 6" descr="C:\Users\svetlana\Desktop\do dumů\100OLYMP\P3090030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4" t="4925" r="7168" b="7500"/>
          <a:stretch/>
        </p:blipFill>
        <p:spPr bwMode="auto">
          <a:xfrm>
            <a:off x="5773664" y="2655896"/>
            <a:ext cx="2965058" cy="221513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Pětiúhelník 21"/>
          <p:cNvSpPr/>
          <p:nvPr/>
        </p:nvSpPr>
        <p:spPr>
          <a:xfrm>
            <a:off x="3375260" y="3989842"/>
            <a:ext cx="2398405" cy="576064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k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olové tance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032" name="Picture 8" descr="Soubor:Olympic rings with white rims.sv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452" y="146155"/>
            <a:ext cx="2160937" cy="104805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vetlana\AppData\Local\Microsoft\Windows\Temporary Internet Files\Content.IE5\SDS9MAKN\MC9003586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6499" y="5510336"/>
            <a:ext cx="1315825" cy="112474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svetlana\AppData\Local\Microsoft\Windows\Temporary Internet Files\Content.IE5\EDLUUQAZ\MP90043878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2677" y="5462423"/>
            <a:ext cx="1908311" cy="127788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5351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9000"/>
                            </p:stCondLst>
                            <p:childTnLst>
                              <p:par>
                                <p:cTn id="5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0"/>
                            </p:stCondLst>
                            <p:childTnLst>
                              <p:par>
                                <p:cTn id="5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1000"/>
                            </p:stCondLst>
                            <p:childTnLst>
                              <p:par>
                                <p:cTn id="6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2000"/>
                            </p:stCondLst>
                            <p:childTnLst>
                              <p:par>
                                <p:cTn id="6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3000"/>
                            </p:stCondLst>
                            <p:childTnLst>
                              <p:par>
                                <p:cTn id="7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4000"/>
                            </p:stCondLst>
                            <p:childTnLst>
                              <p:par>
                                <p:cTn id="8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5000"/>
                            </p:stCondLst>
                            <p:childTnLst>
                              <p:par>
                                <p:cTn id="8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4" grpId="0" animBg="1"/>
      <p:bldP spid="15" grpId="0" animBg="1"/>
      <p:bldP spid="17" grpId="0" animBg="1"/>
      <p:bldP spid="21" grpId="0" animBg="1"/>
      <p:bldP spid="2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lný tvar 5"/>
          <p:cNvSpPr/>
          <p:nvPr/>
        </p:nvSpPr>
        <p:spPr>
          <a:xfrm>
            <a:off x="-124224" y="2112577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606830" tIns="41275" rIns="524280" bIns="41275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omic Sans MS" pitchFamily="66" charset="0"/>
              </a:rPr>
              <a:t>Který ostrov nepatří Řecku</a:t>
            </a:r>
            <a:endParaRPr lang="cs-CZ" sz="2000" b="1" kern="1200" dirty="0">
              <a:solidFill>
                <a:schemeClr val="accent4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3422006" y="2199758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000" b="1" kern="1200" dirty="0" smtClean="0">
              <a:solidFill>
                <a:schemeClr val="accent4">
                  <a:lumMod val="40000"/>
                  <a:lumOff val="60000"/>
                </a:schemeClr>
              </a:solidFill>
              <a:latin typeface="Comic Sans MS" pitchFamily="66" charset="0"/>
            </a:endParaRPr>
          </a:p>
          <a:p>
            <a:pPr lvl="0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err="1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omic Sans MS" pitchFamily="66" charset="0"/>
              </a:rPr>
              <a:t>Lefkada</a:t>
            </a:r>
            <a:r>
              <a:rPr lang="cs-CZ" sz="2000" b="1" kern="12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omic Sans MS" pitchFamily="66" charset="0"/>
              </a:rPr>
              <a:t> </a:t>
            </a:r>
          </a:p>
          <a:p>
            <a:pPr lvl="0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000" b="1" kern="1200" dirty="0">
              <a:solidFill>
                <a:schemeClr val="accent4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5223512" y="2199758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omic Sans MS" pitchFamily="66" charset="0"/>
              </a:rPr>
              <a:t>Kréta</a:t>
            </a:r>
            <a:endParaRPr lang="cs-CZ" sz="2000" b="1" kern="1200" dirty="0">
              <a:solidFill>
                <a:schemeClr val="accent4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6923757" y="2199757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omic Sans MS" pitchFamily="66" charset="0"/>
              </a:rPr>
              <a:t>Sicílie  </a:t>
            </a:r>
            <a:endParaRPr lang="cs-CZ" sz="2000" b="1" kern="1200" dirty="0">
              <a:solidFill>
                <a:schemeClr val="accent4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-141170" y="6047270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Hlavní město Řecka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3405060" y="6134452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Vatikán  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2" name="Volný tvar 11"/>
          <p:cNvSpPr/>
          <p:nvPr/>
        </p:nvSpPr>
        <p:spPr>
          <a:xfrm>
            <a:off x="5206566" y="6134452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Benátky  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3" name="Volný tvar 12"/>
          <p:cNvSpPr/>
          <p:nvPr/>
        </p:nvSpPr>
        <p:spPr>
          <a:xfrm>
            <a:off x="6906811" y="6134451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Athény  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4" name="Volný tvar 13"/>
          <p:cNvSpPr/>
          <p:nvPr/>
        </p:nvSpPr>
        <p:spPr>
          <a:xfrm>
            <a:off x="-160317" y="3046879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311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omic Sans MS" pitchFamily="66" charset="0"/>
              </a:rPr>
              <a:t>V Řecku je nejvíce památek </a:t>
            </a:r>
            <a:endParaRPr lang="cs-CZ" sz="2000" b="1" kern="1200" dirty="0">
              <a:solidFill>
                <a:schemeClr val="accent4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5" name="Volný tvar 14"/>
          <p:cNvSpPr/>
          <p:nvPr/>
        </p:nvSpPr>
        <p:spPr>
          <a:xfrm>
            <a:off x="3385913" y="3134061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omic Sans MS" pitchFamily="66" charset="0"/>
              </a:rPr>
              <a:t>antických</a:t>
            </a:r>
            <a:endParaRPr lang="cs-CZ" sz="2000" b="1" kern="1200" dirty="0">
              <a:solidFill>
                <a:schemeClr val="accent4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6" name="Volný tvar 15"/>
          <p:cNvSpPr/>
          <p:nvPr/>
        </p:nvSpPr>
        <p:spPr>
          <a:xfrm>
            <a:off x="5187419" y="3134061"/>
            <a:ext cx="2264901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Comic Sans MS" pitchFamily="66" charset="0"/>
              </a:rPr>
              <a:t>b</a:t>
            </a:r>
            <a:r>
              <a:rPr lang="cs-CZ" sz="2000" b="1" kern="12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omic Sans MS" pitchFamily="66" charset="0"/>
              </a:rPr>
              <a:t>arokních </a:t>
            </a:r>
            <a:endParaRPr lang="cs-CZ" sz="2000" b="1" kern="1200" dirty="0">
              <a:solidFill>
                <a:schemeClr val="accent4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7" name="Volný tvar 16"/>
          <p:cNvSpPr/>
          <p:nvPr/>
        </p:nvSpPr>
        <p:spPr>
          <a:xfrm>
            <a:off x="6887664" y="3134060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omic Sans MS" pitchFamily="66" charset="0"/>
              </a:rPr>
              <a:t>moderních</a:t>
            </a:r>
            <a:endParaRPr lang="cs-CZ" sz="2000" b="1" kern="1200" dirty="0">
              <a:solidFill>
                <a:schemeClr val="accent4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1" name="Volný tvar 20"/>
          <p:cNvSpPr/>
          <p:nvPr/>
        </p:nvSpPr>
        <p:spPr>
          <a:xfrm>
            <a:off x="-167097" y="1213833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606830" tIns="41275" rIns="524280" bIns="41275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omic Sans MS" pitchFamily="66" charset="0"/>
              </a:rPr>
              <a:t>Řecko najdeme na mapě Evropy na</a:t>
            </a:r>
            <a:endParaRPr lang="cs-CZ" sz="2000" b="1" kern="1200" dirty="0">
              <a:solidFill>
                <a:schemeClr val="accent4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2" name="Volný tvar 21"/>
          <p:cNvSpPr/>
          <p:nvPr/>
        </p:nvSpPr>
        <p:spPr>
          <a:xfrm>
            <a:off x="3379133" y="1301014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omic Sans MS" pitchFamily="66" charset="0"/>
              </a:rPr>
              <a:t>jihu</a:t>
            </a:r>
            <a:endParaRPr lang="cs-CZ" sz="2000" b="1" kern="1200" dirty="0">
              <a:solidFill>
                <a:schemeClr val="accent4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3" name="Volný tvar 22"/>
          <p:cNvSpPr/>
          <p:nvPr/>
        </p:nvSpPr>
        <p:spPr>
          <a:xfrm>
            <a:off x="5180639" y="1301014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omic Sans MS" pitchFamily="66" charset="0"/>
              </a:rPr>
              <a:t>severu</a:t>
            </a:r>
            <a:endParaRPr lang="cs-CZ" sz="2000" b="1" kern="1200" dirty="0">
              <a:solidFill>
                <a:schemeClr val="accent4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4" name="Volný tvar 23"/>
          <p:cNvSpPr/>
          <p:nvPr/>
        </p:nvSpPr>
        <p:spPr>
          <a:xfrm>
            <a:off x="6880884" y="1301013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dirty="0" smtClean="0">
                <a:solidFill>
                  <a:schemeClr val="accent4">
                    <a:lumMod val="40000"/>
                    <a:lumOff val="60000"/>
                  </a:schemeClr>
                </a:solidFill>
                <a:latin typeface="Comic Sans MS" pitchFamily="66" charset="0"/>
              </a:rPr>
              <a:t>západě</a:t>
            </a:r>
            <a:endParaRPr lang="cs-CZ" sz="2000" b="1" kern="1200" dirty="0">
              <a:solidFill>
                <a:schemeClr val="accent4">
                  <a:lumMod val="40000"/>
                  <a:lumOff val="6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5" name="Volný tvar 24"/>
          <p:cNvSpPr/>
          <p:nvPr/>
        </p:nvSpPr>
        <p:spPr>
          <a:xfrm>
            <a:off x="-167097" y="4142510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311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Spisovatel bajek pocházející z Řecka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26" name="Volný tvar 25"/>
          <p:cNvSpPr/>
          <p:nvPr/>
        </p:nvSpPr>
        <p:spPr>
          <a:xfrm>
            <a:off x="3379133" y="4229692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Mozart 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27" name="Volný tvar 26"/>
          <p:cNvSpPr/>
          <p:nvPr/>
        </p:nvSpPr>
        <p:spPr>
          <a:xfrm>
            <a:off x="5180639" y="4229692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Ezop 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28" name="Volný tvar 27"/>
          <p:cNvSpPr/>
          <p:nvPr/>
        </p:nvSpPr>
        <p:spPr>
          <a:xfrm>
            <a:off x="6880884" y="4229691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err="1" smtClean="0">
                <a:solidFill>
                  <a:srgbClr val="002060"/>
                </a:solidFill>
                <a:latin typeface="Comic Sans MS" pitchFamily="66" charset="0"/>
              </a:rPr>
              <a:t>Straus</a:t>
            </a: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  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29" name="Volný tvar 28"/>
          <p:cNvSpPr/>
          <p:nvPr/>
        </p:nvSpPr>
        <p:spPr>
          <a:xfrm>
            <a:off x="-104699" y="5122577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311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Největší řecký ostrov</a:t>
            </a:r>
            <a:endParaRPr lang="cs-CZ" sz="24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0" name="Volný tvar 29"/>
          <p:cNvSpPr/>
          <p:nvPr/>
        </p:nvSpPr>
        <p:spPr>
          <a:xfrm>
            <a:off x="3440084" y="5181303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Lesbos 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1" name="Volný tvar 30"/>
          <p:cNvSpPr/>
          <p:nvPr/>
        </p:nvSpPr>
        <p:spPr>
          <a:xfrm>
            <a:off x="5241590" y="5181303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Samos 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2" name="Volný tvar 31"/>
          <p:cNvSpPr/>
          <p:nvPr/>
        </p:nvSpPr>
        <p:spPr>
          <a:xfrm>
            <a:off x="6941835" y="5181302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solidFill>
                  <a:srgbClr val="002060"/>
                </a:solidFill>
                <a:latin typeface="Comic Sans MS" pitchFamily="66" charset="0"/>
              </a:rPr>
              <a:t>Kréta </a:t>
            </a:r>
            <a:endParaRPr lang="cs-CZ" sz="2000" b="1" kern="12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955807" y="188640"/>
            <a:ext cx="7128792" cy="861734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latin typeface="Comic Sans MS" pitchFamily="66" charset="0"/>
              </a:rPr>
              <a:t>Vyzkoušej své vědomosti – klikni na správnou odpověď</a:t>
            </a:r>
            <a:endParaRPr lang="cs-CZ" sz="2400" b="1" u="sng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9037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000"/>
                            </p:stCondLst>
                            <p:childTnLst>
                              <p:par>
                                <p:cTn id="7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0"/>
                            </p:stCondLst>
                            <p:childTnLst>
                              <p:par>
                                <p:cTn id="9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0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1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42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2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3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0" fill="hold">
                      <p:stCondLst>
                        <p:cond delay="0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3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04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2" fill="hold">
                      <p:stCondLst>
                        <p:cond delay="0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4" dur="2000" fill="hold"/>
                                        <p:tgtEl>
                                          <p:spTgt spid="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35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0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4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4" fill="hold">
                      <p:stCondLst>
                        <p:cond delay="0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5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66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0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5" fill="hold">
                      <p:stCondLst>
                        <p:cond delay="0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4" fill="hold">
                      <p:stCondLst>
                        <p:cond delay="0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7" grpId="1" animBg="1"/>
      <p:bldP spid="7" grpId="2" animBg="1"/>
      <p:bldP spid="8" grpId="0" animBg="1"/>
      <p:bldP spid="8" grpId="1" animBg="1"/>
      <p:bldP spid="8" grpId="2" animBg="1"/>
      <p:bldP spid="9" grpId="0" animBg="1"/>
      <p:bldP spid="9" grpId="1" animBg="1"/>
      <p:bldP spid="10" grpId="0" animBg="1"/>
      <p:bldP spid="11" grpId="0" animBg="1"/>
      <p:bldP spid="11" grpId="1" animBg="1"/>
      <p:bldP spid="11" grpId="2" animBg="1"/>
      <p:bldP spid="12" grpId="0" animBg="1"/>
      <p:bldP spid="12" grpId="1" animBg="1"/>
      <p:bldP spid="12" grpId="2" animBg="1"/>
      <p:bldP spid="13" grpId="0" animBg="1"/>
      <p:bldP spid="13" grpId="1" animBg="1"/>
      <p:bldP spid="14" grpId="0" animBg="1"/>
      <p:bldP spid="15" grpId="0" animBg="1"/>
      <p:bldP spid="15" grpId="1" animBg="1"/>
      <p:bldP spid="16" grpId="0" animBg="1"/>
      <p:bldP spid="16" grpId="1" animBg="1"/>
      <p:bldP spid="16" grpId="2" animBg="1"/>
      <p:bldP spid="17" grpId="0" animBg="1"/>
      <p:bldP spid="17" grpId="1" animBg="1"/>
      <p:bldP spid="17" grpId="2" animBg="1"/>
      <p:bldP spid="21" grpId="0" animBg="1"/>
      <p:bldP spid="22" grpId="0" animBg="1"/>
      <p:bldP spid="22" grpId="1" animBg="1"/>
      <p:bldP spid="23" grpId="0" animBg="1"/>
      <p:bldP spid="23" grpId="1" animBg="1"/>
      <p:bldP spid="23" grpId="2" animBg="1"/>
      <p:bldP spid="24" grpId="0" animBg="1"/>
      <p:bldP spid="24" grpId="1" animBg="1"/>
      <p:bldP spid="24" grpId="2" animBg="1"/>
      <p:bldP spid="25" grpId="0" animBg="1"/>
      <p:bldP spid="26" grpId="0" animBg="1"/>
      <p:bldP spid="26" grpId="1" animBg="1"/>
      <p:bldP spid="26" grpId="2" animBg="1"/>
      <p:bldP spid="27" grpId="0" animBg="1"/>
      <p:bldP spid="27" grpId="1" animBg="1"/>
      <p:bldP spid="28" grpId="0" animBg="1"/>
      <p:bldP spid="28" grpId="1" animBg="1"/>
      <p:bldP spid="28" grpId="2" animBg="1"/>
      <p:bldP spid="29" grpId="0" animBg="1"/>
      <p:bldP spid="30" grpId="0" animBg="1"/>
      <p:bldP spid="30" grpId="1" animBg="1"/>
      <p:bldP spid="30" grpId="2" animBg="1"/>
      <p:bldP spid="31" grpId="0" animBg="1"/>
      <p:bldP spid="31" grpId="1" animBg="1"/>
      <p:bldP spid="31" grpId="2" animBg="1"/>
      <p:bldP spid="32" grpId="0" animBg="1"/>
      <p:bldP spid="32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124744"/>
            <a:ext cx="4161420" cy="274545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Obdélník 2"/>
          <p:cNvSpPr/>
          <p:nvPr/>
        </p:nvSpPr>
        <p:spPr>
          <a:xfrm>
            <a:off x="1763688" y="2967334"/>
            <a:ext cx="5985933" cy="161379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/>
            </a:prstTxWarp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Při dalším cestování </a:t>
            </a:r>
            <a:r>
              <a:rPr lang="cs-CZ" sz="2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nashledanou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3510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85900"/>
            <a:ext cx="8229600" cy="574948"/>
          </a:xfrm>
        </p:spPr>
        <p:txBody>
          <a:bodyPr>
            <a:normAutofit/>
          </a:bodyPr>
          <a:lstStyle/>
          <a:p>
            <a:r>
              <a:rPr lang="cs-CZ" sz="1200" b="1" u="sng" dirty="0" smtClean="0"/>
              <a:t>Použité zdroje:</a:t>
            </a:r>
            <a:endParaRPr lang="cs-CZ" sz="12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2132856"/>
            <a:ext cx="842493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b="1" u="sng" dirty="0" smtClean="0"/>
              <a:t>Mapa - </a:t>
            </a:r>
            <a:r>
              <a:rPr lang="it-IT" sz="1000" dirty="0"/>
              <a:t>LIUZZO, David. </a:t>
            </a:r>
            <a:r>
              <a:rPr lang="it-IT" sz="1000" i="1" dirty="0"/>
              <a:t>http://cs.wikipedia.org</a:t>
            </a:r>
            <a:r>
              <a:rPr lang="it-IT" sz="1000" dirty="0"/>
              <a:t> [online]. [cit. 11.5.2013]. Dostupný na WWW: http://</a:t>
            </a:r>
            <a:r>
              <a:rPr lang="it-IT" sz="1000" dirty="0" smtClean="0"/>
              <a:t>upload.wikimedia.org/wikipedia/commons/1/19/EU_location_GRE.png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/>
              <a:t>Rhodos - LORD MAKRO.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11.5.2013]. Dostupný na WWW: http://upload.wikimedia.org/wikipedia/commons/e/e5/Rodos4953.jpg </a:t>
            </a:r>
            <a:r>
              <a:rPr lang="it-IT" sz="1000" dirty="0" smtClean="0"/>
              <a:t>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Kréta - </a:t>
            </a:r>
            <a:r>
              <a:rPr lang="cs-CZ" sz="1000" dirty="0"/>
              <a:t>CITYPEEK.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11.5.2013]. Dostupný na WWW: http://upload.wikimedia.org/wikipedia/commons/f/f0/Palazzo_Minosse7.jpg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err="1" smtClean="0"/>
              <a:t>Mykonos</a:t>
            </a:r>
            <a:r>
              <a:rPr lang="cs-CZ" sz="1000" b="1" u="sng" dirty="0" smtClean="0"/>
              <a:t> - </a:t>
            </a:r>
            <a:r>
              <a:rPr lang="pl-PL" sz="1000" dirty="0"/>
              <a:t>GORSKI, Heiko.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11.5.2013]. Dostupný na WWW: http://</a:t>
            </a:r>
            <a:r>
              <a:rPr lang="pl-PL" sz="1000" dirty="0" smtClean="0"/>
              <a:t>upload.wikimedia.org/wikipedia/commons/e/eb/Mykonos_Panagias_Paraportiani.jpg</a:t>
            </a:r>
          </a:p>
          <a:p>
            <a:pPr marL="0" indent="0">
              <a:buNone/>
            </a:pPr>
            <a:r>
              <a:rPr lang="pl-PL" sz="1000" b="1" u="sng" dirty="0" smtClean="0"/>
              <a:t>Lefkada - </a:t>
            </a:r>
            <a:r>
              <a:rPr lang="pl-PL" sz="1000" dirty="0"/>
              <a:t>MAJU603. </a:t>
            </a:r>
            <a:r>
              <a:rPr lang="pl-PL" sz="1000" i="1" dirty="0"/>
              <a:t>http://cs.wikipedia.org</a:t>
            </a:r>
            <a:r>
              <a:rPr lang="pl-PL" sz="1000" dirty="0"/>
              <a:t> [online]. [cit. 11.5.2013]. Dostupný na WWW: http://upload.wikimedia.org/wikipedia/commons/a/a6/Lefkada_Grecja_plaza.JPG?uselang=cs </a:t>
            </a:r>
            <a:endParaRPr lang="pl-PL" sz="1000" dirty="0" smtClean="0"/>
          </a:p>
          <a:p>
            <a:pPr marL="0" indent="0">
              <a:buNone/>
            </a:pPr>
            <a:r>
              <a:rPr lang="pl-PL" sz="1000" b="1" u="sng" dirty="0" smtClean="0"/>
              <a:t>Santorini – dveře - </a:t>
            </a:r>
            <a:r>
              <a:rPr lang="cs-CZ" sz="1000" dirty="0"/>
              <a:t>KAPOUTSIS, </a:t>
            </a:r>
            <a:r>
              <a:rPr lang="cs-CZ" sz="1000" dirty="0" err="1"/>
              <a:t>Klearchos</a:t>
            </a:r>
            <a:r>
              <a:rPr lang="cs-CZ" sz="1000" dirty="0"/>
              <a:t>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11.5.2013]. Dostupný na WWW: http://upload.wikimedia.org/wikipedia/commons/9/9e/Blue_Door_at_Emporio_%281042703663%29.jpg?uselang=cs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err="1" smtClean="0"/>
              <a:t>Santorini</a:t>
            </a:r>
            <a:r>
              <a:rPr lang="cs-CZ" sz="1000" b="1" u="sng" dirty="0" smtClean="0"/>
              <a:t> - </a:t>
            </a:r>
            <a:r>
              <a:rPr lang="cs-CZ" sz="1000" dirty="0"/>
              <a:t>KAPOUTSIS, </a:t>
            </a:r>
            <a:r>
              <a:rPr lang="cs-CZ" sz="1000" dirty="0" err="1"/>
              <a:t>Klearchos</a:t>
            </a:r>
            <a:r>
              <a:rPr lang="cs-CZ" sz="1000" dirty="0"/>
              <a:t>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11.5.2013]. Dostupný na WWW: http://upload.wikimedia.org/wikipedia/commons/4/4a/Agia_Paraskevi_%282267927376%29.jpg?uselang=cs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Pythagoras - </a:t>
            </a:r>
            <a:r>
              <a:rPr lang="it-IT" sz="1000" dirty="0"/>
              <a:t>GALILEA. </a:t>
            </a:r>
            <a:r>
              <a:rPr lang="it-IT" sz="1000" i="1" dirty="0"/>
              <a:t>http://cs.wikipedia.org</a:t>
            </a:r>
            <a:r>
              <a:rPr lang="it-IT" sz="1000" dirty="0"/>
              <a:t> [online]. [cit. 11.5.2013]. Dostupný na WWW: http://upload.wikimedia.org/wikipedia/commons/1/1a/Kapitolinischer_Pythagoras_adjusted.jpg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err="1" smtClean="0"/>
              <a:t>Pythagoreium</a:t>
            </a:r>
            <a:r>
              <a:rPr lang="cs-CZ" sz="1000" b="1" u="sng" dirty="0" smtClean="0"/>
              <a:t> - B</a:t>
            </a:r>
            <a:r>
              <a:rPr lang="en-US" sz="1000" dirty="0" smtClean="0"/>
              <a:t>ECKERT</a:t>
            </a:r>
            <a:r>
              <a:rPr lang="en-US" sz="1000" dirty="0"/>
              <a:t>, Christopher. </a:t>
            </a:r>
            <a:r>
              <a:rPr lang="en-US" sz="1000" i="1" dirty="0"/>
              <a:t>http://cs.wikipedia.org</a:t>
            </a:r>
            <a:r>
              <a:rPr lang="en-US" sz="1000" dirty="0"/>
              <a:t> [online]. [cit. 11.5.2013].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http://upload.wikimedia.org/wikipedia/commons/0/0e/SamosAntiqueFortificationWalls.jpg?uselang=cs </a:t>
            </a:r>
          </a:p>
          <a:p>
            <a:pPr marL="0" indent="0">
              <a:buNone/>
            </a:pPr>
            <a:r>
              <a:rPr lang="cs-CZ" sz="1000" b="1" u="sng" dirty="0" smtClean="0"/>
              <a:t>Athény - </a:t>
            </a:r>
            <a:r>
              <a:rPr lang="cs-CZ" sz="1000" dirty="0"/>
              <a:t>DIMBOUKAS.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12.5.2013]. Dostupný na WWW: http://upload.wikimedia.org/wikipedia/commons/4/4b/Athens_Montage_2.jpg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Ezop - </a:t>
            </a:r>
            <a:r>
              <a:rPr lang="pt-BR" sz="1000" dirty="0"/>
              <a:t>AUTOR 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12.5.2013]. Dostupný na WWW: http://</a:t>
            </a:r>
            <a:r>
              <a:rPr lang="pt-BR" sz="1000" dirty="0" smtClean="0"/>
              <a:t>upload.wikimedia.org/wikipedia/commons/0/0e/Diego_Velasquez%2C_Aesop.jpg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Obrázky </a:t>
            </a:r>
            <a:r>
              <a:rPr lang="cs-CZ" sz="1000" b="1" u="sng" dirty="0" err="1" smtClean="0"/>
              <a:t>smajlíků</a:t>
            </a:r>
            <a:r>
              <a:rPr lang="cs-CZ" sz="1000" b="1" u="sng" dirty="0"/>
              <a:t> čerpány </a:t>
            </a:r>
            <a:r>
              <a:rPr lang="cs-CZ" sz="1000" dirty="0"/>
              <a:t>- http://office.microsoft.com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Pokud není uvedeno jinak, jsou obrázky čerpány z  fotoarchivu autorky.</a:t>
            </a:r>
            <a:endParaRPr lang="cs-CZ" sz="1000" b="1" u="sng" dirty="0"/>
          </a:p>
        </p:txBody>
      </p:sp>
      <p:grpSp>
        <p:nvGrpSpPr>
          <p:cNvPr id="6" name="Skupina 5"/>
          <p:cNvGrpSpPr/>
          <p:nvPr/>
        </p:nvGrpSpPr>
        <p:grpSpPr>
          <a:xfrm>
            <a:off x="1111832" y="0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285278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3">
      <a:dk1>
        <a:srgbClr val="00007F"/>
      </a:dk1>
      <a:lt1>
        <a:srgbClr val="4F81BD"/>
      </a:lt1>
      <a:dk2>
        <a:srgbClr val="0066FF"/>
      </a:dk2>
      <a:lt2>
        <a:srgbClr val="B7DDE8"/>
      </a:lt2>
      <a:accent1>
        <a:srgbClr val="00007F"/>
      </a:accent1>
      <a:accent2>
        <a:srgbClr val="0000FF"/>
      </a:accent2>
      <a:accent3>
        <a:srgbClr val="800000"/>
      </a:accent3>
      <a:accent4>
        <a:srgbClr val="FFC000"/>
      </a:accent4>
      <a:accent5>
        <a:srgbClr val="4BACC6"/>
      </a:accent5>
      <a:accent6>
        <a:srgbClr val="F79646"/>
      </a:accent6>
      <a:hlink>
        <a:srgbClr val="0000FF"/>
      </a:hlink>
      <a:folHlink>
        <a:srgbClr val="17365D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645</TotalTime>
  <Words>994</Words>
  <Application>Microsoft Office PowerPoint</Application>
  <PresentationFormat>Předvádění na obrazovce (4:3)</PresentationFormat>
  <Paragraphs>178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User</cp:lastModifiedBy>
  <cp:revision>63</cp:revision>
  <dcterms:created xsi:type="dcterms:W3CDTF">2012-11-26T19:09:11Z</dcterms:created>
  <dcterms:modified xsi:type="dcterms:W3CDTF">2013-05-26T15:05:58Z</dcterms:modified>
</cp:coreProperties>
</file>