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34"/>
  </p:notesMasterIdLst>
  <p:sldIdLst>
    <p:sldId id="257" r:id="rId2"/>
    <p:sldId id="261" r:id="rId3"/>
    <p:sldId id="260" r:id="rId4"/>
    <p:sldId id="258" r:id="rId5"/>
    <p:sldId id="275" r:id="rId6"/>
    <p:sldId id="276" r:id="rId7"/>
    <p:sldId id="274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77" r:id="rId20"/>
    <p:sldId id="273" r:id="rId21"/>
    <p:sldId id="272" r:id="rId22"/>
    <p:sldId id="270" r:id="rId23"/>
    <p:sldId id="271" r:id="rId24"/>
    <p:sldId id="268" r:id="rId25"/>
    <p:sldId id="269" r:id="rId26"/>
    <p:sldId id="262" r:id="rId27"/>
    <p:sldId id="263" r:id="rId28"/>
    <p:sldId id="264" r:id="rId29"/>
    <p:sldId id="265" r:id="rId30"/>
    <p:sldId id="266" r:id="rId31"/>
    <p:sldId id="267" r:id="rId32"/>
    <p:sldId id="256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990000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59" autoAdjust="0"/>
    <p:restoredTop sz="94660"/>
  </p:normalViewPr>
  <p:slideViewPr>
    <p:cSldViewPr>
      <p:cViewPr>
        <p:scale>
          <a:sx n="100" d="100"/>
          <a:sy n="100" d="100"/>
        </p:scale>
        <p:origin x="-354" y="6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B352B6-485E-4EFC-914D-322FA62867E0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30D41-55B4-46B2-AB7F-22571855FA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823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F729F-5F3D-4E6B-8784-0B8B76C1B1B8}" type="datetimeFigureOut">
              <a:rPr lang="cs-CZ" smtClean="0"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1ABB0-2647-420B-99DE-0CAC97BFFF3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8.xml"/><Relationship Id="rId18" Type="http://schemas.openxmlformats.org/officeDocument/2006/relationships/slide" Target="slide23.xml"/><Relationship Id="rId26" Type="http://schemas.openxmlformats.org/officeDocument/2006/relationships/slide" Target="slide28.xml"/><Relationship Id="rId3" Type="http://schemas.openxmlformats.org/officeDocument/2006/relationships/slide" Target="slide4.xml"/><Relationship Id="rId21" Type="http://schemas.openxmlformats.org/officeDocument/2006/relationships/slide" Target="slide20.xml"/><Relationship Id="rId7" Type="http://schemas.openxmlformats.org/officeDocument/2006/relationships/slide" Target="slide8.xml"/><Relationship Id="rId12" Type="http://schemas.openxmlformats.org/officeDocument/2006/relationships/slide" Target="slide10.xml"/><Relationship Id="rId17" Type="http://schemas.openxmlformats.org/officeDocument/2006/relationships/slide" Target="slide24.xml"/><Relationship Id="rId25" Type="http://schemas.openxmlformats.org/officeDocument/2006/relationships/slide" Target="slide29.xml"/><Relationship Id="rId2" Type="http://schemas.openxmlformats.org/officeDocument/2006/relationships/slide" Target="slide16.xml"/><Relationship Id="rId16" Type="http://schemas.openxmlformats.org/officeDocument/2006/relationships/slide" Target="slide14.xml"/><Relationship Id="rId20" Type="http://schemas.openxmlformats.org/officeDocument/2006/relationships/slide" Target="slide21.xml"/><Relationship Id="rId29" Type="http://schemas.openxmlformats.org/officeDocument/2006/relationships/slide" Target="slide2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1.xml"/><Relationship Id="rId24" Type="http://schemas.openxmlformats.org/officeDocument/2006/relationships/slide" Target="slide3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30.xml"/><Relationship Id="rId28" Type="http://schemas.openxmlformats.org/officeDocument/2006/relationships/slide" Target="slide26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3.xml"/><Relationship Id="rId14" Type="http://schemas.openxmlformats.org/officeDocument/2006/relationships/slide" Target="slide17.xml"/><Relationship Id="rId22" Type="http://schemas.openxmlformats.org/officeDocument/2006/relationships/slide" Target="slide19.xml"/><Relationship Id="rId27" Type="http://schemas.openxmlformats.org/officeDocument/2006/relationships/slide" Target="slide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Skupina 113"/>
          <p:cNvGrpSpPr/>
          <p:nvPr/>
        </p:nvGrpSpPr>
        <p:grpSpPr>
          <a:xfrm>
            <a:off x="971600" y="188640"/>
            <a:ext cx="6968502" cy="1485900"/>
            <a:chOff x="846154" y="500042"/>
            <a:chExt cx="6968502" cy="1485900"/>
          </a:xfrm>
        </p:grpSpPr>
        <p:pic>
          <p:nvPicPr>
            <p:cNvPr id="11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16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  <p:graphicFrame>
        <p:nvGraphicFramePr>
          <p:cNvPr id="117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4157558"/>
              </p:ext>
            </p:extLst>
          </p:nvPr>
        </p:nvGraphicFramePr>
        <p:xfrm>
          <a:off x="179512" y="1826343"/>
          <a:ext cx="8784976" cy="4814832"/>
        </p:xfrm>
        <a:graphic>
          <a:graphicData uri="http://schemas.openxmlformats.org/drawingml/2006/table">
            <a:tbl>
              <a:tblPr/>
              <a:tblGrid>
                <a:gridCol w="3156039"/>
                <a:gridCol w="5628937"/>
              </a:tblGrid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 VY_32_INOVACE_04_01_12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Vlastivěda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AZ Kvíz –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Jižní Evropa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44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Hra je určená pro dvě družstva nebo dva žáky – červené x zelené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Po kliknutí na tlačítko s číslicí se zobrazí otázka, s otázkou se zároveň zobrazí napovídající písmeno správné odpovědi.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Po kliknutí na tlačítko „odpověď“ se zobrazí správná odpověď.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Kliknutím na domeček se vrátíte zpět k základnímu trojúhelníku.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Po návratu zpět se tlačítko automaticky zbarví sv. oranžovou.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Při špatné odpovědi necháváme políčko sv. oranžové.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Při správné odpovědi klikneme opět na políčko – jednou nebo dvakrát – podle požadované barvy /jedno kliknutí barva červená, dvě kliknutí barva zelená/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Družstvo si může vybrat i nezodpovězené  políčko - při výběru nezodpovězeného  políčka zadává vyučující náhradní otázku.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cs-CZ" sz="1200" dirty="0" smtClean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lnSpc>
                          <a:spcPct val="90000"/>
                        </a:lnSpc>
                        <a:buFont typeface="Arial" pitchFamily="34" charset="0"/>
                        <a:buChar char="•"/>
                      </a:pPr>
                      <a:r>
                        <a:rPr lang="cs-CZ" sz="12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Cílem hry je spojit 3 strany trojúhelníku.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cs-CZ" sz="12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741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868346"/>
            <a:ext cx="8229600" cy="4248472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sz="24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Hra je určená pro dvě družstva nebo dva žáky – červené x zelené</a:t>
            </a: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Po kliknutí na tlačítko s číslicí se zobrazí otázka, s otázkou se zároveň zobrazí napovídající písmeno správné odpovědi. </a:t>
            </a: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Po kliknutí na tlačítko „odpověď“ se zobrazí správná odpověď. </a:t>
            </a: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Kliknutím na domeček se vrátíte zpět k základnímu trojúhelníku. </a:t>
            </a: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Po návratu zpět se tlačítko automaticky zbarví sv. oranžovou. </a:t>
            </a: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Při špatné odpovědi necháváme políčko sv. oranžové. </a:t>
            </a: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Při správné odpovědi klikneme opět na políčko – jednou nebo dvakrát – podle požadované barvy /jedno kliknutí barva červená, dvě kliknutí barva zelená/</a:t>
            </a:r>
          </a:p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</a:rPr>
              <a:t>Družstvo si může vybrat i nezodpovězené  políčko - při výběru nezodpovězeného  políčka zadává vyučující náhradní otázku. </a:t>
            </a:r>
          </a:p>
          <a:p>
            <a:pPr>
              <a:lnSpc>
                <a:spcPct val="90000"/>
              </a:lnSpc>
            </a:pPr>
            <a:endParaRPr lang="cs-CZ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Cílem hry je spojit 3 strany trojúhelníku.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     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smtClean="0">
                <a:solidFill>
                  <a:srgbClr val="C00000"/>
                </a:solidFill>
              </a:rPr>
              <a:t>Metodický pokyn</a:t>
            </a:r>
            <a:endParaRPr lang="cs-CZ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19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6">
            <a:hlinkClick r:id="rId2" action="ppaction://hlinksldjump"/>
          </p:cNvPr>
          <p:cNvSpPr>
            <a:spLocks noChangeArrowheads="1"/>
          </p:cNvSpPr>
          <p:nvPr/>
        </p:nvSpPr>
        <p:spPr bwMode="auto">
          <a:xfrm rot="5400000">
            <a:off x="3924324" y="36644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13</a:t>
            </a:r>
          </a:p>
        </p:txBody>
      </p:sp>
      <p:sp>
        <p:nvSpPr>
          <p:cNvPr id="3" name="AutoShape 83"/>
          <p:cNvSpPr>
            <a:spLocks noChangeArrowheads="1"/>
          </p:cNvSpPr>
          <p:nvPr/>
        </p:nvSpPr>
        <p:spPr bwMode="auto">
          <a:xfrm rot="5400000">
            <a:off x="3928982" y="365666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13</a:t>
            </a:r>
          </a:p>
        </p:txBody>
      </p:sp>
      <p:sp>
        <p:nvSpPr>
          <p:cNvPr id="4" name="AutoShape 111"/>
          <p:cNvSpPr>
            <a:spLocks noChangeArrowheads="1"/>
          </p:cNvSpPr>
          <p:nvPr/>
        </p:nvSpPr>
        <p:spPr bwMode="auto">
          <a:xfrm rot="5400000">
            <a:off x="2783873" y="365708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13</a:t>
            </a:r>
          </a:p>
        </p:txBody>
      </p:sp>
      <p:sp>
        <p:nvSpPr>
          <p:cNvPr id="6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3931195" y="22108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7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5400000">
            <a:off x="4500587" y="10720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8" name="AutoShape 6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5400000">
            <a:off x="3348062" y="10720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9" name="AutoShape 7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5400000">
            <a:off x="5075262" y="19356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6</a:t>
            </a:r>
          </a:p>
        </p:txBody>
      </p:sp>
      <p:sp>
        <p:nvSpPr>
          <p:cNvPr id="10" name="AutoShape 8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5400000">
            <a:off x="3924324" y="19356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5</a:t>
            </a:r>
          </a:p>
        </p:txBody>
      </p:sp>
      <p:sp>
        <p:nvSpPr>
          <p:cNvPr id="11" name="AutoShape 9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5400000">
            <a:off x="2771799" y="19356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12" name="AutoShape 10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5400000">
            <a:off x="5651524" y="28008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10</a:t>
            </a:r>
          </a:p>
        </p:txBody>
      </p:sp>
      <p:sp>
        <p:nvSpPr>
          <p:cNvPr id="13" name="AutoShape 1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5400000">
            <a:off x="4500587" y="28008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9</a:t>
            </a:r>
          </a:p>
        </p:txBody>
      </p:sp>
      <p:sp>
        <p:nvSpPr>
          <p:cNvPr id="14" name="AutoShape 12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5400000">
            <a:off x="3348062" y="28008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8</a:t>
            </a:r>
          </a:p>
        </p:txBody>
      </p:sp>
      <p:sp>
        <p:nvSpPr>
          <p:cNvPr id="15" name="AutoShape 1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5400000">
            <a:off x="2195537" y="28008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7</a:t>
            </a:r>
          </a:p>
        </p:txBody>
      </p:sp>
      <p:sp>
        <p:nvSpPr>
          <p:cNvPr id="16" name="AutoShape 14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5400000">
            <a:off x="6227787" y="36644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15</a:t>
            </a:r>
          </a:p>
        </p:txBody>
      </p:sp>
      <p:sp>
        <p:nvSpPr>
          <p:cNvPr id="17" name="AutoShape 15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5400000">
            <a:off x="5075262" y="36644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14</a:t>
            </a:r>
          </a:p>
        </p:txBody>
      </p:sp>
      <p:sp>
        <p:nvSpPr>
          <p:cNvPr id="18" name="AutoShape 17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5400000">
            <a:off x="2771799" y="36644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12</a:t>
            </a:r>
          </a:p>
        </p:txBody>
      </p:sp>
      <p:sp>
        <p:nvSpPr>
          <p:cNvPr id="19" name="AutoShape 18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5400000">
            <a:off x="1619274" y="36644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11</a:t>
            </a:r>
          </a:p>
        </p:txBody>
      </p:sp>
      <p:sp>
        <p:nvSpPr>
          <p:cNvPr id="20" name="AutoShape 19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5400000">
            <a:off x="6807002" y="45238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21</a:t>
            </a:r>
          </a:p>
        </p:txBody>
      </p:sp>
      <p:sp>
        <p:nvSpPr>
          <p:cNvPr id="21" name="AutoShape 20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5400000">
            <a:off x="5651524" y="45280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20</a:t>
            </a:r>
          </a:p>
        </p:txBody>
      </p:sp>
      <p:sp>
        <p:nvSpPr>
          <p:cNvPr id="22" name="AutoShap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5400000">
            <a:off x="4500587" y="45280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19</a:t>
            </a:r>
          </a:p>
        </p:txBody>
      </p:sp>
      <p:sp>
        <p:nvSpPr>
          <p:cNvPr id="23" name="AutoShape 22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5400000">
            <a:off x="3348062" y="45280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18</a:t>
            </a:r>
          </a:p>
        </p:txBody>
      </p:sp>
      <p:sp>
        <p:nvSpPr>
          <p:cNvPr id="24" name="AutoShape 2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5400000">
            <a:off x="2195537" y="45280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17</a:t>
            </a:r>
          </a:p>
        </p:txBody>
      </p:sp>
      <p:sp>
        <p:nvSpPr>
          <p:cNvPr id="25" name="AutoShape 24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5400000">
            <a:off x="1043012" y="45280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16</a:t>
            </a:r>
          </a:p>
        </p:txBody>
      </p:sp>
      <p:sp>
        <p:nvSpPr>
          <p:cNvPr id="26" name="AutoShape 25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5400000">
            <a:off x="6227787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27</a:t>
            </a:r>
          </a:p>
        </p:txBody>
      </p:sp>
      <p:sp>
        <p:nvSpPr>
          <p:cNvPr id="27" name="AutoShape 26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5400000">
            <a:off x="7380312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28</a:t>
            </a:r>
          </a:p>
        </p:txBody>
      </p:sp>
      <p:sp>
        <p:nvSpPr>
          <p:cNvPr id="28" name="AutoShape 27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5400000">
            <a:off x="5075262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26</a:t>
            </a:r>
          </a:p>
        </p:txBody>
      </p:sp>
      <p:sp>
        <p:nvSpPr>
          <p:cNvPr id="29" name="AutoShape 28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5400000">
            <a:off x="3924324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25</a:t>
            </a:r>
          </a:p>
        </p:txBody>
      </p:sp>
      <p:sp>
        <p:nvSpPr>
          <p:cNvPr id="30" name="AutoShape 29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5400000">
            <a:off x="2771799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24</a:t>
            </a:r>
          </a:p>
        </p:txBody>
      </p:sp>
      <p:sp>
        <p:nvSpPr>
          <p:cNvPr id="31" name="AutoShape 30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5400000">
            <a:off x="1619274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23</a:t>
            </a:r>
          </a:p>
        </p:txBody>
      </p:sp>
      <p:sp>
        <p:nvSpPr>
          <p:cNvPr id="32" name="AutoShape 31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5400000">
            <a:off x="466749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ln>
            <a:noFill/>
            <a:headEnd/>
            <a:tailEnd/>
          </a:ln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convex"/>
            <a:contourClr>
              <a:schemeClr val="accent2">
                <a:shade val="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10800000" vert="eaVert"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22</a:t>
            </a:r>
          </a:p>
        </p:txBody>
      </p:sp>
      <p:sp>
        <p:nvSpPr>
          <p:cNvPr id="33" name="AutoShape 71"/>
          <p:cNvSpPr>
            <a:spLocks noChangeArrowheads="1"/>
          </p:cNvSpPr>
          <p:nvPr/>
        </p:nvSpPr>
        <p:spPr bwMode="auto">
          <a:xfrm rot="5400000">
            <a:off x="3919792" y="214648"/>
            <a:ext cx="1085007" cy="109237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34" name="AutoShape 72"/>
          <p:cNvSpPr>
            <a:spLocks noChangeArrowheads="1"/>
          </p:cNvSpPr>
          <p:nvPr/>
        </p:nvSpPr>
        <p:spPr bwMode="auto">
          <a:xfrm rot="5400000">
            <a:off x="3349128" y="105843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35" name="AutoShape 73"/>
          <p:cNvSpPr>
            <a:spLocks noChangeArrowheads="1"/>
          </p:cNvSpPr>
          <p:nvPr/>
        </p:nvSpPr>
        <p:spPr bwMode="auto">
          <a:xfrm rot="5400000">
            <a:off x="4500587" y="106895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36" name="AutoShape 74"/>
          <p:cNvSpPr>
            <a:spLocks noChangeArrowheads="1"/>
          </p:cNvSpPr>
          <p:nvPr/>
        </p:nvSpPr>
        <p:spPr bwMode="auto">
          <a:xfrm rot="5400000">
            <a:off x="5075262" y="193124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6</a:t>
            </a:r>
          </a:p>
        </p:txBody>
      </p:sp>
      <p:sp>
        <p:nvSpPr>
          <p:cNvPr id="37" name="AutoShape 75"/>
          <p:cNvSpPr>
            <a:spLocks noChangeArrowheads="1"/>
          </p:cNvSpPr>
          <p:nvPr/>
        </p:nvSpPr>
        <p:spPr bwMode="auto">
          <a:xfrm rot="5400000">
            <a:off x="3924324" y="193124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5</a:t>
            </a:r>
          </a:p>
        </p:txBody>
      </p:sp>
      <p:sp>
        <p:nvSpPr>
          <p:cNvPr id="38" name="AutoShape 76"/>
          <p:cNvSpPr>
            <a:spLocks noChangeArrowheads="1"/>
          </p:cNvSpPr>
          <p:nvPr/>
        </p:nvSpPr>
        <p:spPr bwMode="auto">
          <a:xfrm rot="5400000">
            <a:off x="2783873" y="192106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9" name="AutoShape 77"/>
          <p:cNvSpPr>
            <a:spLocks noChangeArrowheads="1"/>
          </p:cNvSpPr>
          <p:nvPr/>
        </p:nvSpPr>
        <p:spPr bwMode="auto">
          <a:xfrm rot="5400000">
            <a:off x="5651524" y="2780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10</a:t>
            </a:r>
          </a:p>
        </p:txBody>
      </p:sp>
      <p:sp>
        <p:nvSpPr>
          <p:cNvPr id="40" name="AutoShape 78"/>
          <p:cNvSpPr>
            <a:spLocks noChangeArrowheads="1"/>
          </p:cNvSpPr>
          <p:nvPr/>
        </p:nvSpPr>
        <p:spPr bwMode="auto">
          <a:xfrm rot="5400000">
            <a:off x="4490617" y="2780688"/>
            <a:ext cx="109944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9</a:t>
            </a:r>
          </a:p>
        </p:txBody>
      </p:sp>
      <p:sp>
        <p:nvSpPr>
          <p:cNvPr id="41" name="AutoShape 79"/>
          <p:cNvSpPr>
            <a:spLocks noChangeArrowheads="1"/>
          </p:cNvSpPr>
          <p:nvPr/>
        </p:nvSpPr>
        <p:spPr bwMode="auto">
          <a:xfrm rot="5400000">
            <a:off x="3337061" y="28008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8</a:t>
            </a:r>
          </a:p>
        </p:txBody>
      </p:sp>
      <p:sp>
        <p:nvSpPr>
          <p:cNvPr id="42" name="AutoShape 80"/>
          <p:cNvSpPr>
            <a:spLocks noChangeArrowheads="1"/>
          </p:cNvSpPr>
          <p:nvPr/>
        </p:nvSpPr>
        <p:spPr bwMode="auto">
          <a:xfrm rot="5400000">
            <a:off x="2195537" y="279065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7</a:t>
            </a:r>
          </a:p>
        </p:txBody>
      </p:sp>
      <p:sp>
        <p:nvSpPr>
          <p:cNvPr id="43" name="AutoShape 81"/>
          <p:cNvSpPr>
            <a:spLocks noChangeArrowheads="1"/>
          </p:cNvSpPr>
          <p:nvPr/>
        </p:nvSpPr>
        <p:spPr bwMode="auto">
          <a:xfrm rot="5400000">
            <a:off x="6227787" y="366446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15</a:t>
            </a:r>
          </a:p>
        </p:txBody>
      </p:sp>
      <p:sp>
        <p:nvSpPr>
          <p:cNvPr id="44" name="AutoShape 82"/>
          <p:cNvSpPr>
            <a:spLocks noChangeArrowheads="1"/>
          </p:cNvSpPr>
          <p:nvPr/>
        </p:nvSpPr>
        <p:spPr bwMode="auto">
          <a:xfrm rot="5400000">
            <a:off x="5075262" y="36644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14</a:t>
            </a:r>
          </a:p>
        </p:txBody>
      </p:sp>
      <p:sp>
        <p:nvSpPr>
          <p:cNvPr id="45" name="AutoShape 84"/>
          <p:cNvSpPr>
            <a:spLocks noChangeArrowheads="1"/>
          </p:cNvSpPr>
          <p:nvPr/>
        </p:nvSpPr>
        <p:spPr bwMode="auto">
          <a:xfrm rot="5400000">
            <a:off x="2771799" y="365708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12</a:t>
            </a:r>
          </a:p>
        </p:txBody>
      </p:sp>
      <p:sp>
        <p:nvSpPr>
          <p:cNvPr id="46" name="AutoShape 85"/>
          <p:cNvSpPr>
            <a:spLocks noChangeArrowheads="1"/>
          </p:cNvSpPr>
          <p:nvPr/>
        </p:nvSpPr>
        <p:spPr bwMode="auto">
          <a:xfrm rot="5400000">
            <a:off x="1619274" y="366447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11</a:t>
            </a:r>
          </a:p>
        </p:txBody>
      </p:sp>
      <p:sp>
        <p:nvSpPr>
          <p:cNvPr id="47" name="AutoShape 86"/>
          <p:cNvSpPr>
            <a:spLocks noChangeArrowheads="1"/>
          </p:cNvSpPr>
          <p:nvPr/>
        </p:nvSpPr>
        <p:spPr bwMode="auto">
          <a:xfrm rot="5400000">
            <a:off x="6807002" y="45238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21</a:t>
            </a:r>
          </a:p>
        </p:txBody>
      </p:sp>
      <p:sp>
        <p:nvSpPr>
          <p:cNvPr id="48" name="AutoShape 87"/>
          <p:cNvSpPr>
            <a:spLocks noChangeArrowheads="1"/>
          </p:cNvSpPr>
          <p:nvPr/>
        </p:nvSpPr>
        <p:spPr bwMode="auto">
          <a:xfrm rot="5400000">
            <a:off x="5651524" y="45272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20</a:t>
            </a:r>
          </a:p>
        </p:txBody>
      </p:sp>
      <p:sp>
        <p:nvSpPr>
          <p:cNvPr id="49" name="AutoShape 88"/>
          <p:cNvSpPr>
            <a:spLocks noChangeArrowheads="1"/>
          </p:cNvSpPr>
          <p:nvPr/>
        </p:nvSpPr>
        <p:spPr bwMode="auto">
          <a:xfrm rot="5400000">
            <a:off x="4500587" y="4536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19</a:t>
            </a:r>
          </a:p>
        </p:txBody>
      </p:sp>
      <p:sp>
        <p:nvSpPr>
          <p:cNvPr id="50" name="AutoShape 89"/>
          <p:cNvSpPr>
            <a:spLocks noChangeArrowheads="1"/>
          </p:cNvSpPr>
          <p:nvPr/>
        </p:nvSpPr>
        <p:spPr bwMode="auto">
          <a:xfrm rot="5400000">
            <a:off x="3348062" y="4536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18</a:t>
            </a:r>
          </a:p>
        </p:txBody>
      </p:sp>
      <p:sp>
        <p:nvSpPr>
          <p:cNvPr id="51" name="AutoShape 90"/>
          <p:cNvSpPr>
            <a:spLocks noChangeArrowheads="1"/>
          </p:cNvSpPr>
          <p:nvPr/>
        </p:nvSpPr>
        <p:spPr bwMode="auto">
          <a:xfrm rot="5400000">
            <a:off x="2198078" y="4536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17</a:t>
            </a:r>
          </a:p>
        </p:txBody>
      </p:sp>
      <p:sp>
        <p:nvSpPr>
          <p:cNvPr id="52" name="AutoShape 91"/>
          <p:cNvSpPr>
            <a:spLocks noChangeArrowheads="1"/>
          </p:cNvSpPr>
          <p:nvPr/>
        </p:nvSpPr>
        <p:spPr bwMode="auto">
          <a:xfrm rot="5400000">
            <a:off x="1043012" y="45238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16</a:t>
            </a:r>
          </a:p>
        </p:txBody>
      </p:sp>
      <p:sp>
        <p:nvSpPr>
          <p:cNvPr id="53" name="AutoShape 92"/>
          <p:cNvSpPr>
            <a:spLocks noChangeArrowheads="1"/>
          </p:cNvSpPr>
          <p:nvPr/>
        </p:nvSpPr>
        <p:spPr bwMode="auto">
          <a:xfrm rot="5400000">
            <a:off x="466749" y="5399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22</a:t>
            </a:r>
          </a:p>
        </p:txBody>
      </p:sp>
      <p:sp>
        <p:nvSpPr>
          <p:cNvPr id="54" name="AutoShape 93"/>
          <p:cNvSpPr>
            <a:spLocks noChangeArrowheads="1"/>
          </p:cNvSpPr>
          <p:nvPr/>
        </p:nvSpPr>
        <p:spPr bwMode="auto">
          <a:xfrm rot="5400000">
            <a:off x="1619274" y="539091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23</a:t>
            </a:r>
          </a:p>
        </p:txBody>
      </p:sp>
      <p:sp>
        <p:nvSpPr>
          <p:cNvPr id="55" name="AutoShape 94"/>
          <p:cNvSpPr>
            <a:spLocks noChangeArrowheads="1"/>
          </p:cNvSpPr>
          <p:nvPr/>
        </p:nvSpPr>
        <p:spPr bwMode="auto">
          <a:xfrm rot="5400000">
            <a:off x="2771799" y="540029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24</a:t>
            </a:r>
          </a:p>
        </p:txBody>
      </p:sp>
      <p:sp>
        <p:nvSpPr>
          <p:cNvPr id="56" name="AutoShape 95"/>
          <p:cNvSpPr>
            <a:spLocks noChangeArrowheads="1"/>
          </p:cNvSpPr>
          <p:nvPr/>
        </p:nvSpPr>
        <p:spPr bwMode="auto">
          <a:xfrm rot="5400000">
            <a:off x="3934781" y="539091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25</a:t>
            </a:r>
          </a:p>
        </p:txBody>
      </p:sp>
      <p:sp>
        <p:nvSpPr>
          <p:cNvPr id="57" name="AutoShape 96"/>
          <p:cNvSpPr>
            <a:spLocks noChangeArrowheads="1"/>
          </p:cNvSpPr>
          <p:nvPr/>
        </p:nvSpPr>
        <p:spPr bwMode="auto">
          <a:xfrm rot="5400000">
            <a:off x="5075262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26</a:t>
            </a:r>
          </a:p>
        </p:txBody>
      </p:sp>
      <p:sp>
        <p:nvSpPr>
          <p:cNvPr id="58" name="AutoShape 97"/>
          <p:cNvSpPr>
            <a:spLocks noChangeArrowheads="1"/>
          </p:cNvSpPr>
          <p:nvPr/>
        </p:nvSpPr>
        <p:spPr bwMode="auto">
          <a:xfrm rot="5400000">
            <a:off x="6227787" y="5399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27</a:t>
            </a:r>
          </a:p>
        </p:txBody>
      </p:sp>
      <p:sp>
        <p:nvSpPr>
          <p:cNvPr id="59" name="AutoShape 98"/>
          <p:cNvSpPr>
            <a:spLocks noChangeArrowheads="1"/>
          </p:cNvSpPr>
          <p:nvPr/>
        </p:nvSpPr>
        <p:spPr bwMode="auto">
          <a:xfrm rot="5400000">
            <a:off x="7383088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C00"/>
          </a:solidFill>
          <a:ln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28</a:t>
            </a:r>
          </a:p>
        </p:txBody>
      </p:sp>
      <p:sp>
        <p:nvSpPr>
          <p:cNvPr id="60" name="AutoShape 99"/>
          <p:cNvSpPr>
            <a:spLocks noChangeArrowheads="1"/>
          </p:cNvSpPr>
          <p:nvPr/>
        </p:nvSpPr>
        <p:spPr bwMode="auto">
          <a:xfrm rot="5400000">
            <a:off x="3927183" y="202191"/>
            <a:ext cx="1079500" cy="1117288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</a:t>
            </a:r>
          </a:p>
        </p:txBody>
      </p:sp>
      <p:sp>
        <p:nvSpPr>
          <p:cNvPr id="61" name="AutoShape 100"/>
          <p:cNvSpPr>
            <a:spLocks noChangeArrowheads="1"/>
          </p:cNvSpPr>
          <p:nvPr/>
        </p:nvSpPr>
        <p:spPr bwMode="auto">
          <a:xfrm rot="5400000">
            <a:off x="3359918" y="105843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</a:t>
            </a:r>
          </a:p>
        </p:txBody>
      </p:sp>
      <p:sp>
        <p:nvSpPr>
          <p:cNvPr id="62" name="AutoShape 101"/>
          <p:cNvSpPr>
            <a:spLocks noChangeArrowheads="1"/>
          </p:cNvSpPr>
          <p:nvPr/>
        </p:nvSpPr>
        <p:spPr bwMode="auto">
          <a:xfrm rot="5400000">
            <a:off x="4493648" y="10720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3</a:t>
            </a:r>
          </a:p>
        </p:txBody>
      </p:sp>
      <p:sp>
        <p:nvSpPr>
          <p:cNvPr id="63" name="AutoShape 102"/>
          <p:cNvSpPr>
            <a:spLocks noChangeArrowheads="1"/>
          </p:cNvSpPr>
          <p:nvPr/>
        </p:nvSpPr>
        <p:spPr bwMode="auto">
          <a:xfrm rot="5400000">
            <a:off x="2771824" y="192106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4</a:t>
            </a:r>
          </a:p>
        </p:txBody>
      </p:sp>
      <p:sp>
        <p:nvSpPr>
          <p:cNvPr id="64" name="AutoShape 103"/>
          <p:cNvSpPr>
            <a:spLocks noChangeArrowheads="1"/>
          </p:cNvSpPr>
          <p:nvPr/>
        </p:nvSpPr>
        <p:spPr bwMode="auto">
          <a:xfrm rot="5400000">
            <a:off x="3934781" y="192106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5</a:t>
            </a:r>
          </a:p>
        </p:txBody>
      </p:sp>
      <p:sp>
        <p:nvSpPr>
          <p:cNvPr id="65" name="AutoShape 104"/>
          <p:cNvSpPr>
            <a:spLocks noChangeArrowheads="1"/>
          </p:cNvSpPr>
          <p:nvPr/>
        </p:nvSpPr>
        <p:spPr bwMode="auto">
          <a:xfrm rot="5400000">
            <a:off x="5071156" y="193874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6</a:t>
            </a:r>
          </a:p>
        </p:txBody>
      </p:sp>
      <p:sp>
        <p:nvSpPr>
          <p:cNvPr id="66" name="AutoShape 105"/>
          <p:cNvSpPr>
            <a:spLocks noChangeArrowheads="1"/>
          </p:cNvSpPr>
          <p:nvPr/>
        </p:nvSpPr>
        <p:spPr bwMode="auto">
          <a:xfrm rot="5400000">
            <a:off x="2186860" y="279065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7</a:t>
            </a:r>
          </a:p>
        </p:txBody>
      </p:sp>
      <p:sp>
        <p:nvSpPr>
          <p:cNvPr id="67" name="AutoShape 106"/>
          <p:cNvSpPr>
            <a:spLocks noChangeArrowheads="1"/>
          </p:cNvSpPr>
          <p:nvPr/>
        </p:nvSpPr>
        <p:spPr bwMode="auto">
          <a:xfrm rot="5400000">
            <a:off x="3345019" y="28008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8</a:t>
            </a:r>
          </a:p>
        </p:txBody>
      </p:sp>
      <p:sp>
        <p:nvSpPr>
          <p:cNvPr id="68" name="AutoShape 107"/>
          <p:cNvSpPr>
            <a:spLocks noChangeArrowheads="1"/>
          </p:cNvSpPr>
          <p:nvPr/>
        </p:nvSpPr>
        <p:spPr bwMode="auto">
          <a:xfrm rot="5400000">
            <a:off x="4497541" y="2785676"/>
            <a:ext cx="1089471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9</a:t>
            </a:r>
          </a:p>
        </p:txBody>
      </p:sp>
      <p:sp>
        <p:nvSpPr>
          <p:cNvPr id="69" name="AutoShape 108"/>
          <p:cNvSpPr>
            <a:spLocks noChangeArrowheads="1"/>
          </p:cNvSpPr>
          <p:nvPr/>
        </p:nvSpPr>
        <p:spPr bwMode="auto">
          <a:xfrm rot="5400000">
            <a:off x="5644256" y="279004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10</a:t>
            </a:r>
          </a:p>
        </p:txBody>
      </p:sp>
      <p:sp>
        <p:nvSpPr>
          <p:cNvPr id="70" name="AutoShape 109"/>
          <p:cNvSpPr>
            <a:spLocks noChangeArrowheads="1"/>
          </p:cNvSpPr>
          <p:nvPr/>
        </p:nvSpPr>
        <p:spPr bwMode="auto">
          <a:xfrm rot="5400000">
            <a:off x="1608058" y="365708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11</a:t>
            </a:r>
          </a:p>
        </p:txBody>
      </p:sp>
      <p:sp>
        <p:nvSpPr>
          <p:cNvPr id="71" name="AutoShape 110"/>
          <p:cNvSpPr>
            <a:spLocks noChangeArrowheads="1"/>
          </p:cNvSpPr>
          <p:nvPr/>
        </p:nvSpPr>
        <p:spPr bwMode="auto">
          <a:xfrm rot="5400000">
            <a:off x="2783873" y="365708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12</a:t>
            </a:r>
          </a:p>
        </p:txBody>
      </p:sp>
      <p:sp>
        <p:nvSpPr>
          <p:cNvPr id="72" name="AutoShape 112"/>
          <p:cNvSpPr>
            <a:spLocks noChangeArrowheads="1"/>
          </p:cNvSpPr>
          <p:nvPr/>
        </p:nvSpPr>
        <p:spPr bwMode="auto">
          <a:xfrm rot="5400000">
            <a:off x="5075262" y="366446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14</a:t>
            </a:r>
          </a:p>
        </p:txBody>
      </p:sp>
      <p:sp>
        <p:nvSpPr>
          <p:cNvPr id="73" name="AutoShape 113"/>
          <p:cNvSpPr>
            <a:spLocks noChangeArrowheads="1"/>
          </p:cNvSpPr>
          <p:nvPr/>
        </p:nvSpPr>
        <p:spPr bwMode="auto">
          <a:xfrm rot="5400000">
            <a:off x="6217151" y="365708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15</a:t>
            </a:r>
          </a:p>
        </p:txBody>
      </p:sp>
      <p:sp>
        <p:nvSpPr>
          <p:cNvPr id="74" name="AutoShape 114"/>
          <p:cNvSpPr>
            <a:spLocks noChangeArrowheads="1"/>
          </p:cNvSpPr>
          <p:nvPr/>
        </p:nvSpPr>
        <p:spPr bwMode="auto">
          <a:xfrm rot="5400000">
            <a:off x="1043159" y="45238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16</a:t>
            </a:r>
          </a:p>
        </p:txBody>
      </p:sp>
      <p:sp>
        <p:nvSpPr>
          <p:cNvPr id="75" name="AutoShape 115"/>
          <p:cNvSpPr>
            <a:spLocks noChangeArrowheads="1"/>
          </p:cNvSpPr>
          <p:nvPr/>
        </p:nvSpPr>
        <p:spPr bwMode="auto">
          <a:xfrm rot="5400000">
            <a:off x="2195537" y="4536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17</a:t>
            </a:r>
          </a:p>
        </p:txBody>
      </p:sp>
      <p:sp>
        <p:nvSpPr>
          <p:cNvPr id="76" name="AutoShape 116"/>
          <p:cNvSpPr>
            <a:spLocks noChangeArrowheads="1"/>
          </p:cNvSpPr>
          <p:nvPr/>
        </p:nvSpPr>
        <p:spPr bwMode="auto">
          <a:xfrm rot="5400000">
            <a:off x="3345019" y="4536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18</a:t>
            </a:r>
          </a:p>
        </p:txBody>
      </p:sp>
      <p:sp>
        <p:nvSpPr>
          <p:cNvPr id="77" name="AutoShape 117"/>
          <p:cNvSpPr>
            <a:spLocks noChangeArrowheads="1"/>
          </p:cNvSpPr>
          <p:nvPr/>
        </p:nvSpPr>
        <p:spPr bwMode="auto">
          <a:xfrm rot="5400000">
            <a:off x="4500587" y="45238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19</a:t>
            </a:r>
          </a:p>
        </p:txBody>
      </p:sp>
      <p:sp>
        <p:nvSpPr>
          <p:cNvPr id="78" name="AutoShape 118"/>
          <p:cNvSpPr>
            <a:spLocks noChangeArrowheads="1"/>
          </p:cNvSpPr>
          <p:nvPr/>
        </p:nvSpPr>
        <p:spPr bwMode="auto">
          <a:xfrm rot="5400000">
            <a:off x="5651524" y="4536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20</a:t>
            </a:r>
          </a:p>
        </p:txBody>
      </p:sp>
      <p:sp>
        <p:nvSpPr>
          <p:cNvPr id="79" name="AutoShape 119"/>
          <p:cNvSpPr>
            <a:spLocks noChangeArrowheads="1"/>
          </p:cNvSpPr>
          <p:nvPr/>
        </p:nvSpPr>
        <p:spPr bwMode="auto">
          <a:xfrm rot="5400000">
            <a:off x="6807002" y="4536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21</a:t>
            </a:r>
          </a:p>
        </p:txBody>
      </p:sp>
      <p:sp>
        <p:nvSpPr>
          <p:cNvPr id="80" name="AutoShape 120"/>
          <p:cNvSpPr>
            <a:spLocks noChangeArrowheads="1"/>
          </p:cNvSpPr>
          <p:nvPr/>
        </p:nvSpPr>
        <p:spPr bwMode="auto">
          <a:xfrm rot="5400000">
            <a:off x="466749" y="540029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22</a:t>
            </a:r>
          </a:p>
        </p:txBody>
      </p:sp>
      <p:sp>
        <p:nvSpPr>
          <p:cNvPr id="81" name="AutoShape 121"/>
          <p:cNvSpPr>
            <a:spLocks noChangeArrowheads="1"/>
          </p:cNvSpPr>
          <p:nvPr/>
        </p:nvSpPr>
        <p:spPr bwMode="auto">
          <a:xfrm rot="5400000">
            <a:off x="1619274" y="538337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23</a:t>
            </a:r>
          </a:p>
        </p:txBody>
      </p:sp>
      <p:sp>
        <p:nvSpPr>
          <p:cNvPr id="82" name="AutoShape 122"/>
          <p:cNvSpPr>
            <a:spLocks noChangeArrowheads="1"/>
          </p:cNvSpPr>
          <p:nvPr/>
        </p:nvSpPr>
        <p:spPr bwMode="auto">
          <a:xfrm rot="5400000">
            <a:off x="2771799" y="540410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24</a:t>
            </a:r>
          </a:p>
        </p:txBody>
      </p:sp>
      <p:sp>
        <p:nvSpPr>
          <p:cNvPr id="83" name="AutoShape 123"/>
          <p:cNvSpPr>
            <a:spLocks noChangeArrowheads="1"/>
          </p:cNvSpPr>
          <p:nvPr/>
        </p:nvSpPr>
        <p:spPr bwMode="auto">
          <a:xfrm rot="5400000">
            <a:off x="3934781" y="537657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25</a:t>
            </a:r>
          </a:p>
        </p:txBody>
      </p:sp>
      <p:sp>
        <p:nvSpPr>
          <p:cNvPr id="84" name="AutoShape 124"/>
          <p:cNvSpPr>
            <a:spLocks noChangeArrowheads="1"/>
          </p:cNvSpPr>
          <p:nvPr/>
        </p:nvSpPr>
        <p:spPr bwMode="auto">
          <a:xfrm rot="5400000">
            <a:off x="5071156" y="5405852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26</a:t>
            </a:r>
          </a:p>
        </p:txBody>
      </p:sp>
      <p:sp>
        <p:nvSpPr>
          <p:cNvPr id="85" name="AutoShape 125"/>
          <p:cNvSpPr>
            <a:spLocks noChangeArrowheads="1"/>
          </p:cNvSpPr>
          <p:nvPr/>
        </p:nvSpPr>
        <p:spPr bwMode="auto">
          <a:xfrm rot="5400000">
            <a:off x="6227787" y="540029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27</a:t>
            </a:r>
          </a:p>
        </p:txBody>
      </p:sp>
      <p:sp>
        <p:nvSpPr>
          <p:cNvPr id="86" name="AutoShape 126"/>
          <p:cNvSpPr>
            <a:spLocks noChangeArrowheads="1"/>
          </p:cNvSpPr>
          <p:nvPr/>
        </p:nvSpPr>
        <p:spPr bwMode="auto">
          <a:xfrm rot="5400000">
            <a:off x="7380312" y="53999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28</a:t>
            </a:r>
          </a:p>
        </p:txBody>
      </p:sp>
      <p:sp>
        <p:nvSpPr>
          <p:cNvPr id="87" name="AutoShape 127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3922413" y="188581"/>
            <a:ext cx="1091059" cy="1119308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dirty="0" smtClean="0">
                <a:solidFill>
                  <a:schemeClr val="tx1"/>
                </a:solidFill>
                <a:latin typeface="Arial Black" pitchFamily="34" charset="0"/>
              </a:rPr>
              <a:t>1</a:t>
            </a:r>
            <a:endParaRPr lang="cs-CZ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88" name="AutoShape 128"/>
          <p:cNvSpPr>
            <a:spLocks noChangeArrowheads="1"/>
          </p:cNvSpPr>
          <p:nvPr/>
        </p:nvSpPr>
        <p:spPr bwMode="auto">
          <a:xfrm rot="5400000">
            <a:off x="3355875" y="105717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Black" pitchFamily="34" charset="0"/>
              </a:rPr>
              <a:t>2</a:t>
            </a:r>
            <a:endParaRPr lang="cs-CZ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89" name="AutoShape 129"/>
          <p:cNvSpPr>
            <a:spLocks noChangeArrowheads="1"/>
          </p:cNvSpPr>
          <p:nvPr/>
        </p:nvSpPr>
        <p:spPr bwMode="auto">
          <a:xfrm rot="5400000">
            <a:off x="4493648" y="106895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3</a:t>
            </a:r>
          </a:p>
        </p:txBody>
      </p:sp>
      <p:sp>
        <p:nvSpPr>
          <p:cNvPr id="90" name="AutoShape 130"/>
          <p:cNvSpPr>
            <a:spLocks noChangeArrowheads="1"/>
          </p:cNvSpPr>
          <p:nvPr/>
        </p:nvSpPr>
        <p:spPr bwMode="auto">
          <a:xfrm rot="5400000">
            <a:off x="2771799" y="192106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4</a:t>
            </a:r>
          </a:p>
        </p:txBody>
      </p:sp>
      <p:sp>
        <p:nvSpPr>
          <p:cNvPr id="91" name="AutoShape 131"/>
          <p:cNvSpPr>
            <a:spLocks noChangeArrowheads="1"/>
          </p:cNvSpPr>
          <p:nvPr/>
        </p:nvSpPr>
        <p:spPr bwMode="auto">
          <a:xfrm rot="5400000">
            <a:off x="3928982" y="19236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5</a:t>
            </a:r>
          </a:p>
        </p:txBody>
      </p:sp>
      <p:sp>
        <p:nvSpPr>
          <p:cNvPr id="92" name="AutoShape 132"/>
          <p:cNvSpPr>
            <a:spLocks noChangeArrowheads="1"/>
          </p:cNvSpPr>
          <p:nvPr/>
        </p:nvSpPr>
        <p:spPr bwMode="auto">
          <a:xfrm rot="5400000">
            <a:off x="5070567" y="192106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6</a:t>
            </a:r>
          </a:p>
        </p:txBody>
      </p:sp>
      <p:sp>
        <p:nvSpPr>
          <p:cNvPr id="93" name="AutoShape 133"/>
          <p:cNvSpPr>
            <a:spLocks noChangeArrowheads="1"/>
          </p:cNvSpPr>
          <p:nvPr/>
        </p:nvSpPr>
        <p:spPr bwMode="auto">
          <a:xfrm rot="5400000">
            <a:off x="2186860" y="279516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7</a:t>
            </a:r>
          </a:p>
        </p:txBody>
      </p:sp>
      <p:sp>
        <p:nvSpPr>
          <p:cNvPr id="94" name="AutoShape 134"/>
          <p:cNvSpPr>
            <a:spLocks noChangeArrowheads="1"/>
          </p:cNvSpPr>
          <p:nvPr/>
        </p:nvSpPr>
        <p:spPr bwMode="auto">
          <a:xfrm rot="5400000">
            <a:off x="3347177" y="279516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8</a:t>
            </a:r>
          </a:p>
        </p:txBody>
      </p:sp>
      <p:sp>
        <p:nvSpPr>
          <p:cNvPr id="95" name="AutoShape 135"/>
          <p:cNvSpPr>
            <a:spLocks noChangeArrowheads="1"/>
          </p:cNvSpPr>
          <p:nvPr/>
        </p:nvSpPr>
        <p:spPr bwMode="auto">
          <a:xfrm rot="5400000">
            <a:off x="4482948" y="2781417"/>
            <a:ext cx="1109778" cy="1088379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9</a:t>
            </a:r>
          </a:p>
        </p:txBody>
      </p:sp>
      <p:sp>
        <p:nvSpPr>
          <p:cNvPr id="96" name="AutoShape 136"/>
          <p:cNvSpPr>
            <a:spLocks noChangeArrowheads="1"/>
          </p:cNvSpPr>
          <p:nvPr/>
        </p:nvSpPr>
        <p:spPr bwMode="auto">
          <a:xfrm rot="5400000">
            <a:off x="5643186" y="2793849"/>
            <a:ext cx="1093793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10</a:t>
            </a:r>
          </a:p>
        </p:txBody>
      </p:sp>
      <p:sp>
        <p:nvSpPr>
          <p:cNvPr id="97" name="AutoShape 137"/>
          <p:cNvSpPr>
            <a:spLocks noChangeArrowheads="1"/>
          </p:cNvSpPr>
          <p:nvPr/>
        </p:nvSpPr>
        <p:spPr bwMode="auto">
          <a:xfrm rot="5400000">
            <a:off x="1619274" y="36570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11</a:t>
            </a:r>
          </a:p>
        </p:txBody>
      </p:sp>
      <p:sp>
        <p:nvSpPr>
          <p:cNvPr id="98" name="AutoShape 138"/>
          <p:cNvSpPr>
            <a:spLocks noChangeArrowheads="1"/>
          </p:cNvSpPr>
          <p:nvPr/>
        </p:nvSpPr>
        <p:spPr bwMode="auto">
          <a:xfrm rot="5400000">
            <a:off x="2771824" y="365708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12</a:t>
            </a:r>
          </a:p>
        </p:txBody>
      </p:sp>
      <p:sp>
        <p:nvSpPr>
          <p:cNvPr id="99" name="AutoShape 140"/>
          <p:cNvSpPr>
            <a:spLocks noChangeArrowheads="1"/>
          </p:cNvSpPr>
          <p:nvPr/>
        </p:nvSpPr>
        <p:spPr bwMode="auto">
          <a:xfrm rot="5400000">
            <a:off x="5075262" y="365666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14</a:t>
            </a:r>
          </a:p>
        </p:txBody>
      </p:sp>
      <p:sp>
        <p:nvSpPr>
          <p:cNvPr id="100" name="AutoShape 141"/>
          <p:cNvSpPr>
            <a:spLocks noChangeArrowheads="1"/>
          </p:cNvSpPr>
          <p:nvPr/>
        </p:nvSpPr>
        <p:spPr bwMode="auto">
          <a:xfrm rot="5400000">
            <a:off x="6217151" y="365666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15</a:t>
            </a:r>
          </a:p>
        </p:txBody>
      </p:sp>
      <p:sp>
        <p:nvSpPr>
          <p:cNvPr id="101" name="AutoShape 142"/>
          <p:cNvSpPr>
            <a:spLocks noChangeArrowheads="1"/>
          </p:cNvSpPr>
          <p:nvPr/>
        </p:nvSpPr>
        <p:spPr bwMode="auto">
          <a:xfrm rot="5400000">
            <a:off x="1052457" y="452201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16</a:t>
            </a:r>
          </a:p>
        </p:txBody>
      </p:sp>
      <p:sp>
        <p:nvSpPr>
          <p:cNvPr id="102" name="AutoShape 143"/>
          <p:cNvSpPr>
            <a:spLocks noChangeArrowheads="1"/>
          </p:cNvSpPr>
          <p:nvPr/>
        </p:nvSpPr>
        <p:spPr bwMode="auto">
          <a:xfrm rot="5400000">
            <a:off x="2195537" y="452201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17</a:t>
            </a:r>
          </a:p>
        </p:txBody>
      </p:sp>
      <p:sp>
        <p:nvSpPr>
          <p:cNvPr id="103" name="AutoShape 144"/>
          <p:cNvSpPr>
            <a:spLocks noChangeArrowheads="1"/>
          </p:cNvSpPr>
          <p:nvPr/>
        </p:nvSpPr>
        <p:spPr bwMode="auto">
          <a:xfrm rot="5400000">
            <a:off x="3347177" y="452201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18</a:t>
            </a:r>
          </a:p>
        </p:txBody>
      </p:sp>
      <p:sp>
        <p:nvSpPr>
          <p:cNvPr id="104" name="AutoShape 145"/>
          <p:cNvSpPr>
            <a:spLocks noChangeArrowheads="1"/>
          </p:cNvSpPr>
          <p:nvPr/>
        </p:nvSpPr>
        <p:spPr bwMode="auto">
          <a:xfrm rot="5400000">
            <a:off x="4502526" y="451779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19</a:t>
            </a:r>
          </a:p>
        </p:txBody>
      </p:sp>
      <p:sp>
        <p:nvSpPr>
          <p:cNvPr id="105" name="AutoShape 146"/>
          <p:cNvSpPr>
            <a:spLocks noChangeArrowheads="1"/>
          </p:cNvSpPr>
          <p:nvPr/>
        </p:nvSpPr>
        <p:spPr bwMode="auto">
          <a:xfrm rot="5400000">
            <a:off x="5651524" y="452385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20</a:t>
            </a:r>
          </a:p>
        </p:txBody>
      </p:sp>
      <p:sp>
        <p:nvSpPr>
          <p:cNvPr id="106" name="AutoShape 147"/>
          <p:cNvSpPr>
            <a:spLocks noChangeArrowheads="1"/>
          </p:cNvSpPr>
          <p:nvPr/>
        </p:nvSpPr>
        <p:spPr bwMode="auto">
          <a:xfrm rot="5400000">
            <a:off x="6798660" y="4527373"/>
            <a:ext cx="1098661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21</a:t>
            </a:r>
          </a:p>
        </p:txBody>
      </p:sp>
      <p:sp>
        <p:nvSpPr>
          <p:cNvPr id="107" name="AutoShape 148"/>
          <p:cNvSpPr>
            <a:spLocks noChangeArrowheads="1"/>
          </p:cNvSpPr>
          <p:nvPr/>
        </p:nvSpPr>
        <p:spPr bwMode="auto">
          <a:xfrm rot="5400000">
            <a:off x="466749" y="539091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22</a:t>
            </a:r>
          </a:p>
        </p:txBody>
      </p:sp>
      <p:sp>
        <p:nvSpPr>
          <p:cNvPr id="108" name="AutoShape 149"/>
          <p:cNvSpPr>
            <a:spLocks noChangeArrowheads="1"/>
          </p:cNvSpPr>
          <p:nvPr/>
        </p:nvSpPr>
        <p:spPr bwMode="auto">
          <a:xfrm rot="5400000">
            <a:off x="1613666" y="5370969"/>
            <a:ext cx="1079500" cy="109071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23</a:t>
            </a:r>
          </a:p>
        </p:txBody>
      </p:sp>
      <p:sp>
        <p:nvSpPr>
          <p:cNvPr id="109" name="AutoShape 150"/>
          <p:cNvSpPr>
            <a:spLocks noChangeArrowheads="1"/>
          </p:cNvSpPr>
          <p:nvPr/>
        </p:nvSpPr>
        <p:spPr bwMode="auto">
          <a:xfrm rot="5400000">
            <a:off x="2769724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24</a:t>
            </a:r>
          </a:p>
        </p:txBody>
      </p:sp>
      <p:sp>
        <p:nvSpPr>
          <p:cNvPr id="110" name="AutoShape 151"/>
          <p:cNvSpPr>
            <a:spLocks noChangeArrowheads="1"/>
          </p:cNvSpPr>
          <p:nvPr/>
        </p:nvSpPr>
        <p:spPr bwMode="auto">
          <a:xfrm rot="5400000">
            <a:off x="3924324" y="537657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25</a:t>
            </a:r>
          </a:p>
        </p:txBody>
      </p:sp>
      <p:sp>
        <p:nvSpPr>
          <p:cNvPr id="111" name="AutoShape 152"/>
          <p:cNvSpPr>
            <a:spLocks noChangeArrowheads="1"/>
          </p:cNvSpPr>
          <p:nvPr/>
        </p:nvSpPr>
        <p:spPr bwMode="auto">
          <a:xfrm rot="5400000">
            <a:off x="5070567" y="540410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26</a:t>
            </a:r>
          </a:p>
        </p:txBody>
      </p:sp>
      <p:sp>
        <p:nvSpPr>
          <p:cNvPr id="112" name="AutoShape 153"/>
          <p:cNvSpPr>
            <a:spLocks noChangeArrowheads="1"/>
          </p:cNvSpPr>
          <p:nvPr/>
        </p:nvSpPr>
        <p:spPr bwMode="auto">
          <a:xfrm rot="5400000">
            <a:off x="6223288" y="539325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27</a:t>
            </a:r>
          </a:p>
        </p:txBody>
      </p:sp>
      <p:sp>
        <p:nvSpPr>
          <p:cNvPr id="113" name="AutoShape 154"/>
          <p:cNvSpPr>
            <a:spLocks noChangeArrowheads="1"/>
          </p:cNvSpPr>
          <p:nvPr/>
        </p:nvSpPr>
        <p:spPr bwMode="auto">
          <a:xfrm rot="5400000">
            <a:off x="7383088" y="539091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28</a:t>
            </a:r>
          </a:p>
        </p:txBody>
      </p:sp>
      <p:sp>
        <p:nvSpPr>
          <p:cNvPr id="114" name="AutoShape 110"/>
          <p:cNvSpPr>
            <a:spLocks noChangeArrowheads="1"/>
          </p:cNvSpPr>
          <p:nvPr/>
        </p:nvSpPr>
        <p:spPr bwMode="auto">
          <a:xfrm rot="5400000">
            <a:off x="3931195" y="365666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0000"/>
          </a:solidFill>
          <a:ln>
            <a:solidFill>
              <a:srgbClr val="99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Black" pitchFamily="34" charset="0"/>
              </a:rPr>
              <a:t>13</a:t>
            </a:r>
            <a:endParaRPr lang="cs-CZ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5" name="AutoShape 139"/>
          <p:cNvSpPr>
            <a:spLocks noChangeArrowheads="1"/>
          </p:cNvSpPr>
          <p:nvPr/>
        </p:nvSpPr>
        <p:spPr bwMode="auto">
          <a:xfrm rot="5400000">
            <a:off x="3931195" y="366447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>
            <a:solidFill>
              <a:srgbClr val="00FF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vert="eaVert" wrap="none" anchor="ctr"/>
          <a:lstStyle/>
          <a:p>
            <a:pPr algn="ctr"/>
            <a:r>
              <a:rPr lang="cs-CZ">
                <a:solidFill>
                  <a:schemeClr val="tx1"/>
                </a:solidFill>
                <a:latin typeface="Arial Black" pitchFamily="34" charset="0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12488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>
                      <p:stCondLst>
                        <p:cond delay="0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>
                      <p:stCondLst>
                        <p:cond delay="0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>
                      <p:stCondLst>
                        <p:cond delay="0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>
                      <p:stCondLst>
                        <p:cond delay="0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357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8" fill="hold">
                      <p:stCondLst>
                        <p:cond delay="0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>
                      <p:stCondLst>
                        <p:cond delay="0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>
                      <p:stCondLst>
                        <p:cond delay="0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>
                      <p:stCondLst>
                        <p:cond delay="0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>
                      <p:stCondLst>
                        <p:cond delay="0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39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8" fill="hold">
                      <p:stCondLst>
                        <p:cond delay="0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40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3" fill="hold">
                      <p:stCondLst>
                        <p:cond delay="0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407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8" fill="hold">
                      <p:stCondLst>
                        <p:cond delay="0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41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3" fill="hold">
                      <p:stCondLst>
                        <p:cond delay="0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17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8" fill="hold">
                      <p:stCondLst>
                        <p:cond delay="0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</p:childTnLst>
        </p:cTn>
      </p:par>
    </p:tnLst>
    <p:bldLst>
      <p:bldP spid="3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F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Tanec, který se tančí ve Španělsku. Tanečnice si při něm tleská nebo podupává.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Flamengo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Ovál 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5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7" dur="5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I</a:t>
            </a: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Jižní stát, pro který je typické jídlo pizza a těstoviny.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Itálie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Ř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Jižní stát, který se rozkládá na hodně ostrovech.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Řecko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G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4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ak se jmenují lodě, typické pro Benátky?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Gondoly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PŠ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5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Na pyrenejském poloostrově leží dva státy. Jak se jmenují?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Portugalsko, Španělsko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I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6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V jakém státě se vyrábějí vozy značky vozů </a:t>
            </a:r>
            <a:r>
              <a:rPr lang="cs-CZ" sz="2400" b="1" dirty="0" err="1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Ferraali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, Fiat a </a:t>
            </a:r>
            <a:r>
              <a:rPr lang="cs-CZ" sz="2400" b="1" dirty="0" err="1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Lamborgini</a:t>
            </a:r>
            <a:r>
              <a:rPr lang="cs-CZ" sz="2400" b="1" dirty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Itálie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199" y="461872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SM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7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maličký samostatný stát, který leží na území Itálie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San Marino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A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8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271418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knížectví, které leží mezi Španělskem a Francií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Andorra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AP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9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poloostrov, na kterém se rozkládá Itálie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Apeninský poloostrov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PP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10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poloostrov, na kterém se rozkládá Španělsko a Portugalsko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Pyrenejský poloostrov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DB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11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Průlivy, které oddělují Černé moře od Egejského moře.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Dardanely a Bospor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MM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12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Dva ostrovy, které se jmenují velmi podobně, patří do souostroví Baleárských ostrovů a patří ke Španělsku.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Malorka</a:t>
            </a:r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cs-CZ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Menorka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M</a:t>
            </a: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13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hlavní město Španělska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Madrid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BZ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14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Co je nejtypičtější pro Španělsko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Býčí zápasy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C</a:t>
            </a: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15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Jakým jiným slovem se řekne BÝČÍ ZÁPASY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Corrida</a:t>
            </a:r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KK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16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jmenoval mořeplavec, původem Španěl a který objevil </a:t>
            </a:r>
            <a:r>
              <a:rPr lang="cs-CZ" sz="2400" b="1" dirty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A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meriku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Kryštof </a:t>
            </a:r>
            <a:r>
              <a:rPr lang="cs-CZ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K</a:t>
            </a:r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olumbus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LdV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17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Řekněte jméno malíře, který namaloval proslulý obraz                      Mona </a:t>
            </a:r>
            <a:r>
              <a:rPr lang="cs-CZ" sz="2400" b="1" dirty="0" err="1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Liza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Leonardo da Vinci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Šipka doprava 12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VŘ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18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městský stát, který je centrem katolické církve. Sídlí v něm papež. V jakém je městě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Vatikán, Řím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BO</a:t>
            </a:r>
            <a:endParaRPr lang="cs-CZ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19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souostroví ve Středozemním moři, patřící Španělsku. Patří do něj mimo jiné </a:t>
            </a:r>
            <a:r>
              <a:rPr lang="cs-CZ" sz="2400" b="1" dirty="0" err="1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Malorka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, Ibiza, </a:t>
            </a:r>
            <a:r>
              <a:rPr lang="cs-CZ" sz="2400" b="1" dirty="0" err="1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Menorka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Baleárské ostrovy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KO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20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souostroví v Atlantském oceánu, patřící Španělsku. Největší z ostrovů se jmenuje Gran </a:t>
            </a:r>
            <a:r>
              <a:rPr lang="cs-CZ" sz="2400" b="1" dirty="0" err="1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Canaria</a:t>
            </a:r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Kanárské ostrovy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SPP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21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V jakém podnebném pásu leží jih Evropy 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6" y="3356992"/>
            <a:ext cx="7668853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Subtropický podnebný pás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K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22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471561"/>
            <a:ext cx="5184575" cy="2533503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Comic Sans MS" pitchFamily="66" charset="0"/>
              </a:rPr>
              <a:t>Jak se jmenuje největší řecký ostrov, který leží ve Středozemním moři ?</a:t>
            </a:r>
            <a:r>
              <a:rPr lang="cs-CZ" sz="24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cs-CZ" sz="2400" b="1" dirty="0">
                <a:ln w="50800"/>
                <a:solidFill>
                  <a:schemeClr val="bg1">
                    <a:shade val="50000"/>
                  </a:schemeClr>
                </a:solidFill>
                <a:latin typeface="Comic Sans MS" pitchFamily="66" charset="0"/>
              </a:rPr>
              <a:t>Podle starořeckých mýtů je považován za místo zrození Dia - vládce olympských bohů.</a:t>
            </a:r>
          </a:p>
          <a:p>
            <a:pPr algn="ctr"/>
            <a:r>
              <a:rPr lang="cs-CZ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Comic Sans MS" pitchFamily="66" charset="0"/>
              </a:rPr>
              <a:t> 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38234" y="3501008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Kréta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O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23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řecká hora, která byla sídlem bohů ?</a:t>
            </a:r>
          </a:p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Stejný název má i řecké pohoří.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Olymp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SA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24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Jméno dvou starodávných městských států nacházejících se ve starověkém Řecku.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Sparta, Athény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A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25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hlavní město Řecka?.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Atény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G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26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jmenuje řecký pokrm, jehož základem je kořeněné maso, opékané na rožni, okrajované, vkládané do arabského chleba - pita 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Gyros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MB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27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Jaké barvy má na své vlajce Řecko?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Modrou, bílou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 rot="1408373">
            <a:off x="7008200" y="461873"/>
            <a:ext cx="1656184" cy="1368152"/>
          </a:xfrm>
          <a:prstGeom prst="hexagon">
            <a:avLst/>
          </a:prstGeom>
          <a:scene3d>
            <a:camera prst="isometricOffAxis2Lef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O</a:t>
            </a:r>
          </a:p>
        </p:txBody>
      </p:sp>
      <p:sp>
        <p:nvSpPr>
          <p:cNvPr id="5" name="Šestiúhelník 4"/>
          <p:cNvSpPr/>
          <p:nvPr/>
        </p:nvSpPr>
        <p:spPr>
          <a:xfrm rot="20221765">
            <a:off x="596840" y="466181"/>
            <a:ext cx="1656184" cy="1368152"/>
          </a:xfrm>
          <a:prstGeom prst="hexagon">
            <a:avLst/>
          </a:prstGeom>
          <a:scene3d>
            <a:camera prst="perspectiveHeroicExtremeRightFacing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28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979712" y="1611110"/>
            <a:ext cx="5184575" cy="208823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3175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Jak se jmenují zelené nebo černé plody, které se pěstují v subtropických oblastech. Jíme je jako pochutinu nebo se  z nich lisuje olej.</a:t>
            </a:r>
            <a:endParaRPr lang="cs-CZ" sz="2400" b="1" dirty="0">
              <a:ln w="3175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959931" y="248694"/>
            <a:ext cx="1224136" cy="1222867"/>
            <a:chOff x="3959931" y="248694"/>
            <a:chExt cx="1224136" cy="1222867"/>
          </a:xfrm>
        </p:grpSpPr>
        <p:sp>
          <p:nvSpPr>
            <p:cNvPr id="8" name="Ovál 7"/>
            <p:cNvSpPr/>
            <p:nvPr/>
          </p:nvSpPr>
          <p:spPr>
            <a:xfrm>
              <a:off x="3959931" y="248694"/>
              <a:ext cx="1224136" cy="1206446"/>
            </a:xfrm>
            <a:prstGeom prst="ellipse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convex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210" y="328704"/>
              <a:ext cx="1142857" cy="1142857"/>
            </a:xfrm>
            <a:prstGeom prst="rect">
              <a:avLst/>
            </a:prstGeom>
          </p:spPr>
        </p:pic>
      </p:grpSp>
      <p:sp>
        <p:nvSpPr>
          <p:cNvPr id="10" name="Vodorovný svitek 9"/>
          <p:cNvSpPr/>
          <p:nvPr/>
        </p:nvSpPr>
        <p:spPr>
          <a:xfrm>
            <a:off x="863587" y="3356992"/>
            <a:ext cx="7416824" cy="2088232"/>
          </a:xfrm>
          <a:prstGeom prst="horizontalScroll">
            <a:avLst>
              <a:gd name="adj" fmla="val 25000"/>
            </a:avLst>
          </a:prstGeom>
          <a:gradFill flip="none" rotWithShape="1">
            <a:gsLst>
              <a:gs pos="0">
                <a:schemeClr val="accent3">
                  <a:tint val="30000"/>
                  <a:satMod val="250000"/>
                </a:schemeClr>
              </a:gs>
              <a:gs pos="72000">
                <a:schemeClr val="accent3">
                  <a:tint val="75000"/>
                  <a:satMod val="210000"/>
                </a:schemeClr>
              </a:gs>
              <a:gs pos="100000">
                <a:schemeClr val="accent3">
                  <a:tint val="85000"/>
                  <a:satMod val="210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Olivy </a:t>
            </a:r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102143" y="5229200"/>
            <a:ext cx="1248068" cy="1105303"/>
            <a:chOff x="6588224" y="5373216"/>
            <a:chExt cx="1248068" cy="1105303"/>
          </a:xfrm>
        </p:grpSpPr>
        <p:sp>
          <p:nvSpPr>
            <p:cNvPr id="11" name="Šestiúhelník 10"/>
            <p:cNvSpPr/>
            <p:nvPr/>
          </p:nvSpPr>
          <p:spPr>
            <a:xfrm>
              <a:off x="6588224" y="5373216"/>
              <a:ext cx="1248068" cy="1080120"/>
            </a:xfrm>
            <a:prstGeom prst="hexagon">
              <a:avLst/>
            </a:prstGeom>
            <a:scene3d>
              <a:camera prst="obliqueTopLeft" fov="600000">
                <a:rot lat="0" lon="0" rev="0"/>
              </a:camera>
              <a:lightRig rig="balanced" dir="t">
                <a:rot lat="0" lon="0" rev="19200000"/>
              </a:lightRig>
            </a:scene3d>
            <a:sp3d contourW="12700" prstMaterial="matte">
              <a:bevelT w="60000" h="50800" prst="artDeco"/>
              <a:contourClr>
                <a:schemeClr val="accent5">
                  <a:shade val="60000"/>
                  <a:satMod val="110000"/>
                </a:schemeClr>
              </a:contourClr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3231" b="89231" l="16308" r="8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78" t="29859" r="12546" b="12456"/>
            <a:stretch/>
          </p:blipFill>
          <p:spPr bwMode="auto">
            <a:xfrm>
              <a:off x="6840564" y="5398399"/>
              <a:ext cx="743387" cy="108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Ovál 12"/>
          <p:cNvSpPr/>
          <p:nvPr/>
        </p:nvSpPr>
        <p:spPr>
          <a:xfrm>
            <a:off x="7251130" y="5085184"/>
            <a:ext cx="1656184" cy="15841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436096" y="5445224"/>
            <a:ext cx="1584176" cy="1008112"/>
          </a:xfrm>
          <a:prstGeom prst="rightArrow">
            <a:avLst/>
          </a:prstGeom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 prst="angle"/>
            <a:contourClr>
              <a:schemeClr val="accent2">
                <a:shade val="60000"/>
                <a:satMod val="11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Měřím čas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1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225453" y="260648"/>
            <a:ext cx="6968502" cy="1313384"/>
            <a:chOff x="846154" y="500042"/>
            <a:chExt cx="6968502" cy="14859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  <p:sp>
        <p:nvSpPr>
          <p:cNvPr id="10" name="Nadpis 1"/>
          <p:cNvSpPr txBox="1">
            <a:spLocks/>
          </p:cNvSpPr>
          <p:nvPr/>
        </p:nvSpPr>
        <p:spPr>
          <a:xfrm>
            <a:off x="611560" y="1988840"/>
            <a:ext cx="8229600" cy="1512168"/>
          </a:xfrm>
          <a:prstGeom prst="rect">
            <a:avLst/>
          </a:prstGeom>
        </p:spPr>
        <p:txBody>
          <a:bodyPr vert="horz" anchor="t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b="1" u="sng" dirty="0" smtClean="0"/>
              <a:t>Použité zdroje:</a:t>
            </a:r>
          </a:p>
          <a:p>
            <a:endParaRPr lang="cs-CZ" sz="2000" b="1" u="sng" dirty="0" smtClean="0"/>
          </a:p>
          <a:p>
            <a:r>
              <a:rPr lang="cs-CZ" sz="2000" cap="none" dirty="0" smtClean="0">
                <a:latin typeface="Times New Roman" pitchFamily="18" charset="0"/>
                <a:cs typeface="Times New Roman" pitchFamily="18" charset="0"/>
              </a:rPr>
              <a:t>Všechny obrázky čerpány :  http://office.Microsoft.Com </a:t>
            </a:r>
            <a:endParaRPr lang="cs-CZ" sz="2000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88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Veletrh</Template>
  <TotalTime>377</TotalTime>
  <Words>976</Words>
  <Application>Microsoft Office PowerPoint</Application>
  <PresentationFormat>Předvádění na obrazovce (4:3)</PresentationFormat>
  <Paragraphs>295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Tradeshow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svetlana</dc:creator>
  <cp:lastModifiedBy>svetlana</cp:lastModifiedBy>
  <cp:revision>37</cp:revision>
  <dcterms:created xsi:type="dcterms:W3CDTF">2013-05-04T11:04:08Z</dcterms:created>
  <dcterms:modified xsi:type="dcterms:W3CDTF">2013-05-26T14:26:10Z</dcterms:modified>
</cp:coreProperties>
</file>