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76" r:id="rId12"/>
    <p:sldId id="270" r:id="rId13"/>
    <p:sldId id="271" r:id="rId14"/>
    <p:sldId id="272" r:id="rId15"/>
    <p:sldId id="273" r:id="rId16"/>
    <p:sldId id="274" r:id="rId17"/>
    <p:sldId id="275" r:id="rId18"/>
    <p:sldId id="277" r:id="rId19"/>
    <p:sldId id="26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6ABD05"/>
    <a:srgbClr val="B70BA3"/>
  </p:clrMru>
</p:presentationPr>
</file>

<file path=ppt/tableStyles.xml><?xml version="1.0" encoding="utf-8"?>
<a:tblStyleLst xmlns:a="http://schemas.openxmlformats.org/drawingml/2006/main" def="{5C22544A-7EE6-4342-B048-85BDC9FD1C3A}"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96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8FF66-D934-4CB2-A5DF-F90AEB5BA29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E9B770-0B18-4823-8A90-3AB362D0F6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E9B770-0B18-4823-8A90-3AB362D0F653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18291-50F7-428E-9B87-104C2247219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72B45C-5B3D-430F-834B-DC820E4B79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rand_Prix_Monaco96_131954710.jpg" TargetMode="External"/><Relationship Id="rId2" Type="http://schemas.openxmlformats.org/officeDocument/2006/relationships/hyperlink" Target="http://cs.wikipedia.org/wiki/Soubor:Sauber_Petronas_C2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crosoft.com/" TargetMode="External"/><Relationship Id="rId5" Type="http://schemas.openxmlformats.org/officeDocument/2006/relationships/hyperlink" Target="http://commons.wikimedia.org/wiki/File:08Start03BAH.png?uselang=cs" TargetMode="External"/><Relationship Id="rId4" Type="http://schemas.openxmlformats.org/officeDocument/2006/relationships/hyperlink" Target="http://commons.wikimedia.org/wiki/File:A1_Grand_Prix,_Kyalami_-_Austral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fontScale="925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</a:t>
            </a:r>
            <a:r>
              <a:rPr lang="cs-CZ" sz="1600" dirty="0" smtClean="0"/>
              <a:t>: Co musí znát PILOT FORMULE 1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</a:t>
            </a:r>
            <a:r>
              <a:rPr lang="cs-CZ" sz="1600" dirty="0" smtClean="0"/>
              <a:t>: Materiál je určen pro žáky celého druhého stupně. Zábavnou formou </a:t>
            </a:r>
            <a:r>
              <a:rPr lang="cs-CZ" sz="1600" dirty="0" smtClean="0"/>
              <a:t>procvičuje sčítání, odčítání, násobení, dělení, piktogramy, orientace v tabulce, porovnávání čísel, převody jednotek, odhady,… Ukazuje</a:t>
            </a:r>
            <a:r>
              <a:rPr lang="cs-CZ" sz="1600" dirty="0" smtClean="0"/>
              <a:t>, že matematiku potřebujeme prakticky stále. A všichni. I pilot Formule 1</a:t>
            </a:r>
            <a:r>
              <a:rPr lang="cs-CZ" sz="1600" smtClean="0"/>
              <a:t>. </a:t>
            </a: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musí znát pilot Formule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Jednoduché výpočty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144000" cy="120032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Jsi špičkovým závodním pilotem a bydlíš v Monaku. Pomocí tabulky vypočítej vzdálenosti, které budeš muset překonat při cestách v nastávající sezoně Velkých cen Formule 1.</a:t>
            </a:r>
            <a:endParaRPr lang="cs-CZ" sz="24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1" y="2076797"/>
          <a:ext cx="7128791" cy="3800475"/>
        </p:xfrm>
        <a:graphic>
          <a:graphicData uri="http://schemas.openxmlformats.org/drawingml/2006/table">
            <a:tbl>
              <a:tblPr bandRow="1">
                <a:tableStyleId>{35758FB7-9AC5-4552-8A53-C91805E547FA}</a:tableStyleId>
              </a:tblPr>
              <a:tblGrid>
                <a:gridCol w="1413975"/>
                <a:gridCol w="427138"/>
                <a:gridCol w="2931053"/>
                <a:gridCol w="486054"/>
                <a:gridCol w="1870571"/>
              </a:tblGrid>
              <a:tr h="244067">
                <a:tc gridSpan="5"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Sezona FORMULE 1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Datum závodu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Velká cena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Počet km z Monaka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7. března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Austrálie (Melbourne)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16 404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4. dubna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Bahrajnu (Manama)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4 313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25. dubna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San Marina (Imola)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488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23. května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Monaka (Monte Carlo)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0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13. června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Kanady (Montreal)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61 680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20. června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Spojených států (Indianopolis)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7 375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4. července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Francie (Magny-Cours)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731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11. července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Velká Británie (Silverstone)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1 328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25. července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Německa (Hockenheim)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874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29. srpna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Belgie (Spa-Francorchamps)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1 070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10. října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Japonska (Suzuka)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9 862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24. října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Brazílie (Sao Paulo)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/>
                        <a:t>9 289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1025" name="Picture 1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052736"/>
            <a:ext cx="1826971" cy="8339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0" y="404664"/>
            <a:ext cx="9144000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Jestliže se po každém závodu vracíš do Monaka, jak dlouhou cestu vykonáš v červenci?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0" y="404664"/>
            <a:ext cx="9144000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Jaká je nejkratší a nejdelší vzdálenost, kterou budeš muset překonat cestou na závod? (kromě závodů v Monaku)</a:t>
            </a:r>
            <a:endParaRPr lang="cs-CZ" sz="24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1" y="2076797"/>
          <a:ext cx="7128791" cy="3800475"/>
        </p:xfrm>
        <a:graphic>
          <a:graphicData uri="http://schemas.openxmlformats.org/drawingml/2006/table">
            <a:tbl>
              <a:tblPr bandRow="1">
                <a:tableStyleId>{08FB837D-C827-4EFA-A057-4D05807E0F7C}</a:tableStyleId>
              </a:tblPr>
              <a:tblGrid>
                <a:gridCol w="1413975"/>
                <a:gridCol w="427138"/>
                <a:gridCol w="2931053"/>
                <a:gridCol w="486054"/>
                <a:gridCol w="1870571"/>
              </a:tblGrid>
              <a:tr h="244067">
                <a:tc gridSpan="5"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/>
                        <a:t>Sezona FORMULE 1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 dirty="0"/>
                        <a:t>Datum závodu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Velká cena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Počet km z Monaka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7. března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Austrálie (Melbourne)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/>
                        <a:t>16 404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4. dubna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Bahrajnu (Manama)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/>
                        <a:t>4 313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25. dubna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San Marina (Imola)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/>
                        <a:t>488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23. května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Monaka (Monte Carlo)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0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13. června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Kanady (Montreal)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 smtClean="0"/>
                        <a:t>6 168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20. června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Spojených států (Indianopolis)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7 375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4. července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Francie (Magny-Cours)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731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11. července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Velká Británie (Silverstone)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1 328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25. července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Německa (Hockenheim)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874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29. srpna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Belgie (Spa-Francorchamps)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1 070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10. října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Japonska (Suzuka)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/>
                        <a:t>9 862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44067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24. října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/>
                        <a:t>Brazílie (Sao Paulo)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/>
                        <a:t>9 289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1025" name="Picture 1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836712"/>
            <a:ext cx="1826971" cy="83393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260648"/>
            <a:ext cx="914400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Jaký je rozdíl mezi vzdáleností do Kanady a do Velké Británie?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6588224" y="2852936"/>
            <a:ext cx="1224136" cy="2160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588224" y="3356992"/>
            <a:ext cx="1224136" cy="2160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6165304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6 168 – 1 328 = 4 840 km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79912" y="6165304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2. (731 + 1 328 + 874) = 5 866 km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88224" y="3861048"/>
            <a:ext cx="1224136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588224" y="4653136"/>
            <a:ext cx="1224136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588224" y="4437112"/>
            <a:ext cx="1224136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" grpId="0" animBg="1"/>
      <p:bldP spid="5" grpId="0" animBg="1"/>
      <p:bldP spid="5" grpId="1" animBg="1"/>
      <p:bldP spid="6" grpId="0" animBg="1"/>
      <p:bldP spid="6" grpId="1" animBg="1"/>
      <p:bldP spid="6" grpId="2" animBg="1"/>
      <p:bldP spid="7" grpId="0" animBg="1"/>
      <p:bldP spid="7" grpId="1" animBg="1"/>
      <p:bldP spid="7" grpId="2" animBg="1"/>
      <p:bldP spid="8" grpId="0"/>
      <p:bldP spid="8" grpId="1"/>
      <p:bldP spid="10" grpId="0"/>
      <p:bldP spid="11" grpId="0" animBg="1"/>
      <p:bldP spid="11" grpId="1" animBg="1"/>
      <p:bldP spid="11" grpId="2" animBg="1"/>
      <p:bldP spid="12" grpId="0" animBg="1"/>
      <p:bldP spid="12" grpId="1" animBg="1"/>
      <p:bldP spid="12" grpId="2" animBg="1"/>
      <p:bldP spid="13" grpId="0" animBg="1"/>
      <p:bldP spid="13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Okruhy Velkých cen (závodní dráhy) mají rovinky, zatáčky, oblouky a vlásničky (ostré zatáčky). 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3068960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Každý okruh je jiný. Projet dráhu jednou dokola znamená jedno kolo.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789040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Kromě velké ceny Monaka se jede vždy takový počet kol, který přesáhne 305 km.</a:t>
            </a:r>
            <a:endParaRPr lang="cs-CZ" sz="2400" b="1" dirty="0"/>
          </a:p>
        </p:txBody>
      </p:sp>
      <p:pic>
        <p:nvPicPr>
          <p:cNvPr id="18436" name="Picture 4" descr="C:\Documents and Settings\pc\Local Settings\Temporary Internet Files\Content.IE5\MDLUBEDO\MP9003993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725144"/>
            <a:ext cx="2929731" cy="1952391"/>
          </a:xfrm>
          <a:prstGeom prst="rect">
            <a:avLst/>
          </a:prstGeom>
          <a:noFill/>
        </p:spPr>
      </p:pic>
      <p:pic>
        <p:nvPicPr>
          <p:cNvPr id="18437" name="Picture 5" descr="C:\Documents and Settings\pc\Local Settings\Temporary Internet Files\Content.IE5\H3F79HWE\MP9003993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47656" y="908720"/>
            <a:ext cx="3096344" cy="206342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419872" y="5157192"/>
            <a:ext cx="5724128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Některé Velké ceny mají přes 70 kol, protože jejich okruhy jsou celkem krátké.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Prohlédni si informace na piktogramu. Kolik kol má každá z těchto velkých cen?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40152" y="692696"/>
            <a:ext cx="2987824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Jeden obrazec = </a:t>
            </a:r>
            <a:r>
              <a:rPr lang="cs-CZ" sz="2400" b="1" dirty="0" smtClean="0"/>
              <a:t>5 kol</a:t>
            </a:r>
            <a:endParaRPr lang="cs-CZ" sz="2400" b="1" dirty="0"/>
          </a:p>
        </p:txBody>
      </p:sp>
      <p:sp>
        <p:nvSpPr>
          <p:cNvPr id="16" name="Pravidelný pětiúhelník 15"/>
          <p:cNvSpPr/>
          <p:nvPr/>
        </p:nvSpPr>
        <p:spPr>
          <a:xfrm>
            <a:off x="2843808" y="5733256"/>
            <a:ext cx="504056" cy="432048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idelný pětiúhelník 17"/>
          <p:cNvSpPr/>
          <p:nvPr/>
        </p:nvSpPr>
        <p:spPr>
          <a:xfrm>
            <a:off x="6732240" y="5733256"/>
            <a:ext cx="504056" cy="432048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ravidelný pětiúhelník 18"/>
          <p:cNvSpPr/>
          <p:nvPr/>
        </p:nvSpPr>
        <p:spPr>
          <a:xfrm>
            <a:off x="7380312" y="5733256"/>
            <a:ext cx="504056" cy="432048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idelný pětiúhelník 19"/>
          <p:cNvSpPr/>
          <p:nvPr/>
        </p:nvSpPr>
        <p:spPr>
          <a:xfrm>
            <a:off x="6084168" y="5733256"/>
            <a:ext cx="504056" cy="432048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idelný pětiúhelník 20"/>
          <p:cNvSpPr/>
          <p:nvPr/>
        </p:nvSpPr>
        <p:spPr>
          <a:xfrm>
            <a:off x="4788024" y="5733256"/>
            <a:ext cx="504056" cy="432048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idelný pětiúhelník 21"/>
          <p:cNvSpPr/>
          <p:nvPr/>
        </p:nvSpPr>
        <p:spPr>
          <a:xfrm>
            <a:off x="5436096" y="5733256"/>
            <a:ext cx="504056" cy="432048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avidelný pětiúhelník 22"/>
          <p:cNvSpPr/>
          <p:nvPr/>
        </p:nvSpPr>
        <p:spPr>
          <a:xfrm>
            <a:off x="3491880" y="5733256"/>
            <a:ext cx="504056" cy="432048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ravidelný pětiúhelník 23"/>
          <p:cNvSpPr/>
          <p:nvPr/>
        </p:nvSpPr>
        <p:spPr>
          <a:xfrm>
            <a:off x="4139952" y="5733256"/>
            <a:ext cx="504056" cy="432048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ravidelný pětiúhelník 24"/>
          <p:cNvSpPr/>
          <p:nvPr/>
        </p:nvSpPr>
        <p:spPr>
          <a:xfrm>
            <a:off x="8028384" y="5733256"/>
            <a:ext cx="504056" cy="432048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ravidelný pětiúhelník 25"/>
          <p:cNvSpPr/>
          <p:nvPr/>
        </p:nvSpPr>
        <p:spPr>
          <a:xfrm>
            <a:off x="2195736" y="5733256"/>
            <a:ext cx="504056" cy="432048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79512" y="5805264"/>
            <a:ext cx="1152128" cy="36004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Itálie</a:t>
            </a:r>
            <a:endParaRPr lang="cs-CZ" sz="2000" b="1" dirty="0"/>
          </a:p>
        </p:txBody>
      </p:sp>
      <p:sp>
        <p:nvSpPr>
          <p:cNvPr id="28" name="Pravidelný pětiúhelník 27"/>
          <p:cNvSpPr/>
          <p:nvPr/>
        </p:nvSpPr>
        <p:spPr>
          <a:xfrm>
            <a:off x="2843808" y="429309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ravidelný pětiúhelník 28"/>
          <p:cNvSpPr/>
          <p:nvPr/>
        </p:nvSpPr>
        <p:spPr>
          <a:xfrm>
            <a:off x="6732240" y="429309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ravidelný pětiúhelník 29"/>
          <p:cNvSpPr/>
          <p:nvPr/>
        </p:nvSpPr>
        <p:spPr>
          <a:xfrm>
            <a:off x="7380312" y="429309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ravidelný pětiúhelník 30"/>
          <p:cNvSpPr/>
          <p:nvPr/>
        </p:nvSpPr>
        <p:spPr>
          <a:xfrm>
            <a:off x="6084168" y="429309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ravidelný pětiúhelník 31"/>
          <p:cNvSpPr/>
          <p:nvPr/>
        </p:nvSpPr>
        <p:spPr>
          <a:xfrm>
            <a:off x="4788024" y="429309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ravidelný pětiúhelník 32"/>
          <p:cNvSpPr/>
          <p:nvPr/>
        </p:nvSpPr>
        <p:spPr>
          <a:xfrm>
            <a:off x="5436096" y="429309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ravidelný pětiúhelník 33"/>
          <p:cNvSpPr/>
          <p:nvPr/>
        </p:nvSpPr>
        <p:spPr>
          <a:xfrm>
            <a:off x="3491880" y="429309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ravidelný pětiúhelník 34"/>
          <p:cNvSpPr/>
          <p:nvPr/>
        </p:nvSpPr>
        <p:spPr>
          <a:xfrm>
            <a:off x="4139952" y="429309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ravidelný pětiúhelník 35"/>
          <p:cNvSpPr/>
          <p:nvPr/>
        </p:nvSpPr>
        <p:spPr>
          <a:xfrm>
            <a:off x="8028384" y="429309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ravidelný pětiúhelník 36"/>
          <p:cNvSpPr/>
          <p:nvPr/>
        </p:nvSpPr>
        <p:spPr>
          <a:xfrm>
            <a:off x="2195736" y="429309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79512" y="4149080"/>
            <a:ext cx="1152128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Spojené státy</a:t>
            </a:r>
            <a:endParaRPr lang="cs-CZ" sz="2000" b="1" dirty="0"/>
          </a:p>
        </p:txBody>
      </p:sp>
      <p:sp>
        <p:nvSpPr>
          <p:cNvPr id="39" name="Pravidelný pětiúhelník 38"/>
          <p:cNvSpPr/>
          <p:nvPr/>
        </p:nvSpPr>
        <p:spPr>
          <a:xfrm>
            <a:off x="2843808" y="2924944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ravidelný pětiúhelník 39"/>
          <p:cNvSpPr/>
          <p:nvPr/>
        </p:nvSpPr>
        <p:spPr>
          <a:xfrm>
            <a:off x="6732240" y="2924944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ravidelný pětiúhelník 40"/>
          <p:cNvSpPr/>
          <p:nvPr/>
        </p:nvSpPr>
        <p:spPr>
          <a:xfrm>
            <a:off x="7380312" y="2924944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ravidelný pětiúhelník 41"/>
          <p:cNvSpPr/>
          <p:nvPr/>
        </p:nvSpPr>
        <p:spPr>
          <a:xfrm>
            <a:off x="6084168" y="2924944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ravidelný pětiúhelník 42"/>
          <p:cNvSpPr/>
          <p:nvPr/>
        </p:nvSpPr>
        <p:spPr>
          <a:xfrm>
            <a:off x="4788024" y="2924944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ravidelný pětiúhelník 43"/>
          <p:cNvSpPr/>
          <p:nvPr/>
        </p:nvSpPr>
        <p:spPr>
          <a:xfrm>
            <a:off x="5436096" y="2924944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avidelný pětiúhelník 44"/>
          <p:cNvSpPr/>
          <p:nvPr/>
        </p:nvSpPr>
        <p:spPr>
          <a:xfrm>
            <a:off x="3491880" y="2924944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ravidelný pětiúhelník 45"/>
          <p:cNvSpPr/>
          <p:nvPr/>
        </p:nvSpPr>
        <p:spPr>
          <a:xfrm>
            <a:off x="4139952" y="2924944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ravidelný pětiúhelník 46"/>
          <p:cNvSpPr/>
          <p:nvPr/>
        </p:nvSpPr>
        <p:spPr>
          <a:xfrm>
            <a:off x="8028384" y="2924944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ravidelný pětiúhelník 47"/>
          <p:cNvSpPr/>
          <p:nvPr/>
        </p:nvSpPr>
        <p:spPr>
          <a:xfrm>
            <a:off x="2195736" y="2924944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9512" y="2996952"/>
            <a:ext cx="1152128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Evropa</a:t>
            </a:r>
            <a:endParaRPr lang="cs-CZ" sz="2000" b="1" dirty="0"/>
          </a:p>
        </p:txBody>
      </p:sp>
      <p:sp>
        <p:nvSpPr>
          <p:cNvPr id="50" name="Pravidelný pětiúhelník 49"/>
          <p:cNvSpPr/>
          <p:nvPr/>
        </p:nvSpPr>
        <p:spPr>
          <a:xfrm>
            <a:off x="2843808" y="1543377"/>
            <a:ext cx="504056" cy="432048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ravidelný pětiúhelník 50"/>
          <p:cNvSpPr/>
          <p:nvPr/>
        </p:nvSpPr>
        <p:spPr>
          <a:xfrm>
            <a:off x="6732240" y="1543377"/>
            <a:ext cx="504056" cy="432048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ravidelný pětiúhelník 51"/>
          <p:cNvSpPr/>
          <p:nvPr/>
        </p:nvSpPr>
        <p:spPr>
          <a:xfrm>
            <a:off x="7380312" y="1543377"/>
            <a:ext cx="504056" cy="432048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ravidelný pětiúhelník 52"/>
          <p:cNvSpPr/>
          <p:nvPr/>
        </p:nvSpPr>
        <p:spPr>
          <a:xfrm>
            <a:off x="6084168" y="1543377"/>
            <a:ext cx="504056" cy="432048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Pravidelný pětiúhelník 53"/>
          <p:cNvSpPr/>
          <p:nvPr/>
        </p:nvSpPr>
        <p:spPr>
          <a:xfrm>
            <a:off x="4788024" y="1543377"/>
            <a:ext cx="504056" cy="432048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Pravidelný pětiúhelník 54"/>
          <p:cNvSpPr/>
          <p:nvPr/>
        </p:nvSpPr>
        <p:spPr>
          <a:xfrm>
            <a:off x="5436096" y="1543377"/>
            <a:ext cx="504056" cy="432048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ravidelný pětiúhelník 55"/>
          <p:cNvSpPr/>
          <p:nvPr/>
        </p:nvSpPr>
        <p:spPr>
          <a:xfrm>
            <a:off x="3491880" y="1543377"/>
            <a:ext cx="504056" cy="432048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Pravidelný pětiúhelník 56"/>
          <p:cNvSpPr/>
          <p:nvPr/>
        </p:nvSpPr>
        <p:spPr>
          <a:xfrm>
            <a:off x="4139952" y="1543377"/>
            <a:ext cx="504056" cy="432048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Pravidelný pětiúhelník 57"/>
          <p:cNvSpPr/>
          <p:nvPr/>
        </p:nvSpPr>
        <p:spPr>
          <a:xfrm>
            <a:off x="8028384" y="1543377"/>
            <a:ext cx="504056" cy="432048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ravidelný pětiúhelník 58"/>
          <p:cNvSpPr/>
          <p:nvPr/>
        </p:nvSpPr>
        <p:spPr>
          <a:xfrm>
            <a:off x="2195736" y="1543377"/>
            <a:ext cx="504056" cy="432048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79512" y="1615385"/>
            <a:ext cx="1152128" cy="36004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Austrálie</a:t>
            </a:r>
            <a:endParaRPr lang="cs-CZ" sz="2000" b="1" dirty="0"/>
          </a:p>
        </p:txBody>
      </p:sp>
      <p:sp>
        <p:nvSpPr>
          <p:cNvPr id="62" name="Pravidelný pětiúhelník 61"/>
          <p:cNvSpPr/>
          <p:nvPr/>
        </p:nvSpPr>
        <p:spPr>
          <a:xfrm>
            <a:off x="2123728" y="2191449"/>
            <a:ext cx="504056" cy="432048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4" name="Skupina 63"/>
          <p:cNvGrpSpPr/>
          <p:nvPr/>
        </p:nvGrpSpPr>
        <p:grpSpPr>
          <a:xfrm>
            <a:off x="2915816" y="2184239"/>
            <a:ext cx="605982" cy="452673"/>
            <a:chOff x="2915816" y="3349782"/>
            <a:chExt cx="605982" cy="452673"/>
          </a:xfrm>
        </p:grpSpPr>
        <p:sp>
          <p:nvSpPr>
            <p:cNvPr id="61" name="Pravidelný pětiúhelník 60"/>
            <p:cNvSpPr/>
            <p:nvPr/>
          </p:nvSpPr>
          <p:spPr>
            <a:xfrm>
              <a:off x="2915816" y="3356992"/>
              <a:ext cx="504056" cy="432048"/>
            </a:xfrm>
            <a:prstGeom prst="pentagon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olný tvar 62"/>
            <p:cNvSpPr/>
            <p:nvPr/>
          </p:nvSpPr>
          <p:spPr>
            <a:xfrm>
              <a:off x="3168713" y="3349782"/>
              <a:ext cx="353085" cy="452673"/>
            </a:xfrm>
            <a:custGeom>
              <a:avLst/>
              <a:gdLst>
                <a:gd name="connsiteX0" fmla="*/ 0 w 353085"/>
                <a:gd name="connsiteY0" fmla="*/ 0 h 452673"/>
                <a:gd name="connsiteX1" fmla="*/ 9053 w 353085"/>
                <a:gd name="connsiteY1" fmla="*/ 262551 h 452673"/>
                <a:gd name="connsiteX2" fmla="*/ 162962 w 353085"/>
                <a:gd name="connsiteY2" fmla="*/ 452673 h 452673"/>
                <a:gd name="connsiteX3" fmla="*/ 353085 w 353085"/>
                <a:gd name="connsiteY3" fmla="*/ 153909 h 452673"/>
                <a:gd name="connsiteX4" fmla="*/ 0 w 353085"/>
                <a:gd name="connsiteY4" fmla="*/ 0 h 452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085" h="452673">
                  <a:moveTo>
                    <a:pt x="0" y="0"/>
                  </a:moveTo>
                  <a:lnTo>
                    <a:pt x="9053" y="262551"/>
                  </a:lnTo>
                  <a:lnTo>
                    <a:pt x="162962" y="452673"/>
                  </a:lnTo>
                  <a:lnTo>
                    <a:pt x="353085" y="15390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5" name="Pravidelný pětiúhelník 64"/>
          <p:cNvSpPr/>
          <p:nvPr/>
        </p:nvSpPr>
        <p:spPr>
          <a:xfrm>
            <a:off x="2843808" y="3501008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Pravidelný pětiúhelník 65"/>
          <p:cNvSpPr/>
          <p:nvPr/>
        </p:nvSpPr>
        <p:spPr>
          <a:xfrm>
            <a:off x="2195736" y="3501008"/>
            <a:ext cx="504056" cy="432048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Pravidelný pětiúhelník 66"/>
          <p:cNvSpPr/>
          <p:nvPr/>
        </p:nvSpPr>
        <p:spPr>
          <a:xfrm>
            <a:off x="5148064" y="692696"/>
            <a:ext cx="504056" cy="432048"/>
          </a:xfrm>
          <a:prstGeom prst="pentag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Pravidelný pětiúhelník 67"/>
          <p:cNvSpPr/>
          <p:nvPr/>
        </p:nvSpPr>
        <p:spPr>
          <a:xfrm>
            <a:off x="2771800" y="501317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Pravidelný pětiúhelník 69"/>
          <p:cNvSpPr/>
          <p:nvPr/>
        </p:nvSpPr>
        <p:spPr>
          <a:xfrm>
            <a:off x="3419872" y="501317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Pravidelný pětiúhelník 70"/>
          <p:cNvSpPr/>
          <p:nvPr/>
        </p:nvSpPr>
        <p:spPr>
          <a:xfrm>
            <a:off x="4067944" y="501317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Pravidelný pětiúhelník 71"/>
          <p:cNvSpPr/>
          <p:nvPr/>
        </p:nvSpPr>
        <p:spPr>
          <a:xfrm>
            <a:off x="2123728" y="5013176"/>
            <a:ext cx="504056" cy="432048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4" name="Skupina 73"/>
          <p:cNvGrpSpPr/>
          <p:nvPr/>
        </p:nvGrpSpPr>
        <p:grpSpPr>
          <a:xfrm>
            <a:off x="4716016" y="4943192"/>
            <a:ext cx="625529" cy="506994"/>
            <a:chOff x="4716016" y="4943192"/>
            <a:chExt cx="625529" cy="506994"/>
          </a:xfrm>
        </p:grpSpPr>
        <p:sp>
          <p:nvSpPr>
            <p:cNvPr id="69" name="Pravidelný pětiúhelník 68"/>
            <p:cNvSpPr/>
            <p:nvPr/>
          </p:nvSpPr>
          <p:spPr>
            <a:xfrm>
              <a:off x="4716016" y="5013176"/>
              <a:ext cx="504056" cy="432048"/>
            </a:xfrm>
            <a:prstGeom prst="pentagon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olný tvar 72"/>
            <p:cNvSpPr/>
            <p:nvPr/>
          </p:nvSpPr>
          <p:spPr>
            <a:xfrm>
              <a:off x="4843604" y="4943192"/>
              <a:ext cx="497941" cy="506994"/>
            </a:xfrm>
            <a:custGeom>
              <a:avLst/>
              <a:gdLst>
                <a:gd name="connsiteX0" fmla="*/ 0 w 497941"/>
                <a:gd name="connsiteY0" fmla="*/ 153909 h 506994"/>
                <a:gd name="connsiteX1" fmla="*/ 135802 w 497941"/>
                <a:gd name="connsiteY1" fmla="*/ 172016 h 506994"/>
                <a:gd name="connsiteX2" fmla="*/ 126748 w 497941"/>
                <a:gd name="connsiteY2" fmla="*/ 325925 h 506994"/>
                <a:gd name="connsiteX3" fmla="*/ 298764 w 497941"/>
                <a:gd name="connsiteY3" fmla="*/ 506994 h 506994"/>
                <a:gd name="connsiteX4" fmla="*/ 497941 w 497941"/>
                <a:gd name="connsiteY4" fmla="*/ 135802 h 506994"/>
                <a:gd name="connsiteX5" fmla="*/ 45267 w 497941"/>
                <a:gd name="connsiteY5" fmla="*/ 0 h 506994"/>
                <a:gd name="connsiteX6" fmla="*/ 0 w 497941"/>
                <a:gd name="connsiteY6" fmla="*/ 153909 h 506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7941" h="506994">
                  <a:moveTo>
                    <a:pt x="0" y="153909"/>
                  </a:moveTo>
                  <a:lnTo>
                    <a:pt x="135802" y="172016"/>
                  </a:lnTo>
                  <a:lnTo>
                    <a:pt x="126748" y="325925"/>
                  </a:lnTo>
                  <a:lnTo>
                    <a:pt x="298764" y="506994"/>
                  </a:lnTo>
                  <a:lnTo>
                    <a:pt x="497941" y="135802"/>
                  </a:lnTo>
                  <a:lnTo>
                    <a:pt x="45267" y="0"/>
                  </a:lnTo>
                  <a:lnTo>
                    <a:pt x="0" y="153909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2123728" y="6274051"/>
            <a:ext cx="592312" cy="461727"/>
            <a:chOff x="2123728" y="6274051"/>
            <a:chExt cx="592312" cy="461727"/>
          </a:xfrm>
        </p:grpSpPr>
        <p:sp>
          <p:nvSpPr>
            <p:cNvPr id="75" name="Pravidelný pětiúhelník 74"/>
            <p:cNvSpPr/>
            <p:nvPr/>
          </p:nvSpPr>
          <p:spPr>
            <a:xfrm>
              <a:off x="2123728" y="6281936"/>
              <a:ext cx="504056" cy="432048"/>
            </a:xfrm>
            <a:prstGeom prst="pent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Volný tvar 75"/>
            <p:cNvSpPr/>
            <p:nvPr/>
          </p:nvSpPr>
          <p:spPr>
            <a:xfrm>
              <a:off x="2362954" y="6274051"/>
              <a:ext cx="353086" cy="461727"/>
            </a:xfrm>
            <a:custGeom>
              <a:avLst/>
              <a:gdLst>
                <a:gd name="connsiteX0" fmla="*/ 0 w 353086"/>
                <a:gd name="connsiteY0" fmla="*/ 0 h 461727"/>
                <a:gd name="connsiteX1" fmla="*/ 0 w 353086"/>
                <a:gd name="connsiteY1" fmla="*/ 0 h 461727"/>
                <a:gd name="connsiteX2" fmla="*/ 0 w 353086"/>
                <a:gd name="connsiteY2" fmla="*/ 271604 h 461727"/>
                <a:gd name="connsiteX3" fmla="*/ 181070 w 353086"/>
                <a:gd name="connsiteY3" fmla="*/ 461727 h 461727"/>
                <a:gd name="connsiteX4" fmla="*/ 353086 w 353086"/>
                <a:gd name="connsiteY4" fmla="*/ 108642 h 461727"/>
                <a:gd name="connsiteX5" fmla="*/ 0 w 353086"/>
                <a:gd name="connsiteY5" fmla="*/ 0 h 46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3086" h="461727">
                  <a:moveTo>
                    <a:pt x="0" y="0"/>
                  </a:moveTo>
                  <a:lnTo>
                    <a:pt x="0" y="0"/>
                  </a:lnTo>
                  <a:lnTo>
                    <a:pt x="0" y="271604"/>
                  </a:lnTo>
                  <a:lnTo>
                    <a:pt x="181070" y="461727"/>
                  </a:lnTo>
                  <a:lnTo>
                    <a:pt x="353086" y="108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Podívej se na délku kol jednotlivých okruhů a vypočítej délky závodů </a:t>
            </a:r>
            <a:br>
              <a:rPr lang="cs-CZ" sz="2400" b="1" dirty="0" smtClean="0"/>
            </a:br>
            <a:r>
              <a:rPr lang="cs-CZ" sz="2400" b="1" dirty="0" smtClean="0"/>
              <a:t>v jednotlivých státech.</a:t>
            </a:r>
            <a:endParaRPr lang="cs-CZ" sz="24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17053" y="1196752"/>
          <a:ext cx="7383339" cy="3117309"/>
        </p:xfrm>
        <a:graphic>
          <a:graphicData uri="http://schemas.openxmlformats.org/drawingml/2006/table">
            <a:tbl>
              <a:tblPr bandRow="1">
                <a:tableStyleId>{69C7853C-536D-4A76-A0AE-DD22124D55A5}</a:tableStyleId>
              </a:tblPr>
              <a:tblGrid>
                <a:gridCol w="2888823"/>
                <a:gridCol w="172639"/>
                <a:gridCol w="1461676"/>
                <a:gridCol w="168802"/>
                <a:gridCol w="1012815"/>
                <a:gridCol w="138111"/>
                <a:gridCol w="1540473"/>
              </a:tblGrid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u="none" strike="noStrike" dirty="0"/>
                        <a:t>Velká cena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délka kola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počet kol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/>
                        <a:t>délka </a:t>
                      </a:r>
                      <a:r>
                        <a:rPr lang="cs-CZ" sz="2400" b="1" u="none" strike="noStrike" dirty="0" smtClean="0"/>
                        <a:t>závodu(km)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u="none" strike="noStrike"/>
                        <a:t>Austrálie (Melbourne)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/>
                        <a:t>5,3 km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/>
                        <a:t>?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/>
                        <a:t>?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u="none" strike="noStrike" dirty="0"/>
                        <a:t>Spojené </a:t>
                      </a:r>
                      <a:r>
                        <a:rPr lang="cs-CZ" sz="2400" b="1" u="none" strike="noStrike" dirty="0" smtClean="0"/>
                        <a:t>státy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4,2 km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?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/>
                        <a:t>?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u="none" strike="noStrike"/>
                        <a:t>Německo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4,6 km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67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/>
                        <a:t>?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u="none" strike="noStrike"/>
                        <a:t>Itálie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5,8 km 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?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/>
                        <a:t>?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u="none" strike="noStrike" dirty="0"/>
                        <a:t>Čína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5,5 km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56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/>
                        <a:t>?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Monako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3,3 km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78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?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5436096" y="1988840"/>
            <a:ext cx="936104" cy="36004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58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6804248" y="1988840"/>
            <a:ext cx="936104" cy="36004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307,4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5436096" y="2348880"/>
            <a:ext cx="936104" cy="36004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73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6804248" y="2348880"/>
            <a:ext cx="936104" cy="36004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306,6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6804248" y="2780928"/>
            <a:ext cx="936104" cy="36004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308,2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5436096" y="314096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53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6804248" y="314096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307,2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6804248" y="3573016"/>
            <a:ext cx="936104" cy="36004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308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6804248" y="4005064"/>
            <a:ext cx="936104" cy="36004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257,4</a:t>
            </a:r>
            <a:endParaRPr lang="cs-CZ" sz="2400" b="1" dirty="0"/>
          </a:p>
        </p:txBody>
      </p:sp>
      <p:pic>
        <p:nvPicPr>
          <p:cNvPr id="7170" name="Picture 2" descr="File:A1 Grand Prix, Kyalami - Australia.jpg"/>
          <p:cNvPicPr>
            <a:picLocks noChangeAspect="1" noChangeArrowheads="1"/>
          </p:cNvPicPr>
          <p:nvPr/>
        </p:nvPicPr>
        <p:blipFill>
          <a:blip r:embed="rId2" cstate="print"/>
          <a:srcRect t="14184" b="24827"/>
          <a:stretch>
            <a:fillRect/>
          </a:stretch>
        </p:blipFill>
        <p:spPr bwMode="auto">
          <a:xfrm>
            <a:off x="3455368" y="4546456"/>
            <a:ext cx="5688632" cy="23115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Máš představu, jak vypadá vůz Formule 1?</a:t>
            </a:r>
            <a:endParaRPr lang="cs-CZ" sz="2400" b="1" dirty="0"/>
          </a:p>
        </p:txBody>
      </p:sp>
      <p:pic>
        <p:nvPicPr>
          <p:cNvPr id="22530" name="Picture 2" descr="C:\Documents and Settings\pc\Local Settings\Temporary Internet Files\Content.IE5\MDLUBEDO\MP9004007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628800"/>
            <a:ext cx="2562072" cy="384123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403648" y="1412776"/>
            <a:ext cx="338437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Šířka vozu je asi: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132856"/>
            <a:ext cx="157579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180 mm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2132856"/>
            <a:ext cx="20162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1800 mm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2132856"/>
            <a:ext cx="16561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18 mm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3284984"/>
            <a:ext cx="338437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Délka vozu je přibližně: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3933056"/>
            <a:ext cx="157579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37 cm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3962673"/>
            <a:ext cx="172819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370 cm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3962673"/>
            <a:ext cx="165618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37 000 cm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983559"/>
            <a:ext cx="554461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Hmotnost vozu s řidičem je nejméně: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5690865"/>
            <a:ext cx="157579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60,5 kg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5690865"/>
            <a:ext cx="172819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605 kg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5661248"/>
            <a:ext cx="165618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6 050 kg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6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7" grpId="0" animBg="1"/>
      <p:bldP spid="7" grpId="1" animBg="1"/>
      <p:bldP spid="8" grpId="0" animBg="1"/>
      <p:bldP spid="9" grpId="0" animBg="1"/>
      <p:bldP spid="9" grpId="1" animBg="1"/>
      <p:bldP spid="9" grpId="2" animBg="1"/>
      <p:bldP spid="10" grpId="0" animBg="1"/>
      <p:bldP spid="10" grpId="1" animBg="1"/>
      <p:bldP spid="11" grpId="0" animBg="1"/>
      <p:bldP spid="11" grpId="1" animBg="1"/>
      <p:bldP spid="11" grpId="2" animBg="1"/>
      <p:bldP spid="12" grpId="0" animBg="1"/>
      <p:bldP spid="13" grpId="0" animBg="1"/>
      <p:bldP spid="13" grpId="1" animBg="1"/>
      <p:bldP spid="13" grpId="2" animBg="1"/>
      <p:bldP spid="14" grpId="0" animBg="1"/>
      <p:bldP spid="14" grpId="1" animBg="1"/>
      <p:bldP spid="15" grpId="0" animBg="1"/>
      <p:bldP spid="15" grpId="1" animBg="1"/>
      <p:bldP spid="15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Jedna osoba by stavěla vůz Formule 1 asi 240 000 pracovních hodin. (To je asi 27 let – bez přestávky, ve dne i v noci)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268760"/>
            <a:ext cx="9144000" cy="83099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Kdyby vůz stavělo 10 lidí, kolik pracovních hodin by to znamenalo pro každého z nich?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068960"/>
            <a:ext cx="914400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Ve skutečnosti stavba vozu Formule 1 vyžaduje tým 300 lidí.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2348880"/>
            <a:ext cx="464400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24 000 hodin = 1000 dní = 2,7 roku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717032"/>
            <a:ext cx="9144000" cy="83099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Kolik pracovních hodin to znamená pro každého člena skutečného pracovního týmu?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373216"/>
            <a:ext cx="9144000" cy="83099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Kolik dní trvá stavba vozu, jestliže každá osoba bude pracovat deset hodin denně?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8264" y="4725144"/>
            <a:ext cx="18002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800 hodin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6309320"/>
            <a:ext cx="151216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80 dní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88640"/>
            <a:ext cx="500404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VELKÁ CENA MONAKA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836712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 Monaku jsou uzavřeny některé ulice, aby vznikl okruh. Vozy se řítí přístavem, kolem kasin a hotelů, vzhůru do kopců, zatáčkami a dokonce tunelem. Tento závod je velmi vzrušující a vyhrává se díky strategii, protože předjíždění je velmi obtížné.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2588711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Všechny poklopy kanálů v ulicích, jimiž vede dráha závodu, musí být přivařeny, protože velká síla vozů řítících se přes ně, by je mohla zvednout.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Austrál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099" name="Picture 3" descr="Mexi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00" name="Picture 4" descr="Austrál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01" name="Picture 5" descr="Němec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02" name="Picture 6" descr="Španělsk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05" name="Picture 9" descr="http://upload.wikimedia.org/wikipedia/commons/1/13/Montecarlo_1998.jpg"/>
          <p:cNvPicPr>
            <a:picLocks noChangeAspect="1" noChangeArrowheads="1"/>
          </p:cNvPicPr>
          <p:nvPr/>
        </p:nvPicPr>
        <p:blipFill>
          <a:blip r:embed="rId6" cstate="print"/>
          <a:srcRect t="7177" b="15742"/>
          <a:stretch>
            <a:fillRect/>
          </a:stretch>
        </p:blipFill>
        <p:spPr bwMode="auto">
          <a:xfrm>
            <a:off x="2627784" y="3501008"/>
            <a:ext cx="4536504" cy="29972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File:Grand Prix Monaco96 1319547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0647"/>
            <a:ext cx="9155418" cy="61913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auber Petronas C2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84784"/>
            <a:ext cx="5472608" cy="406341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11663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Vozy Formule 1 mají „křídla“, stejně jako letedla. Tyto jsou však zkonstruována tak, aby vyvíjela tzv. přítlačnou sílu. Ta tlačí vůz dolů a pomáhá mu udržet se na závodní dráze.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5315724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B050"/>
                </a:solidFill>
              </a:rPr>
              <a:t>Vědci vypočítali, že přítlačná síla vyvinutá při rychlosti 160 km/h by udržela vůz na stropě tunelu, takže by vůz mohl jet hlavou dolů. Zatím to ale nikdo nezkusil.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5292080" y="2276872"/>
            <a:ext cx="2088232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4355976" y="2357264"/>
            <a:ext cx="3032720" cy="24398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452320" y="1988840"/>
            <a:ext cx="1080120" cy="830997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Křídla vozu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B70BA3"/>
                </a:solidFill>
              </a:rPr>
              <a:t>Před závodem se vůz musí seřídit tak, aby byl co nejrychlejší. Nejdůležitější je seřízení </a:t>
            </a:r>
            <a:r>
              <a:rPr lang="cs-CZ" sz="2400" b="1" dirty="0" smtClean="0">
                <a:solidFill>
                  <a:srgbClr val="B70BA3"/>
                </a:solidFill>
              </a:rPr>
              <a:t>úhlu </a:t>
            </a:r>
            <a:r>
              <a:rPr lang="cs-CZ" sz="2400" b="1" dirty="0" smtClean="0">
                <a:solidFill>
                  <a:srgbClr val="B70BA3"/>
                </a:solidFill>
              </a:rPr>
              <a:t>křídel a převodovky.</a:t>
            </a:r>
            <a:endParaRPr lang="cs-CZ" sz="2400" b="1" dirty="0">
              <a:solidFill>
                <a:srgbClr val="B70BA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340768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Okruh je rozdělen do tří částí. Pilot je projede pokaždé s jiným nastavením křídel.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2276872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 jakém nastavení přítlačné síly lze ujet jedno kolo v nejkratším čase? </a:t>
            </a:r>
            <a:endParaRPr lang="cs-CZ" sz="24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8" y="2996952"/>
          <a:ext cx="6096000" cy="25603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Úsek 1 </a:t>
                      </a:r>
                    </a:p>
                    <a:p>
                      <a:r>
                        <a:rPr lang="cs-CZ" dirty="0" smtClean="0"/>
                        <a:t>Čas</a:t>
                      </a:r>
                      <a:r>
                        <a:rPr lang="cs-CZ" baseline="0" dirty="0" smtClean="0"/>
                        <a:t> (s)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Úsek 2 </a:t>
                      </a:r>
                    </a:p>
                    <a:p>
                      <a:r>
                        <a:rPr lang="cs-CZ" dirty="0" smtClean="0"/>
                        <a:t>Čas</a:t>
                      </a:r>
                      <a:r>
                        <a:rPr lang="cs-CZ" baseline="0" dirty="0" smtClean="0"/>
                        <a:t> (s)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Úsek 3 </a:t>
                      </a:r>
                    </a:p>
                    <a:p>
                      <a:r>
                        <a:rPr lang="cs-CZ" dirty="0" smtClean="0"/>
                        <a:t>Čas</a:t>
                      </a:r>
                      <a:r>
                        <a:rPr lang="cs-CZ" baseline="0" dirty="0" smtClean="0"/>
                        <a:t> (s)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NÍZKÉ nastavení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19,5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37,4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18,4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STŘEDNÍ nastavení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19,3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37,2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18,2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VYSOKÉ nastavení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19,6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37,1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17,9</a:t>
                      </a:r>
                      <a:endParaRPr lang="cs-CZ" sz="24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652120" y="6021288"/>
            <a:ext cx="266429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STŘEDNÍ nastavení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B70BA3"/>
                </a:solidFill>
              </a:rPr>
              <a:t>Před závodem se vůz musí seřídit tak, aby byl co nejrychlejší. Nejdůležitější je seřízení převodovky a úhlu křídel.</a:t>
            </a:r>
            <a:endParaRPr lang="cs-CZ" sz="2400" b="1" dirty="0">
              <a:solidFill>
                <a:srgbClr val="B70BA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340768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Okruh je rozdělen do tří částí. Pilot je projede pokaždé s jiným nastavením převodovky.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2276872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 jakém nastavení převodovky lze ujet jedno kolo v nejkratším čase? </a:t>
            </a:r>
            <a:endParaRPr lang="cs-CZ" sz="24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8" y="2996952"/>
          <a:ext cx="6096000" cy="25603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Úsek 1 </a:t>
                      </a:r>
                    </a:p>
                    <a:p>
                      <a:r>
                        <a:rPr lang="cs-CZ" dirty="0" smtClean="0"/>
                        <a:t>Čas</a:t>
                      </a:r>
                      <a:r>
                        <a:rPr lang="cs-CZ" baseline="0" dirty="0" smtClean="0"/>
                        <a:t> (s)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Úsek 2 </a:t>
                      </a:r>
                    </a:p>
                    <a:p>
                      <a:r>
                        <a:rPr lang="cs-CZ" dirty="0" smtClean="0"/>
                        <a:t>Čas</a:t>
                      </a:r>
                      <a:r>
                        <a:rPr lang="cs-CZ" baseline="0" dirty="0" smtClean="0"/>
                        <a:t> (s)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Úsek 3 </a:t>
                      </a:r>
                    </a:p>
                    <a:p>
                      <a:r>
                        <a:rPr lang="cs-CZ" dirty="0" smtClean="0"/>
                        <a:t>Čas</a:t>
                      </a:r>
                      <a:r>
                        <a:rPr lang="cs-CZ" baseline="0" dirty="0" smtClean="0"/>
                        <a:t> (s)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NÍZKÉ nastavení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19,4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37,1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17,9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STŘEDNÍ nastavení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19,4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37,0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18,1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VYSOKÉ nastavení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19,5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37,1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18,2</a:t>
                      </a:r>
                      <a:endParaRPr lang="cs-CZ" sz="24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652120" y="6021288"/>
            <a:ext cx="266429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STŘEDNÍ nastavení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8108" y="332656"/>
            <a:ext cx="262778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ZASTÁVKY V DEPU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792" y="980728"/>
            <a:ext cx="7956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Během zastávek v depu se vozům doplňuje palivo, vyměňují se pneumatiky a servisní týmy provádějí další kontroly.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37828" y="1988840"/>
            <a:ext cx="7308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Závodní týmy musí rozhodnout, kolik zastávek v depu se uskuteční během závodu.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9776" y="980728"/>
            <a:ext cx="82444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Musí vypočítat, jaké množství pohonných hmot má vůz mít.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Pokud máš hodně pohonných hmot, vůz je těžší a pomalejší. 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Pokud jich máš málo, musíš častěji stavět v depu, čímž ztrácíš drahocenné sekundy.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9836" y="3068960"/>
            <a:ext cx="7524328" cy="3046988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ZASTÁVKY V DEPU NA VELKÉ CENĚ MONAKA</a:t>
            </a:r>
          </a:p>
          <a:p>
            <a:r>
              <a:rPr lang="cs-CZ" sz="2400" b="1" dirty="0" smtClean="0"/>
              <a:t>POČET KOL V MONAKU		78</a:t>
            </a:r>
          </a:p>
          <a:p>
            <a:r>
              <a:rPr lang="cs-CZ" sz="2400" b="1" dirty="0" smtClean="0"/>
              <a:t>SPOTŘEBA PALIVA			3 kg na jedno kolo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STRATEGIE</a:t>
            </a:r>
          </a:p>
          <a:p>
            <a:r>
              <a:rPr lang="cs-CZ" sz="2400" b="1" dirty="0" smtClean="0"/>
              <a:t>1 zastávka v depu			ve 39. kole</a:t>
            </a:r>
          </a:p>
          <a:p>
            <a:r>
              <a:rPr lang="cs-CZ" sz="2400" b="1" dirty="0" smtClean="0"/>
              <a:t>2 zastávky v depu			v 26. a 52. kole</a:t>
            </a:r>
          </a:p>
          <a:p>
            <a:r>
              <a:rPr lang="cs-CZ" sz="2400" b="1" dirty="0" smtClean="0"/>
              <a:t>3 </a:t>
            </a:r>
            <a:r>
              <a:rPr lang="cs-CZ" sz="2400" b="1" dirty="0" smtClean="0"/>
              <a:t>zastávky v depu			v </a:t>
            </a:r>
            <a:r>
              <a:rPr lang="cs-CZ" sz="2400" b="1" dirty="0" smtClean="0"/>
              <a:t>19. </a:t>
            </a:r>
            <a:r>
              <a:rPr lang="cs-CZ" sz="2400" b="1" dirty="0" smtClean="0"/>
              <a:t>a </a:t>
            </a:r>
            <a:r>
              <a:rPr lang="cs-CZ" sz="2400" b="1" dirty="0" smtClean="0"/>
              <a:t>38. a 57. kole</a:t>
            </a:r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8108" y="332656"/>
            <a:ext cx="262778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ZASTÁVKY V DEPU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9836" y="3068960"/>
            <a:ext cx="7524328" cy="3046988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ZASTÁVKY V DEPU NA VELKÉ CENĚ MONAKA</a:t>
            </a:r>
          </a:p>
          <a:p>
            <a:r>
              <a:rPr lang="cs-CZ" sz="2400" b="1" dirty="0" smtClean="0"/>
              <a:t>POČET KOL V MONAKU		78</a:t>
            </a:r>
          </a:p>
          <a:p>
            <a:r>
              <a:rPr lang="cs-CZ" sz="2400" b="1" dirty="0" smtClean="0"/>
              <a:t>SPOTŘEBA PALIVA			3 kg na jedno kolo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STRATEGIE</a:t>
            </a:r>
          </a:p>
          <a:p>
            <a:r>
              <a:rPr lang="cs-CZ" sz="2400" b="1" dirty="0" smtClean="0"/>
              <a:t>1 zastávka v depu			ve 39. kole</a:t>
            </a:r>
          </a:p>
          <a:p>
            <a:r>
              <a:rPr lang="cs-CZ" sz="2400" b="1" dirty="0" smtClean="0"/>
              <a:t>2 zastávky v depu			v 26. a 52. kole</a:t>
            </a:r>
          </a:p>
          <a:p>
            <a:r>
              <a:rPr lang="cs-CZ" sz="2400" b="1" dirty="0" smtClean="0"/>
              <a:t>3 </a:t>
            </a:r>
            <a:r>
              <a:rPr lang="cs-CZ" sz="2400" b="1" dirty="0" smtClean="0"/>
              <a:t>zastávky v depu			v </a:t>
            </a:r>
            <a:r>
              <a:rPr lang="cs-CZ" sz="2400" b="1" dirty="0" smtClean="0"/>
              <a:t>19. </a:t>
            </a:r>
            <a:r>
              <a:rPr lang="cs-CZ" sz="2400" b="1" dirty="0" smtClean="0"/>
              <a:t>a </a:t>
            </a:r>
            <a:r>
              <a:rPr lang="cs-CZ" sz="2400" b="1" dirty="0" smtClean="0"/>
              <a:t>38. a 57. kole</a:t>
            </a:r>
            <a:endParaRPr lang="cs-CZ" sz="2400" b="1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1023119"/>
            <a:ext cx="8244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Kolik paliva budeš potřebovat při startu závodu, rozhodneš-li se pro jednu zastávku v depu?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2103239"/>
            <a:ext cx="2088232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117 kg paliva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980728"/>
            <a:ext cx="8244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B70BA3"/>
                </a:solidFill>
              </a:rPr>
              <a:t>Kolik paliva budeš muset natankovat při první zastávce, </a:t>
            </a:r>
            <a:br>
              <a:rPr lang="cs-CZ" sz="2400" b="1" dirty="0" smtClean="0">
                <a:solidFill>
                  <a:srgbClr val="B70BA3"/>
                </a:solidFill>
              </a:rPr>
            </a:br>
            <a:r>
              <a:rPr lang="cs-CZ" sz="2400" b="1" dirty="0" smtClean="0">
                <a:solidFill>
                  <a:srgbClr val="B70BA3"/>
                </a:solidFill>
              </a:rPr>
              <a:t>uděláš-li dvě zastávky v depu?</a:t>
            </a:r>
            <a:endParaRPr lang="cs-CZ" sz="2400" b="1" dirty="0">
              <a:solidFill>
                <a:srgbClr val="B70BA3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2132856"/>
            <a:ext cx="2088232" cy="461665"/>
          </a:xfrm>
          <a:prstGeom prst="rect">
            <a:avLst/>
          </a:prstGeom>
          <a:solidFill>
            <a:srgbClr val="B70BA3"/>
          </a:solidFill>
          <a:ln>
            <a:solidFill>
              <a:srgbClr val="B70BA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78 kg paliva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6320" y="980728"/>
            <a:ext cx="8244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6ABD05"/>
                </a:solidFill>
              </a:rPr>
              <a:t>Kolik paliva bude třeba doplnit při každé zastávce, uděláš-li tři zastávky v depu? (Nezapomeň, že nádrž vozu při zastávce v depu musí být zcela prázdná)</a:t>
            </a:r>
            <a:endParaRPr lang="cs-CZ" sz="2400" b="1" dirty="0">
              <a:solidFill>
                <a:srgbClr val="6ABD05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2276872"/>
            <a:ext cx="7217568" cy="461665"/>
          </a:xfrm>
          <a:prstGeom prst="rect">
            <a:avLst/>
          </a:prstGeom>
          <a:solidFill>
            <a:srgbClr val="6ABD05"/>
          </a:solidFill>
          <a:ln>
            <a:solidFill>
              <a:srgbClr val="6ABD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57 kg paliva při první a druhé zastávce</a:t>
            </a:r>
            <a:r>
              <a:rPr lang="cs-CZ" sz="2400" b="1" dirty="0" smtClean="0"/>
              <a:t> </a:t>
            </a:r>
            <a:r>
              <a:rPr lang="cs-CZ" sz="2400" b="1" dirty="0" smtClean="0"/>
              <a:t>a 63 kg při třetí.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1"/>
      <p:bldP spid="8" grpId="0" animBg="1"/>
      <p:bldP spid="8" grpId="1" animBg="1"/>
      <p:bldP spid="9" grpId="0"/>
      <p:bldP spid="9" grpId="1"/>
      <p:bldP spid="10" grpId="0" animBg="1"/>
      <p:bldP spid="10" grpId="1" animBg="1"/>
      <p:bldP spid="11" grpId="0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50096" y="332656"/>
            <a:ext cx="28438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POZICE NA STARTU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908720"/>
            <a:ext cx="9144000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Na startu jsou vozy seřazeny v řadách. Je to tzv. 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startovní pole</a:t>
            </a:r>
            <a:r>
              <a:rPr lang="cs-CZ" sz="2400" b="1" dirty="0" smtClean="0"/>
              <a:t>. K získání pozice na startovním poli se jezdci účastní </a:t>
            </a:r>
            <a:r>
              <a:rPr lang="cs-CZ" sz="2400" b="1" dirty="0" smtClean="0">
                <a:solidFill>
                  <a:srgbClr val="FF0000"/>
                </a:solidFill>
              </a:rPr>
              <a:t>kvalifikace</a:t>
            </a:r>
            <a:r>
              <a:rPr lang="cs-CZ" sz="2400" b="1" dirty="0" smtClean="0"/>
              <a:t> den před vlastním závodem. Vozy vyjíždí z depa a třikrát projedou okruh. Nejdůležitější je </a:t>
            </a:r>
            <a:r>
              <a:rPr lang="cs-CZ" sz="2400" b="1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letmé kolo </a:t>
            </a:r>
            <a:r>
              <a:rPr lang="cs-CZ" sz="2400" b="1" dirty="0" smtClean="0"/>
              <a:t>(střední kolo), kdy se měří čas. Pilot, který projede nejrychleji letmé kolo, bude stát na 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vedoucí pozici </a:t>
            </a:r>
            <a:r>
              <a:rPr lang="cs-CZ" sz="2400" b="1" dirty="0" smtClean="0"/>
              <a:t>ve startovním poli.</a:t>
            </a:r>
            <a:endParaRPr lang="cs-CZ" sz="2400" b="1" dirty="0"/>
          </a:p>
        </p:txBody>
      </p:sp>
      <p:pic>
        <p:nvPicPr>
          <p:cNvPr id="26626" name="Picture 2" descr="File:08Start03BAH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1" y="5373216"/>
            <a:ext cx="8580105" cy="6435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830997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Kvalifikace skončila. Na obrázku vidíš šest nejlepších vozů stojících na startovním poli. Letmé časy  šesti nejrychlejších jezdců jsou zde.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3429000"/>
            <a:ext cx="91440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Dokážeš určit, ve kterém voze na startovním poli sedí uvedení piloti?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340768"/>
            <a:ext cx="3528392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err="1" smtClean="0"/>
              <a:t>Pilt</a:t>
            </a:r>
            <a:r>
              <a:rPr lang="cs-CZ" b="1" dirty="0" smtClean="0"/>
              <a:t> BMW WilliamsF1	74,6 s</a:t>
            </a:r>
          </a:p>
          <a:p>
            <a:r>
              <a:rPr lang="cs-CZ" b="1" dirty="0" smtClean="0"/>
              <a:t>Pilot Ferrari		75,1 s</a:t>
            </a:r>
          </a:p>
          <a:p>
            <a:r>
              <a:rPr lang="cs-CZ" b="1" dirty="0" smtClean="0"/>
              <a:t>Ty 			74,8 s</a:t>
            </a:r>
          </a:p>
          <a:p>
            <a:r>
              <a:rPr lang="cs-CZ" b="1" dirty="0" smtClean="0"/>
              <a:t>Pilot </a:t>
            </a:r>
            <a:r>
              <a:rPr lang="cs-CZ" b="1" dirty="0" err="1" smtClean="0"/>
              <a:t>McLarenu</a:t>
            </a:r>
            <a:r>
              <a:rPr lang="cs-CZ" b="1" dirty="0" smtClean="0"/>
              <a:t>		75,0 s</a:t>
            </a:r>
          </a:p>
          <a:p>
            <a:r>
              <a:rPr lang="cs-CZ" b="1" dirty="0" smtClean="0"/>
              <a:t>Pilot Renaultu		74,9 s</a:t>
            </a:r>
          </a:p>
          <a:p>
            <a:r>
              <a:rPr lang="cs-CZ" b="1" dirty="0" smtClean="0"/>
              <a:t>Pilot </a:t>
            </a:r>
            <a:r>
              <a:rPr lang="cs-CZ" b="1" dirty="0" err="1" smtClean="0"/>
              <a:t>BARu</a:t>
            </a:r>
            <a:r>
              <a:rPr lang="cs-CZ" b="1" dirty="0" smtClean="0"/>
              <a:t>		75,4 s</a:t>
            </a:r>
            <a:endParaRPr lang="cs-CZ" b="1" dirty="0"/>
          </a:p>
        </p:txBody>
      </p:sp>
      <p:pic>
        <p:nvPicPr>
          <p:cNvPr id="3481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6804248" y="4941168"/>
            <a:ext cx="1027829" cy="645345"/>
          </a:xfrm>
          <a:prstGeom prst="rect">
            <a:avLst/>
          </a:prstGeom>
          <a:noFill/>
        </p:spPr>
      </p:pic>
      <p:pic>
        <p:nvPicPr>
          <p:cNvPr id="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C00000"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>
            <a:off x="5580112" y="5805264"/>
            <a:ext cx="1027829" cy="645345"/>
          </a:xfrm>
          <a:prstGeom prst="rect">
            <a:avLst/>
          </a:prstGeom>
          <a:noFill/>
        </p:spPr>
      </p:pic>
      <p:pic>
        <p:nvPicPr>
          <p:cNvPr id="7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>
            <a:off x="4499992" y="4869160"/>
            <a:ext cx="1027829" cy="645345"/>
          </a:xfrm>
          <a:prstGeom prst="rect">
            <a:avLst/>
          </a:prstGeom>
          <a:noFill/>
        </p:spPr>
      </p:pic>
      <p:pic>
        <p:nvPicPr>
          <p:cNvPr id="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5733256"/>
            <a:ext cx="1027829" cy="645345"/>
          </a:xfrm>
          <a:prstGeom prst="rect">
            <a:avLst/>
          </a:prstGeom>
          <a:noFill/>
        </p:spPr>
      </p:pic>
      <p:pic>
        <p:nvPicPr>
          <p:cNvPr id="9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66"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>
            <a:off x="2339752" y="4869160"/>
            <a:ext cx="1027829" cy="645345"/>
          </a:xfrm>
          <a:prstGeom prst="rect">
            <a:avLst/>
          </a:prstGeom>
          <a:noFill/>
        </p:spPr>
      </p:pic>
      <p:pic>
        <p:nvPicPr>
          <p:cNvPr id="1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043608" y="5733256"/>
            <a:ext cx="1027829" cy="645345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755576" y="6453336"/>
            <a:ext cx="1656184" cy="288032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VEDOUCÍ POZICE</a:t>
            </a:r>
            <a:endParaRPr lang="cs-CZ" sz="14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2699792" y="4437112"/>
            <a:ext cx="432048" cy="288032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5301208"/>
            <a:ext cx="432048" cy="288032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4860032" y="4509120"/>
            <a:ext cx="432048" cy="288032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5940152" y="5445224"/>
            <a:ext cx="432048" cy="288032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7164288" y="4509120"/>
            <a:ext cx="432048" cy="288032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4211960" y="1340768"/>
            <a:ext cx="1656184" cy="288032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VEDOUCÍ POZICE</a:t>
            </a:r>
            <a:endParaRPr lang="cs-CZ" sz="1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4283968" y="1988840"/>
            <a:ext cx="432048" cy="216024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4355976" y="2564904"/>
            <a:ext cx="432048" cy="216024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3923928" y="2276872"/>
            <a:ext cx="432048" cy="216024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3923928" y="1700808"/>
            <a:ext cx="432048" cy="216024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7" name="Zaoblený obdélník 26"/>
          <p:cNvSpPr/>
          <p:nvPr/>
        </p:nvSpPr>
        <p:spPr>
          <a:xfrm>
            <a:off x="3923928" y="2852936"/>
            <a:ext cx="432048" cy="216024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8" name="Veselý obličej 27"/>
          <p:cNvSpPr/>
          <p:nvPr/>
        </p:nvSpPr>
        <p:spPr>
          <a:xfrm>
            <a:off x="8460432" y="6237312"/>
            <a:ext cx="432048" cy="476672"/>
          </a:xfrm>
          <a:prstGeom prst="smileyFac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 dirty="0" smtClean="0"/>
              <a:t>Zdroje: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CLEMSON, </a:t>
            </a:r>
            <a:r>
              <a:rPr lang="cs-CZ" sz="1100" dirty="0" err="1" smtClean="0"/>
              <a:t>Wendy</a:t>
            </a:r>
            <a:r>
              <a:rPr lang="cs-CZ" sz="1100" dirty="0" smtClean="0"/>
              <a:t>, David CLEMSON a </a:t>
            </a:r>
            <a:r>
              <a:rPr lang="cs-CZ" sz="1100" dirty="0" err="1" smtClean="0"/>
              <a:t>Jonathan</a:t>
            </a:r>
            <a:r>
              <a:rPr lang="cs-CZ" sz="1100" dirty="0" smtClean="0"/>
              <a:t> NOBLE. </a:t>
            </a:r>
            <a:r>
              <a:rPr lang="cs-CZ" sz="1100" i="1" dirty="0" smtClean="0"/>
              <a:t>Užitečná matematika</a:t>
            </a:r>
            <a:r>
              <a:rPr lang="cs-CZ" sz="1100" dirty="0" smtClean="0"/>
              <a:t>. 1. </a:t>
            </a:r>
            <a:r>
              <a:rPr lang="cs-CZ" sz="1100" dirty="0" err="1" smtClean="0"/>
              <a:t>vyd</a:t>
            </a:r>
            <a:r>
              <a:rPr lang="cs-CZ" sz="1100" dirty="0" smtClean="0"/>
              <a:t>. Praha: Fragment, 2007, 31 s. ISBN 978-80-253-0441-9.</a:t>
            </a:r>
            <a:endParaRPr lang="cs-CZ" sz="1100" dirty="0" smtClean="0"/>
          </a:p>
          <a:p>
            <a:endParaRPr lang="cs-CZ" sz="1100" dirty="0" smtClean="0"/>
          </a:p>
          <a:p>
            <a:pPr>
              <a:buNone/>
            </a:pPr>
            <a:r>
              <a:rPr lang="cs-CZ" sz="1100" dirty="0" smtClean="0"/>
              <a:t>OBRÁZKY:</a:t>
            </a:r>
          </a:p>
          <a:p>
            <a:endParaRPr lang="cs-CZ" sz="1100" dirty="0" smtClean="0"/>
          </a:p>
          <a:p>
            <a:r>
              <a:rPr lang="cs-CZ" sz="1100" dirty="0" smtClean="0"/>
              <a:t>Soubor:</a:t>
            </a:r>
            <a:r>
              <a:rPr lang="cs-CZ" sz="1100" dirty="0" err="1" smtClean="0"/>
              <a:t>Sauber</a:t>
            </a:r>
            <a:r>
              <a:rPr lang="cs-CZ" sz="1100" dirty="0" smtClean="0"/>
              <a:t> </a:t>
            </a:r>
            <a:r>
              <a:rPr lang="cs-CZ" sz="1100" dirty="0" err="1" smtClean="0"/>
              <a:t>Petronas</a:t>
            </a:r>
            <a:r>
              <a:rPr lang="cs-CZ" sz="1100" dirty="0" smtClean="0"/>
              <a:t> C24.JPG. In: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20. 7. 2007, 16:34 Náhled verze z 20. 7. 2007, 16: [cit. 2013-05-26]. Dostupné z: </a:t>
            </a:r>
            <a:r>
              <a:rPr lang="cs-CZ" sz="1100" dirty="0" smtClean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cs.wikipedia.org/wiki/Soubor:Sauber_Petronas_C24.JPG</a:t>
            </a:r>
            <a:endParaRPr lang="cs-CZ" sz="1100" dirty="0" smtClean="0"/>
          </a:p>
          <a:p>
            <a:r>
              <a:rPr lang="cs-CZ" sz="1100" dirty="0" smtClean="0"/>
              <a:t>File:Montecarlo 1998.jpg. In: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08:06, 11 </a:t>
            </a:r>
            <a:r>
              <a:rPr lang="cs-CZ" sz="1100" dirty="0" err="1" smtClean="0"/>
              <a:t>November</a:t>
            </a:r>
            <a:r>
              <a:rPr lang="cs-CZ" sz="1100" dirty="0" smtClean="0"/>
              <a:t> 2006 </a:t>
            </a:r>
            <a:r>
              <a:rPr lang="cs-CZ" sz="1100" dirty="0" err="1" smtClean="0"/>
              <a:t>Thumbnail</a:t>
            </a:r>
            <a:r>
              <a:rPr lang="cs-CZ" sz="1100" dirty="0" smtClean="0"/>
              <a:t> </a:t>
            </a:r>
            <a:r>
              <a:rPr lang="cs-CZ" sz="1100" dirty="0" err="1" smtClean="0"/>
              <a:t>for</a:t>
            </a:r>
            <a:r>
              <a:rPr lang="cs-CZ" sz="1100" dirty="0" smtClean="0"/>
              <a:t> </a:t>
            </a:r>
            <a:r>
              <a:rPr lang="cs-CZ" sz="1100" dirty="0" err="1" smtClean="0"/>
              <a:t>version</a:t>
            </a:r>
            <a:r>
              <a:rPr lang="cs-CZ" sz="1100" dirty="0" smtClean="0"/>
              <a:t> as o [cit. 2013-05-26]. Dostupné z: http://upload.wikimedia.org/wikipedia/commons/thumb/1/13/Montecarlo_1998.jpg/120px-Montecarlo_1998.jpg </a:t>
            </a:r>
            <a:r>
              <a:rPr lang="cs-CZ" sz="1100" dirty="0" smtClean="0"/>
              <a:t> </a:t>
            </a:r>
          </a:p>
          <a:p>
            <a:r>
              <a:rPr lang="cs-CZ" sz="1100" dirty="0" smtClean="0"/>
              <a:t>File:Grand </a:t>
            </a:r>
            <a:r>
              <a:rPr lang="cs-CZ" sz="1100" dirty="0" err="1" smtClean="0"/>
              <a:t>Prix</a:t>
            </a:r>
            <a:r>
              <a:rPr lang="cs-CZ" sz="1100" dirty="0" smtClean="0"/>
              <a:t> Monaco96 131954710.jpg. In: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5. 9. 2008, 15:26 Náhled verze z 5. 9. 2008, 15:26 [cit. 2013-05-26]. Dostupné z: </a:t>
            </a:r>
            <a:r>
              <a:rPr lang="cs-CZ" sz="1100" dirty="0" smtClean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commons.wikimedia.org/wiki/File:Grand_Prix_Monaco96_131954710.jpg</a:t>
            </a:r>
            <a:r>
              <a:rPr lang="cs-CZ" sz="1100" dirty="0" smtClean="0"/>
              <a:t> </a:t>
            </a:r>
          </a:p>
          <a:p>
            <a:r>
              <a:rPr lang="cs-CZ" sz="1100" dirty="0" smtClean="0"/>
              <a:t>File:A1 Grand </a:t>
            </a:r>
            <a:r>
              <a:rPr lang="cs-CZ" sz="1100" dirty="0" err="1" smtClean="0"/>
              <a:t>Prix</a:t>
            </a:r>
            <a:r>
              <a:rPr lang="cs-CZ" sz="1100" dirty="0" smtClean="0"/>
              <a:t>, </a:t>
            </a:r>
            <a:r>
              <a:rPr lang="cs-CZ" sz="1100" dirty="0" err="1" smtClean="0"/>
              <a:t>Kyalami</a:t>
            </a:r>
            <a:r>
              <a:rPr lang="cs-CZ" sz="1100" dirty="0" smtClean="0"/>
              <a:t> - </a:t>
            </a:r>
            <a:r>
              <a:rPr lang="cs-CZ" sz="1100" dirty="0" err="1" smtClean="0"/>
              <a:t>Australia.jpg</a:t>
            </a:r>
            <a:r>
              <a:rPr lang="cs-CZ" sz="1100" dirty="0" smtClean="0"/>
              <a:t>. In: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19. 4. 2009, 21:01 Náhled verze z 19. 4. 2009, 21: [cit. 2013-05-26]. Dostupné z: </a:t>
            </a:r>
            <a:r>
              <a:rPr lang="cs-CZ" sz="1100" dirty="0" smtClean="0">
                <a:hlinkClick r:id="rId4"/>
              </a:rPr>
              <a:t>http://commons.wikimedia.org/wiki/File:A1_Grand_Prix,_Kyalami_-_</a:t>
            </a:r>
            <a:r>
              <a:rPr lang="cs-CZ" sz="1100" dirty="0" smtClean="0">
                <a:hlinkClick r:id="rId4"/>
              </a:rPr>
              <a:t>Australia.jpg</a:t>
            </a:r>
            <a:endParaRPr lang="cs-CZ" sz="1100" dirty="0" smtClean="0"/>
          </a:p>
          <a:p>
            <a:r>
              <a:rPr lang="cs-CZ" sz="1100" dirty="0" smtClean="0"/>
              <a:t>File:08Start03BAH.png. In: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25. 9. 2009, 16:26 Náhled verze z 25. 9. 2009, 16: [cit. 2013-05-26]. Dostupné z: </a:t>
            </a:r>
            <a:r>
              <a:rPr lang="cs-CZ" sz="1100" dirty="0" smtClean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commons.wikimedia.org/wiki/File:08Start03BAH.png?uselang=cs</a:t>
            </a:r>
            <a:r>
              <a:rPr lang="cs-CZ" sz="1100" dirty="0" smtClean="0"/>
              <a:t> </a:t>
            </a:r>
          </a:p>
          <a:p>
            <a:r>
              <a:rPr lang="cs-CZ" sz="1100" dirty="0" smtClean="0">
                <a:hlinkClick r:id="rId6"/>
              </a:rPr>
              <a:t>www.</a:t>
            </a:r>
            <a:r>
              <a:rPr lang="cs-CZ" sz="1100" dirty="0" err="1" smtClean="0">
                <a:hlinkClick r:id="rId6"/>
              </a:rPr>
              <a:t>microsoft.com</a:t>
            </a:r>
            <a:endParaRPr lang="cs-CZ" sz="1100" dirty="0" smtClean="0"/>
          </a:p>
          <a:p>
            <a:pPr>
              <a:buNone/>
            </a:pPr>
            <a:r>
              <a:rPr lang="cs-CZ" sz="1100" dirty="0" smtClean="0"/>
              <a:t> </a:t>
            </a:r>
          </a:p>
          <a:p>
            <a:endParaRPr lang="cs-CZ" sz="1100" dirty="0" smtClean="0"/>
          </a:p>
          <a:p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1606</Words>
  <Application>Microsoft Office PowerPoint</Application>
  <PresentationFormat>Předvádění na obrazovce (4:3)</PresentationFormat>
  <Paragraphs>288</Paragraphs>
  <Slides>19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Co musí znát pilot Formule 1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Zdroje: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44</cp:revision>
  <dcterms:created xsi:type="dcterms:W3CDTF">2013-02-25T21:25:31Z</dcterms:created>
  <dcterms:modified xsi:type="dcterms:W3CDTF">2013-05-26T15:01:11Z</dcterms:modified>
</cp:coreProperties>
</file>