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9" r:id="rId4"/>
    <p:sldId id="265" r:id="rId5"/>
    <p:sldId id="267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BC2D1BD-C0DA-496F-B8EF-E137C281715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6991D97-B495-4179-858C-01E029ED7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e/e2/Flag_of_the_United_States_(Pantone).sv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44484" y="3429000"/>
            <a:ext cx="4286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 S 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71604" y="116632"/>
            <a:ext cx="5781675" cy="1169228"/>
          </a:xfrm>
          <a:prstGeom prst="rect">
            <a:avLst/>
          </a:prstGeom>
        </p:spPr>
      </p:pic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42844" y="5883163"/>
            <a:ext cx="900115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5217" y="6119336"/>
            <a:ext cx="3143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VY_32_INOVACE_09_35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49571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USA </a:t>
            </a:r>
            <a:r>
              <a:rPr lang="cs-CZ" sz="2400" dirty="0" smtClean="0">
                <a:solidFill>
                  <a:srgbClr val="00B0F0"/>
                </a:solidFill>
              </a:rPr>
              <a:t>- </a:t>
            </a:r>
            <a:r>
              <a:rPr lang="cs-CZ" sz="2400" dirty="0" smtClean="0">
                <a:solidFill>
                  <a:srgbClr val="00B0F0"/>
                </a:solidFill>
              </a:rPr>
              <a:t>United </a:t>
            </a:r>
            <a:r>
              <a:rPr lang="cs-CZ" sz="2400" dirty="0" err="1" smtClean="0">
                <a:solidFill>
                  <a:srgbClr val="00B0F0"/>
                </a:solidFill>
              </a:rPr>
              <a:t>States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of</a:t>
            </a:r>
            <a:r>
              <a:rPr lang="cs-CZ" sz="2400" dirty="0" smtClean="0">
                <a:solidFill>
                  <a:srgbClr val="00B0F0"/>
                </a:solidFill>
              </a:rPr>
              <a:t> America</a:t>
            </a:r>
          </a:p>
          <a:p>
            <a:r>
              <a:rPr lang="cs-CZ" sz="2400" dirty="0" smtClean="0"/>
              <a:t>Federace  ……států (každý má hvězdu na vlajce)</a:t>
            </a:r>
          </a:p>
          <a:p>
            <a:r>
              <a:rPr lang="cs-CZ" sz="2400" dirty="0" smtClean="0"/>
              <a:t>Dva z nich ……………….a ………………………… leží mimo </a:t>
            </a:r>
            <a:r>
              <a:rPr lang="cs-CZ" sz="2400" dirty="0" err="1" smtClean="0"/>
              <a:t>společ</a:t>
            </a:r>
            <a:r>
              <a:rPr lang="cs-CZ" sz="2400" dirty="0" smtClean="0"/>
              <a:t>. území</a:t>
            </a:r>
          </a:p>
          <a:p>
            <a:endParaRPr lang="cs-CZ" sz="2400" dirty="0"/>
          </a:p>
          <a:p>
            <a:r>
              <a:rPr lang="cs-CZ" sz="2400" dirty="0" smtClean="0"/>
              <a:t>Počet obyvatel :  ………………………     Rozloha:…………………..</a:t>
            </a:r>
          </a:p>
          <a:p>
            <a:r>
              <a:rPr lang="cs-CZ" sz="2400" dirty="0" smtClean="0"/>
              <a:t>Hlavní město: ……………………………..</a:t>
            </a:r>
            <a:endParaRPr lang="cs-CZ" sz="2400" dirty="0"/>
          </a:p>
        </p:txBody>
      </p:sp>
      <p:pic>
        <p:nvPicPr>
          <p:cNvPr id="5122" name="Picture 2" descr="File:Flag of the United States (Pantone)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068960"/>
            <a:ext cx="7620000" cy="36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00042"/>
            <a:ext cx="83907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Hospodářství</a:t>
            </a:r>
            <a:r>
              <a:rPr lang="cs-CZ" dirty="0" smtClean="0"/>
              <a:t>:  patří mezi nejvýkonnější na světě</a:t>
            </a:r>
          </a:p>
          <a:p>
            <a:endParaRPr lang="cs-CZ" dirty="0" smtClean="0"/>
          </a:p>
          <a:p>
            <a:pPr>
              <a:buFontTx/>
              <a:buChar char="-"/>
            </a:pPr>
            <a:r>
              <a:rPr lang="cs-CZ" sz="2400" dirty="0" smtClean="0"/>
              <a:t> obrovské </a:t>
            </a:r>
            <a:r>
              <a:rPr lang="cs-CZ" sz="2400" dirty="0" smtClean="0"/>
              <a:t>zásoby surovin (černé uhlí, ropa, zemní plyn, měď, zlato)</a:t>
            </a:r>
          </a:p>
          <a:p>
            <a:pPr>
              <a:buFontTx/>
              <a:buChar char="-"/>
            </a:pPr>
            <a:r>
              <a:rPr lang="cs-CZ" sz="2400" dirty="0" smtClean="0"/>
              <a:t> největší </a:t>
            </a:r>
            <a:r>
              <a:rPr lang="cs-CZ" sz="2400" dirty="0" smtClean="0"/>
              <a:t>dovozce surovin- důvod - šetření vlastních zdrojů</a:t>
            </a:r>
          </a:p>
          <a:p>
            <a:pPr>
              <a:buFontTx/>
              <a:buChar char="-"/>
            </a:pPr>
            <a:r>
              <a:rPr lang="cs-CZ" sz="2400" dirty="0" smtClean="0"/>
              <a:t> největší </a:t>
            </a:r>
            <a:r>
              <a:rPr lang="cs-CZ" sz="2400" dirty="0" smtClean="0"/>
              <a:t>výrobce el. energie na světě (70% z ……..elektráren, 20% z </a:t>
            </a:r>
            <a:r>
              <a:rPr lang="cs-CZ" sz="2400" dirty="0" smtClean="0"/>
              <a:t>……………, zbytek </a:t>
            </a:r>
            <a:r>
              <a:rPr lang="cs-CZ" sz="2400" dirty="0" smtClean="0"/>
              <a:t>z vodních a větrných)</a:t>
            </a:r>
          </a:p>
          <a:p>
            <a:pPr>
              <a:buFontTx/>
              <a:buChar char="-"/>
            </a:pPr>
            <a:r>
              <a:rPr lang="cs-CZ" sz="2400" dirty="0" smtClean="0"/>
              <a:t> nejnovější </a:t>
            </a:r>
            <a:r>
              <a:rPr lang="cs-CZ" sz="2400" dirty="0" smtClean="0"/>
              <a:t>technologie</a:t>
            </a:r>
          </a:p>
          <a:p>
            <a:pPr>
              <a:buFontTx/>
              <a:buChar char="-"/>
            </a:pPr>
            <a:r>
              <a:rPr lang="cs-CZ" sz="2400" dirty="0" smtClean="0"/>
              <a:t> politická </a:t>
            </a:r>
            <a:r>
              <a:rPr lang="cs-CZ" sz="2400" dirty="0" smtClean="0"/>
              <a:t>a vojenská moc ve světě – ovlivňují mezinárodní konflikty</a:t>
            </a:r>
          </a:p>
          <a:p>
            <a:pPr>
              <a:buFontTx/>
              <a:buChar char="-"/>
            </a:pPr>
            <a:r>
              <a:rPr lang="cs-CZ" sz="2400" dirty="0" smtClean="0"/>
              <a:t> hustá </a:t>
            </a:r>
            <a:r>
              <a:rPr lang="cs-CZ" sz="2400" dirty="0" smtClean="0"/>
              <a:t>a kvalitní dopravní síť (kamionová doprava, velký počet os. aut)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spojení se světem – letecké a námořní linky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40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000760" y="6072206"/>
            <a:ext cx="1067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New York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00166" y="5929330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DSCN445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50848" y="1088136"/>
            <a:ext cx="6242304" cy="46817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072198" y="6000768"/>
            <a:ext cx="1302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Washington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5929330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1000108"/>
            <a:ext cx="9001156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Území USA rozdělujeme na </a:t>
            </a:r>
            <a:r>
              <a:rPr lang="cs-CZ" dirty="0" smtClean="0">
                <a:solidFill>
                  <a:srgbClr val="FF0000"/>
                </a:solidFill>
              </a:rPr>
              <a:t>tři regiony</a:t>
            </a:r>
            <a:r>
              <a:rPr lang="cs-CZ" dirty="0" smtClean="0"/>
              <a:t>:</a:t>
            </a:r>
          </a:p>
          <a:p>
            <a:r>
              <a:rPr lang="cs-CZ" sz="2800" dirty="0" smtClean="0"/>
              <a:t>východ a jih</a:t>
            </a:r>
          </a:p>
          <a:p>
            <a:r>
              <a:rPr lang="cs-CZ" sz="2800" dirty="0" smtClean="0"/>
              <a:t>střed</a:t>
            </a:r>
          </a:p>
          <a:p>
            <a:r>
              <a:rPr lang="cs-CZ" sz="2800" dirty="0" smtClean="0"/>
              <a:t>západ</a:t>
            </a:r>
          </a:p>
          <a:p>
            <a:endParaRPr lang="cs-CZ" sz="2800" dirty="0" smtClean="0"/>
          </a:p>
          <a:p>
            <a:r>
              <a:rPr lang="cs-CZ" dirty="0" smtClean="0"/>
              <a:t>Mapka učebnice str. 55</a:t>
            </a:r>
          </a:p>
          <a:p>
            <a:endParaRPr lang="cs-CZ" dirty="0"/>
          </a:p>
          <a:p>
            <a:r>
              <a:rPr lang="cs-CZ" dirty="0" smtClean="0"/>
              <a:t>Práce s atlasem a učebnicí: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Hlavní oblasti těžby v USA …………………………………………………………………..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 které oblasti se nachází nejvíce atomových elektráren</a:t>
            </a:r>
            <a:r>
              <a:rPr lang="cs-CZ" sz="2000" dirty="0" smtClean="0"/>
              <a:t>……………………..</a:t>
            </a:r>
          </a:p>
          <a:p>
            <a:pPr marL="342900" indent="-342900"/>
            <a:endParaRPr lang="cs-CZ" dirty="0" smtClean="0"/>
          </a:p>
          <a:p>
            <a:pPr marL="342900" indent="-342900"/>
            <a:r>
              <a:rPr lang="cs-CZ" dirty="0" smtClean="0"/>
              <a:t>DOMÁCÍ ÚKOL 1. </a:t>
            </a:r>
            <a:r>
              <a:rPr lang="cs-CZ" sz="2000" dirty="0" smtClean="0"/>
              <a:t>Jaký je aktuální kurz amerického dolaru k české koruně</a:t>
            </a:r>
          </a:p>
          <a:p>
            <a:pPr marL="342900" indent="-342900"/>
            <a:r>
              <a:rPr lang="cs-CZ" sz="2000" dirty="0"/>
              <a:t> </a:t>
            </a:r>
            <a:r>
              <a:rPr lang="cs-CZ" sz="2000" dirty="0" smtClean="0"/>
              <a:t>                          2. Kolik časových pásem zahrnuje USA 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785794"/>
            <a:ext cx="69294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785794"/>
            <a:ext cx="2876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2357430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Obr.1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794" y="30003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857356" y="2357430"/>
            <a:ext cx="6715172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je z vlastního archivu autora.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59957" y="2756950"/>
            <a:ext cx="5643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1886741" y="2772339"/>
            <a:ext cx="6500858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Calibri" pitchFamily="34" charset="0"/>
              </a:rPr>
              <a:t>Fotografie je z vlastního archivu autora.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068960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12. 1. 2012</a:t>
            </a:r>
          </a:p>
          <a:p>
            <a:r>
              <a:rPr lang="cs-CZ" dirty="0" smtClean="0"/>
              <a:t>Ročník: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 Zeměpis</a:t>
            </a:r>
          </a:p>
          <a:p>
            <a:r>
              <a:rPr lang="cs-CZ" dirty="0" smtClean="0"/>
              <a:t>Tematický okruh: Regiony světa</a:t>
            </a:r>
          </a:p>
          <a:p>
            <a:r>
              <a:rPr lang="cs-CZ" dirty="0" smtClean="0"/>
              <a:t>Téma: Severní Amerika</a:t>
            </a:r>
          </a:p>
          <a:p>
            <a:r>
              <a:rPr lang="cs-CZ" dirty="0" smtClean="0"/>
              <a:t>Pomůcky:  Učebnice zeměpisu pro 7. ročník, atlas, dataprojektor, PC</a:t>
            </a:r>
          </a:p>
          <a:p>
            <a:r>
              <a:rPr lang="cs-CZ" dirty="0" smtClean="0"/>
              <a:t>Anotace:  Materiál je určen k probírání  učiva o USA.</a:t>
            </a:r>
          </a:p>
          <a:p>
            <a:endParaRPr lang="cs-CZ" dirty="0"/>
          </a:p>
        </p:txBody>
      </p:sp>
      <p:pic>
        <p:nvPicPr>
          <p:cNvPr id="3" name="Obrázek 2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357166"/>
            <a:ext cx="5781675" cy="12858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2276872"/>
            <a:ext cx="6443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vytvořeného materiálu:  USA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166</TotalTime>
  <Words>351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Americké regiony</dc:title>
  <dc:creator>pc</dc:creator>
  <cp:lastModifiedBy>hornakova</cp:lastModifiedBy>
  <cp:revision>77</cp:revision>
  <dcterms:created xsi:type="dcterms:W3CDTF">2011-12-12T22:40:22Z</dcterms:created>
  <dcterms:modified xsi:type="dcterms:W3CDTF">2013-05-26T16:04:33Z</dcterms:modified>
</cp:coreProperties>
</file>