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2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4B00FAB-960C-47A4-B201-B2267BDAE839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VY_32_INOVACE_34CJ_4_VJ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Věta jednoduchá, souvětí 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34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X="-376" custLinFactNeighborY="-332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 custLinFactNeighborX="-376" custLinFactNeighborY="9876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9A15BC-942B-4141-B38B-21E34635943B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0D7B150-442E-474B-9190-C32BFDD01574}" type="presOf" srcId="{6B0205A6-422D-4956-AD89-0CEBCAE4530D}" destId="{B1DDF1AD-3BC2-43B8-A8D0-A33120EFAF7C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9354953-915B-4927-A482-C99857B948D9}" type="presOf" srcId="{EBC41103-E2E5-4D48-9B4B-425520D3D098}" destId="{97CBBA99-26B9-4E2D-BA76-BF47FEBF0134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4ABA1F6-A31A-452B-BA09-C1B1B3D5C0A5}" type="presOf" srcId="{C73C7642-F245-4585-8F88-243F9FAEF6CA}" destId="{1C4BCB69-D3A6-4CCF-9871-D9B9359B8159}" srcOrd="0" destOrd="0" presId="urn:microsoft.com/office/officeart/2005/8/layout/vList2"/>
    <dgm:cxn modelId="{ED1E245F-4F14-4B9E-99BC-2659B8697F6B}" type="presOf" srcId="{445C7998-7549-48B0-BD68-D4F0167F02E5}" destId="{7B541546-39A7-4633-AED0-6028788110D7}" srcOrd="0" destOrd="0" presId="urn:microsoft.com/office/officeart/2005/8/layout/vList2"/>
    <dgm:cxn modelId="{685A7F00-D8EF-412A-9E4F-E6A58FC64E59}" type="presOf" srcId="{019433A1-1324-4DE1-9E6F-32B851095F74}" destId="{ABF03533-6AD0-44CD-A08E-C9977356B6A8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E4DAD94-3D0F-446B-9664-6AC61658C77F}" type="presOf" srcId="{FBBFC3EA-9D9D-4F3A-BEA6-9C2C0E46BF20}" destId="{ACAD381E-21DC-4C07-8FDD-119C2EC3BB2E}" srcOrd="0" destOrd="0" presId="urn:microsoft.com/office/officeart/2005/8/layout/vList2"/>
    <dgm:cxn modelId="{3BFF1EE6-2199-464B-80E4-B0E7B9CE37FF}" type="presParOf" srcId="{612116FE-9061-44B1-A457-8F1AFBD162E0}" destId="{7B541546-39A7-4633-AED0-6028788110D7}" srcOrd="0" destOrd="0" presId="urn:microsoft.com/office/officeart/2005/8/layout/vList2"/>
    <dgm:cxn modelId="{142C36CB-0759-4605-8158-F7EEFA4B209C}" type="presParOf" srcId="{612116FE-9061-44B1-A457-8F1AFBD162E0}" destId="{9B9314F6-85CC-4C49-B24D-6AF5DF05D800}" srcOrd="1" destOrd="0" presId="urn:microsoft.com/office/officeart/2005/8/layout/vList2"/>
    <dgm:cxn modelId="{BC262532-E44D-4571-9223-B601C2B40FE9}" type="presParOf" srcId="{612116FE-9061-44B1-A457-8F1AFBD162E0}" destId="{ACAD381E-21DC-4C07-8FDD-119C2EC3BB2E}" srcOrd="2" destOrd="0" presId="urn:microsoft.com/office/officeart/2005/8/layout/vList2"/>
    <dgm:cxn modelId="{E8AC74D1-0472-4274-A5AE-E996931C5DDB}" type="presParOf" srcId="{612116FE-9061-44B1-A457-8F1AFBD162E0}" destId="{208194AD-7544-4854-B7A4-4A67E5453B54}" srcOrd="3" destOrd="0" presId="urn:microsoft.com/office/officeart/2005/8/layout/vList2"/>
    <dgm:cxn modelId="{E1462487-3ED5-4D3F-AD85-D3EF6564004A}" type="presParOf" srcId="{612116FE-9061-44B1-A457-8F1AFBD162E0}" destId="{ABF03533-6AD0-44CD-A08E-C9977356B6A8}" srcOrd="4" destOrd="0" presId="urn:microsoft.com/office/officeart/2005/8/layout/vList2"/>
    <dgm:cxn modelId="{E44F2659-726A-4F50-9F4F-2F25AA5A7560}" type="presParOf" srcId="{612116FE-9061-44B1-A457-8F1AFBD162E0}" destId="{60E42310-8BB6-41EA-B44F-0BAC7EFC9B2E}" srcOrd="5" destOrd="0" presId="urn:microsoft.com/office/officeart/2005/8/layout/vList2"/>
    <dgm:cxn modelId="{AB35F086-E808-4220-85FA-07E44562EC8D}" type="presParOf" srcId="{612116FE-9061-44B1-A457-8F1AFBD162E0}" destId="{1C4BCB69-D3A6-4CCF-9871-D9B9359B8159}" srcOrd="6" destOrd="0" presId="urn:microsoft.com/office/officeart/2005/8/layout/vList2"/>
    <dgm:cxn modelId="{ABDDF33B-142D-43F7-8512-23401CD5DD49}" type="presParOf" srcId="{612116FE-9061-44B1-A457-8F1AFBD162E0}" destId="{34DE5943-AAB5-4DC3-B765-99B35FCB6ECD}" srcOrd="7" destOrd="0" presId="urn:microsoft.com/office/officeart/2005/8/layout/vList2"/>
    <dgm:cxn modelId="{82E00509-6642-4A10-BE20-5646339ED9BB}" type="presParOf" srcId="{612116FE-9061-44B1-A457-8F1AFBD162E0}" destId="{97CBBA99-26B9-4E2D-BA76-BF47FEBF0134}" srcOrd="8" destOrd="0" presId="urn:microsoft.com/office/officeart/2005/8/layout/vList2"/>
    <dgm:cxn modelId="{9BE7A206-7C6E-4727-8F3C-11A3531D114A}" type="presParOf" srcId="{612116FE-9061-44B1-A457-8F1AFBD162E0}" destId="{9A22653A-B2DB-4D9E-A633-AD2EC219A723}" srcOrd="9" destOrd="0" presId="urn:microsoft.com/office/officeart/2005/8/layout/vList2"/>
    <dgm:cxn modelId="{03344725-D57F-44E0-9766-DF9C569F86B1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4399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0" y="14399"/>
        <a:ext cx="7234758" cy="716040"/>
      </dsp:txXfrm>
    </dsp:sp>
    <dsp:sp modelId="{ACAD381E-21DC-4C07-8FDD-119C2EC3BB2E}">
      <dsp:nvSpPr>
        <dsp:cNvPr id="0" name=""/>
        <dsp:cNvSpPr/>
      </dsp:nvSpPr>
      <dsp:spPr>
        <a:xfrm>
          <a:off x="0" y="799526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68808"/>
                <a:satOff val="-4767"/>
                <a:lumOff val="16028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-268808"/>
                <a:satOff val="-4767"/>
                <a:lumOff val="16028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-268808"/>
                <a:satOff val="-4767"/>
                <a:lumOff val="16028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0" y="799526"/>
        <a:ext cx="7234758" cy="716040"/>
      </dsp:txXfrm>
    </dsp:sp>
    <dsp:sp modelId="{ABF03533-6AD0-44CD-A08E-C9977356B6A8}">
      <dsp:nvSpPr>
        <dsp:cNvPr id="0" name=""/>
        <dsp:cNvSpPr/>
      </dsp:nvSpPr>
      <dsp:spPr>
        <a:xfrm>
          <a:off x="0" y="1530809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37617"/>
                <a:satOff val="-9534"/>
                <a:lumOff val="32057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-537617"/>
                <a:satOff val="-9534"/>
                <a:lumOff val="32057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-537617"/>
                <a:satOff val="-9534"/>
                <a:lumOff val="32057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VY_32_INOVACE_34CJ_4_VJ</a:t>
          </a:r>
          <a:endParaRPr lang="cs-CZ" sz="1800" kern="1200" dirty="0"/>
        </a:p>
      </dsp:txBody>
      <dsp:txXfrm>
        <a:off x="0" y="1530809"/>
        <a:ext cx="7234758" cy="716040"/>
      </dsp:txXfrm>
    </dsp:sp>
    <dsp:sp modelId="{1C4BCB69-D3A6-4CCF-9871-D9B9359B8159}">
      <dsp:nvSpPr>
        <dsp:cNvPr id="0" name=""/>
        <dsp:cNvSpPr/>
      </dsp:nvSpPr>
      <dsp:spPr>
        <a:xfrm>
          <a:off x="0" y="238648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806425"/>
                <a:satOff val="-14301"/>
                <a:lumOff val="48085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-806425"/>
                <a:satOff val="-14301"/>
                <a:lumOff val="48085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-806425"/>
                <a:satOff val="-14301"/>
                <a:lumOff val="48085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Věta jednoduchá, souvětí </a:t>
          </a:r>
          <a:endParaRPr lang="cs-CZ" sz="1800" kern="1200" dirty="0"/>
        </a:p>
      </dsp:txBody>
      <dsp:txXfrm>
        <a:off x="0" y="2386485"/>
        <a:ext cx="7234758" cy="716040"/>
      </dsp:txXfrm>
    </dsp:sp>
    <dsp:sp modelId="{97CBBA99-26B9-4E2D-BA76-BF47FEBF0134}">
      <dsp:nvSpPr>
        <dsp:cNvPr id="0" name=""/>
        <dsp:cNvSpPr/>
      </dsp:nvSpPr>
      <dsp:spPr>
        <a:xfrm>
          <a:off x="0" y="310316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537617"/>
                <a:satOff val="-9534"/>
                <a:lumOff val="32057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-537617"/>
                <a:satOff val="-9534"/>
                <a:lumOff val="32057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-537617"/>
                <a:satOff val="-9534"/>
                <a:lumOff val="32057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: 34</a:t>
          </a:r>
          <a:endParaRPr lang="cs-CZ" sz="1800" kern="1200" dirty="0"/>
        </a:p>
      </dsp:txBody>
      <dsp:txXfrm>
        <a:off x="0" y="3103165"/>
        <a:ext cx="7234758" cy="716040"/>
      </dsp:txXfrm>
    </dsp:sp>
    <dsp:sp modelId="{B1DDF1AD-3BC2-43B8-A8D0-A33120EFAF7C}">
      <dsp:nvSpPr>
        <dsp:cNvPr id="0" name=""/>
        <dsp:cNvSpPr/>
      </dsp:nvSpPr>
      <dsp:spPr>
        <a:xfrm>
          <a:off x="0" y="3871045"/>
          <a:ext cx="7234758" cy="71604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68808"/>
                <a:satOff val="-4767"/>
                <a:lumOff val="16028"/>
                <a:alphaOff val="0"/>
                <a:tint val="65000"/>
                <a:satMod val="270000"/>
              </a:schemeClr>
            </a:gs>
            <a:gs pos="25000">
              <a:schemeClr val="accent1">
                <a:shade val="50000"/>
                <a:hueOff val="-268808"/>
                <a:satOff val="-4767"/>
                <a:lumOff val="16028"/>
                <a:alphaOff val="0"/>
                <a:tint val="60000"/>
                <a:satMod val="300000"/>
              </a:schemeClr>
            </a:gs>
            <a:gs pos="100000">
              <a:schemeClr val="accent1">
                <a:shade val="50000"/>
                <a:hueOff val="-268808"/>
                <a:satOff val="-4767"/>
                <a:lumOff val="16028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24.2.2013 </a:t>
          </a:r>
          <a:endParaRPr lang="cs-CZ" sz="1800" kern="1200" dirty="0"/>
        </a:p>
      </dsp:txBody>
      <dsp:txXfrm>
        <a:off x="0" y="3871045"/>
        <a:ext cx="7234758" cy="716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846CD0B6-6741-4084-8EAD-820F9A8C1546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8D75471-F10B-40D4-A377-0957C2E428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27343" y="5047622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26466745"/>
              </p:ext>
            </p:extLst>
          </p:nvPr>
        </p:nvGraphicFramePr>
        <p:xfrm>
          <a:off x="6804248" y="4579524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10754156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xmlns="" val="115184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seznámení </a:t>
            </a:r>
            <a:r>
              <a:rPr lang="cs-CZ" dirty="0" smtClean="0"/>
              <a:t>s větou jednoduchou a souvětím, tvoření vzorce souvětí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slova:</a:t>
            </a:r>
            <a:r>
              <a:rPr lang="cs-CZ" dirty="0" smtClean="0"/>
              <a:t> věta jednoduchá, souvětí, vzorec souvětí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3</a:t>
            </a:r>
            <a:r>
              <a:rPr lang="cs-CZ" dirty="0" smtClean="0"/>
              <a:t>., 4</a:t>
            </a:r>
            <a:r>
              <a:rPr lang="cs-CZ" dirty="0"/>
              <a:t>. a 5.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9 -11 let</a:t>
            </a:r>
          </a:p>
          <a:p>
            <a:pPr>
              <a:defRPr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165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jednoduchá   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Naše projevy se skládají z </a:t>
            </a:r>
            <a:r>
              <a:rPr lang="cs-CZ" b="1" dirty="0" smtClean="0"/>
              <a:t>vět.</a:t>
            </a:r>
          </a:p>
          <a:p>
            <a:r>
              <a:rPr lang="cs-CZ" dirty="0" smtClean="0"/>
              <a:t>např. Máme doma psa Alíka. Pes běhá po zahradě a honí kočku Mícu.</a:t>
            </a:r>
          </a:p>
          <a:p>
            <a:endParaRPr lang="cs-CZ" dirty="0"/>
          </a:p>
          <a:p>
            <a:r>
              <a:rPr lang="cs-CZ" dirty="0" smtClean="0"/>
              <a:t>Rozeznáváme </a:t>
            </a:r>
            <a:r>
              <a:rPr lang="cs-CZ" b="1" dirty="0" smtClean="0"/>
              <a:t>věty jednoduché </a:t>
            </a:r>
            <a:r>
              <a:rPr lang="cs-CZ" dirty="0" smtClean="0"/>
              <a:t>a </a:t>
            </a:r>
            <a:r>
              <a:rPr lang="cs-CZ" b="1" dirty="0" smtClean="0"/>
              <a:t>souvětí</a:t>
            </a:r>
            <a:r>
              <a:rPr lang="cs-CZ" dirty="0" smtClean="0"/>
              <a:t>. Ve větě jednoduché je zpravidla </a:t>
            </a:r>
            <a:r>
              <a:rPr lang="cs-CZ" b="1" dirty="0" smtClean="0"/>
              <a:t>jedno sloveso </a:t>
            </a:r>
            <a:r>
              <a:rPr lang="cs-CZ" dirty="0" smtClean="0"/>
              <a:t>: Slavík krásně </a:t>
            </a:r>
            <a:r>
              <a:rPr lang="cs-CZ" i="1" dirty="0" smtClean="0"/>
              <a:t>zpívá</a:t>
            </a:r>
            <a:r>
              <a:rPr lang="cs-CZ" dirty="0" smtClean="0"/>
              <a:t>.      V souvětí jsou </a:t>
            </a:r>
            <a:r>
              <a:rPr lang="cs-CZ" b="1" dirty="0" smtClean="0"/>
              <a:t>dvě a více sloves </a:t>
            </a:r>
            <a:r>
              <a:rPr lang="cs-CZ" dirty="0" smtClean="0"/>
              <a:t>: Na zahradě </a:t>
            </a:r>
            <a:r>
              <a:rPr lang="cs-CZ" i="1" dirty="0" smtClean="0"/>
              <a:t>rostou</a:t>
            </a:r>
            <a:r>
              <a:rPr lang="cs-CZ" dirty="0" smtClean="0"/>
              <a:t> květiny, které se mi velice </a:t>
            </a:r>
            <a:r>
              <a:rPr lang="cs-CZ" i="1" dirty="0" smtClean="0"/>
              <a:t>líbí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0225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spojovací  výrazy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Věty v souvětí bývají spojeny </a:t>
            </a:r>
            <a:r>
              <a:rPr lang="cs-CZ" b="1" dirty="0" smtClean="0"/>
              <a:t>spojovacími výrazy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Spojovací výrazy jsou</a:t>
            </a:r>
          </a:p>
          <a:p>
            <a:r>
              <a:rPr lang="cs-CZ" b="1" dirty="0" smtClean="0"/>
              <a:t>spojky</a:t>
            </a:r>
            <a:r>
              <a:rPr lang="cs-CZ" dirty="0" smtClean="0"/>
              <a:t> - a, i, ani, nebo, ale, aby, že, když, proto, protože, </a:t>
            </a:r>
          </a:p>
          <a:p>
            <a:r>
              <a:rPr lang="cs-CZ" b="1" dirty="0" smtClean="0"/>
              <a:t>zájmena</a:t>
            </a:r>
            <a:r>
              <a:rPr lang="cs-CZ" dirty="0" smtClean="0"/>
              <a:t> - který, jaký, kdo, co, </a:t>
            </a:r>
          </a:p>
          <a:p>
            <a:r>
              <a:rPr lang="cs-CZ" b="1" dirty="0" smtClean="0"/>
              <a:t>příslovce </a:t>
            </a:r>
            <a:r>
              <a:rPr lang="cs-CZ" dirty="0" smtClean="0"/>
              <a:t>- kde, kam, jak, </a:t>
            </a:r>
          </a:p>
          <a:p>
            <a:endParaRPr lang="cs-CZ" dirty="0" smtClean="0"/>
          </a:p>
          <a:p>
            <a:r>
              <a:rPr lang="cs-CZ" dirty="0" smtClean="0"/>
              <a:t>V psaném projevu se věty </a:t>
            </a:r>
            <a:r>
              <a:rPr lang="cs-CZ" b="1" dirty="0" smtClean="0"/>
              <a:t>oddělují  čárkou</a:t>
            </a:r>
            <a:r>
              <a:rPr lang="cs-CZ" dirty="0" smtClean="0"/>
              <a:t>. Před spojkami </a:t>
            </a:r>
            <a:r>
              <a:rPr lang="cs-CZ" b="1" dirty="0" smtClean="0"/>
              <a:t>a, i, ani, nebo </a:t>
            </a:r>
            <a:r>
              <a:rPr lang="cs-CZ" dirty="0" smtClean="0"/>
              <a:t>se čárka obyčejně nepíše.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541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rozlišuj věty jednoduché a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Kosmonauti létají v raketách do vesmíru.</a:t>
            </a:r>
          </a:p>
          <a:p>
            <a:r>
              <a:rPr lang="cs-CZ" dirty="0" smtClean="0"/>
              <a:t>V létě hrajeme vybíjenou nebo se koupeme v bazénu.  Lída myje nádobí a Radek vysává koberec. Ráda bych šla </a:t>
            </a:r>
            <a:r>
              <a:rPr lang="cs-CZ" dirty="0" smtClean="0"/>
              <a:t>               do </a:t>
            </a:r>
            <a:r>
              <a:rPr lang="cs-CZ" dirty="0" smtClean="0"/>
              <a:t>kina, ale jsem nemocná. Do čaje si dávám cukr a citron. Pojedeme </a:t>
            </a:r>
            <a:r>
              <a:rPr lang="cs-CZ" dirty="0" smtClean="0"/>
              <a:t>                          o </a:t>
            </a:r>
            <a:r>
              <a:rPr lang="cs-CZ" dirty="0" smtClean="0"/>
              <a:t>prázdninách k moři s rodiči, protože jsme tam nebyly.  Vedle umyvadla visí ručník. </a:t>
            </a:r>
            <a:endParaRPr lang="cs-CZ" dirty="0"/>
          </a:p>
        </p:txBody>
      </p:sp>
      <p:pic>
        <p:nvPicPr>
          <p:cNvPr id="1028" name="Picture 4" descr="C:\Users\0MGM\AppData\Local\Microsoft\Windows\Temporary Internet Files\Content.IE5\SKQ0QANH\MC9000835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4"/>
            <a:ext cx="1843430" cy="150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15097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Slunce svítí 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Milena se opaluje.                              první větaV1    druhá věta V2.                         vzorec souvětí  V1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 V2.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Když</a:t>
            </a:r>
            <a:r>
              <a:rPr lang="cs-CZ" dirty="0" smtClean="0"/>
              <a:t> napadl sníh, děti sáňkovaly.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Když</a:t>
            </a:r>
            <a:r>
              <a:rPr lang="cs-CZ" dirty="0" smtClean="0"/>
              <a:t> V1, V2.  </a:t>
            </a:r>
          </a:p>
          <a:p>
            <a:endParaRPr lang="cs-CZ" dirty="0"/>
          </a:p>
          <a:p>
            <a:r>
              <a:rPr lang="cs-CZ" dirty="0" smtClean="0"/>
              <a:t>Kluci utíkali z hřiště, </a:t>
            </a:r>
            <a:r>
              <a:rPr lang="cs-CZ" dirty="0" smtClean="0">
                <a:solidFill>
                  <a:srgbClr val="FF0000"/>
                </a:solidFill>
              </a:rPr>
              <a:t>ale </a:t>
            </a:r>
            <a:r>
              <a:rPr lang="cs-CZ" dirty="0" smtClean="0"/>
              <a:t>cestou zmokli.</a:t>
            </a:r>
          </a:p>
          <a:p>
            <a:pPr marL="0" indent="0">
              <a:buNone/>
            </a:pPr>
            <a:r>
              <a:rPr lang="cs-CZ" dirty="0" smtClean="0"/>
              <a:t>  V1 ,</a:t>
            </a:r>
            <a:r>
              <a:rPr lang="cs-CZ" dirty="0" smtClean="0">
                <a:solidFill>
                  <a:srgbClr val="FF0000"/>
                </a:solidFill>
              </a:rPr>
              <a:t>ale</a:t>
            </a:r>
            <a:r>
              <a:rPr lang="cs-CZ" dirty="0" smtClean="0"/>
              <a:t> V2.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9164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 vzorce  souvětí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Olda spadl do bláta a zašpinil si kalhoty.</a:t>
            </a:r>
          </a:p>
          <a:p>
            <a:r>
              <a:rPr lang="cs-CZ" dirty="0" smtClean="0"/>
              <a:t>Neber si teplý svetr, protože venku je hezky.</a:t>
            </a:r>
          </a:p>
          <a:p>
            <a:r>
              <a:rPr lang="cs-CZ" dirty="0" smtClean="0"/>
              <a:t>Koťátko si hrálo s klubíčkem, které mu házela Hanka.</a:t>
            </a:r>
          </a:p>
          <a:p>
            <a:r>
              <a:rPr lang="cs-CZ" dirty="0" smtClean="0"/>
              <a:t>Když se maminka vrátila, uvařila večeři.</a:t>
            </a:r>
          </a:p>
          <a:p>
            <a:r>
              <a:rPr lang="cs-CZ" dirty="0" smtClean="0"/>
              <a:t>Chtěla jsem nový kabát, ale žádný se mi nelíbil.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SKQ0QANH\MC90043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4"/>
            <a:ext cx="1841500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6007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dokonči souvětí a napiš 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začaly prázdniny, ...........</a:t>
            </a:r>
          </a:p>
          <a:p>
            <a:r>
              <a:rPr lang="cs-CZ" dirty="0" smtClean="0"/>
              <a:t>Babička přijede zítra, protože ........</a:t>
            </a:r>
          </a:p>
          <a:p>
            <a:r>
              <a:rPr lang="cs-CZ" dirty="0" smtClean="0"/>
              <a:t>Milan šel plavat a ........</a:t>
            </a:r>
          </a:p>
          <a:p>
            <a:r>
              <a:rPr lang="cs-CZ" dirty="0" smtClean="0"/>
              <a:t>Chtěl jsem jít do kina, ale ........</a:t>
            </a:r>
          </a:p>
          <a:p>
            <a:r>
              <a:rPr lang="cs-CZ" dirty="0" smtClean="0"/>
              <a:t>........, protože to nesplnil.</a:t>
            </a:r>
          </a:p>
          <a:p>
            <a:r>
              <a:rPr lang="cs-CZ" dirty="0" smtClean="0"/>
              <a:t>........, abych koupil chleba.</a:t>
            </a:r>
          </a:p>
          <a:p>
            <a:r>
              <a:rPr lang="cs-CZ" dirty="0" smtClean="0"/>
              <a:t>........,kde bydlíš 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9998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 souvětí  podle 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V1 a V2.</a:t>
            </a:r>
          </a:p>
          <a:p>
            <a:r>
              <a:rPr lang="cs-CZ" dirty="0" smtClean="0"/>
              <a:t>Protože V1, V2.</a:t>
            </a:r>
          </a:p>
          <a:p>
            <a:r>
              <a:rPr lang="cs-CZ" dirty="0" smtClean="0"/>
              <a:t>Když V1, V2. </a:t>
            </a:r>
          </a:p>
          <a:p>
            <a:r>
              <a:rPr lang="cs-CZ" dirty="0" smtClean="0"/>
              <a:t>V1, ale V2.</a:t>
            </a:r>
          </a:p>
          <a:p>
            <a:r>
              <a:rPr lang="cs-CZ" dirty="0" smtClean="0"/>
              <a:t>V1, aby V2.</a:t>
            </a:r>
          </a:p>
          <a:p>
            <a:r>
              <a:rPr lang="cs-CZ" dirty="0" smtClean="0"/>
              <a:t>V1, kde V2.</a:t>
            </a:r>
          </a:p>
          <a:p>
            <a:r>
              <a:rPr lang="cs-CZ" dirty="0" smtClean="0"/>
              <a:t>V1, V2 a V3.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1485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XT06UYIZ\MC90043245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492896"/>
            <a:ext cx="2315317" cy="162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5474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146</TotalTime>
  <Words>513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anotace</vt:lpstr>
      <vt:lpstr>věta jednoduchá    souvětí</vt:lpstr>
      <vt:lpstr>spojovací  výrazy</vt:lpstr>
      <vt:lpstr>rozlišuj věty jednoduché a souvětí</vt:lpstr>
      <vt:lpstr>vzorce  souvětí</vt:lpstr>
      <vt:lpstr>napiš  vzorce  souvětí</vt:lpstr>
      <vt:lpstr>dokonči souvětí a napiš  vzorce</vt:lpstr>
      <vt:lpstr>tvoř  souvětí  podle  vzorce</vt:lpstr>
      <vt:lpstr>   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16</cp:revision>
  <dcterms:created xsi:type="dcterms:W3CDTF">2013-04-19T19:37:12Z</dcterms:created>
  <dcterms:modified xsi:type="dcterms:W3CDTF">2013-05-26T17:14:41Z</dcterms:modified>
</cp:coreProperties>
</file>