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handoutMasterIdLst>
    <p:handoutMasterId r:id="rId12"/>
  </p:handoutMasterIdLst>
  <p:sldIdLst>
    <p:sldId id="426" r:id="rId2"/>
    <p:sldId id="433" r:id="rId3"/>
    <p:sldId id="434" r:id="rId4"/>
    <p:sldId id="435" r:id="rId5"/>
    <p:sldId id="437" r:id="rId6"/>
    <p:sldId id="436" r:id="rId7"/>
    <p:sldId id="439" r:id="rId8"/>
    <p:sldId id="438" r:id="rId9"/>
    <p:sldId id="43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8754"/>
    <a:srgbClr val="DBBE85"/>
    <a:srgbClr val="987206"/>
    <a:srgbClr val="FF616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1838" autoAdjust="0"/>
    <p:restoredTop sz="89343" autoAdjust="0"/>
  </p:normalViewPr>
  <p:slideViewPr>
    <p:cSldViewPr>
      <p:cViewPr>
        <p:scale>
          <a:sx n="75" d="100"/>
          <a:sy n="75" d="100"/>
        </p:scale>
        <p:origin x="-72" y="5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167A5-E474-42D2-85EB-CABF4B02AF82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7077C-1CFB-424A-91B5-D57526357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08822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57ECFF-7375-408E-84D1-F6CF77001FFA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AB662-9120-460F-8C77-93F00EE3332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35313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9623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772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557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729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18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573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5383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019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E8C742-24AA-4E5B-A337-F38C23F269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11ED03-F3CC-4048-B489-F55446C7D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9792B-87C7-44EB-A3DF-D3400D68D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D423-2DCC-4FDF-98FA-BD7B470356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556AAF6-06E8-49BE-8A09-92EFC03B5B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B582A-1D29-4864-8352-300BA30D1B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39DD-CC5C-47F5-BB00-A964EA5EF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9DF2-3FED-408C-A307-21990C4421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A48F-6E64-44B0-A24E-BFFB5AF0C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024DC-60B0-414E-BF6E-F507D1F13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B7686-2EDE-4C05-B69C-C0B3ED8D5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AD60321-F5D7-4DC4-820B-7D8FB0939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640"/>
            <a:ext cx="8137628" cy="583264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školy: Základní škola Chomutov, Písečná 5144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VY_52_INOVACE_28_Jan_Amos_Komenský_ad2</a:t>
            </a:r>
            <a:endParaRPr lang="cs-CZ" sz="8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projektu: CZ 1.07/1.4.00/21.3355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Mgr. Angela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Doubravová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Datum tvorby: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25.08.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2012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Cílový ročník: čtvrtý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Vzdělávací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oblast/obor/: Člověk a jeho svět</a:t>
            </a:r>
            <a:endParaRPr lang="cs-CZ" sz="8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Klíčové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slovo: Jan Amos Komenský, učitel národů, Velká didaktika, Informatorium školy mateřské, Brána jazyků otevřená.</a:t>
            </a:r>
            <a:endParaRPr lang="cs-CZ" sz="8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Tato prezentace slouží k názornému výkladu učiva o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životě a díle Jana Amose Komenského.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lnSpc>
                <a:spcPct val="170000"/>
              </a:lnSpc>
            </a:pP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427984" y="6021288"/>
            <a:ext cx="4536504" cy="688504"/>
          </a:xfrm>
        </p:spPr>
        <p:txBody>
          <a:bodyPr/>
          <a:lstStyle/>
          <a:p>
            <a:pPr algn="l"/>
            <a:r>
              <a:rPr lang="cs-CZ" i="1" dirty="0">
                <a:solidFill>
                  <a:schemeClr val="tx1"/>
                </a:solidFill>
              </a:rPr>
              <a:t>Autorem materiálu a všech jeho částí,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i="1" dirty="0">
                <a:solidFill>
                  <a:schemeClr val="tx1"/>
                </a:solidFill>
              </a:rPr>
              <a:t>není-li uvedeno jinak, </a:t>
            </a:r>
            <a:r>
              <a:rPr lang="cs-CZ" i="1" dirty="0" smtClean="0">
                <a:solidFill>
                  <a:schemeClr val="tx1"/>
                </a:solidFill>
              </a:rPr>
              <a:t>je</a:t>
            </a:r>
          </a:p>
          <a:p>
            <a:pPr algn="l"/>
            <a:r>
              <a:rPr lang="cs-CZ" i="1" dirty="0" smtClean="0">
                <a:solidFill>
                  <a:schemeClr val="tx1"/>
                </a:solidFill>
              </a:rPr>
              <a:t> </a:t>
            </a:r>
            <a:r>
              <a:rPr lang="cs-CZ" i="1" dirty="0">
                <a:solidFill>
                  <a:schemeClr val="tx1"/>
                </a:solidFill>
              </a:rPr>
              <a:t>Mgr. Angela Doubravová</a:t>
            </a:r>
            <a:r>
              <a:rPr lang="cs-CZ" i="1" dirty="0" smtClean="0">
                <a:solidFill>
                  <a:schemeClr val="tx1"/>
                </a:solidFill>
              </a:rPr>
              <a:t>. Financováno </a:t>
            </a:r>
            <a:r>
              <a:rPr lang="cs-CZ" i="1" dirty="0">
                <a:solidFill>
                  <a:schemeClr val="tx1"/>
                </a:solidFill>
              </a:rPr>
              <a:t>z ESF a </a:t>
            </a:r>
            <a:r>
              <a:rPr lang="cs-CZ" i="1" dirty="0" smtClean="0">
                <a:solidFill>
                  <a:schemeClr val="tx1"/>
                </a:solidFill>
              </a:rPr>
              <a:t>státního rozpočtu</a:t>
            </a:r>
            <a:r>
              <a:rPr lang="cs-CZ" i="1" dirty="0">
                <a:solidFill>
                  <a:schemeClr val="tx1"/>
                </a:solidFill>
              </a:rPr>
              <a:t> ČR. 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7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093296"/>
            <a:ext cx="2879596" cy="67487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429649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JAN AMOS KOMENSKÝ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„Učitel národů“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Pedagog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Filozof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Poslední biskup jednoty bratrské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Spisovatel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Český teolog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40223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Portrét </a:t>
            </a:r>
            <a:r>
              <a:rPr lang="cs-CZ" dirty="0" err="1" smtClean="0">
                <a:effectLst/>
              </a:rPr>
              <a:t>jana</a:t>
            </a:r>
            <a:r>
              <a:rPr lang="cs-CZ" dirty="0" smtClean="0">
                <a:effectLst/>
              </a:rPr>
              <a:t> Amose </a:t>
            </a:r>
            <a:r>
              <a:rPr lang="cs-CZ" dirty="0" err="1" smtClean="0">
                <a:effectLst/>
              </a:rPr>
              <a:t>komenského</a:t>
            </a:r>
            <a:endParaRPr lang="cs-CZ" dirty="0">
              <a:effectLst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319176"/>
            <a:ext cx="4411119" cy="499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405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život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Narozen 28.3. 1592, pravděpodobně v Uherském Brodě.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Studoval na gymnáziu, později na Vysoké škole.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 bitvě na Bílé Hoře se skrýval na různých místech v Čechách i na Moravě.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Později odešel do Polského Lešna, kde byl zvolen biskupem a zástupcem rektora na gymnáziu.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Věřil, že se brzy vrátí do Čech a začal psát učebnice a připravoval plán pro zlepšení organizace školství.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Byl zván na univerzity několika zemí, aby přednášel a také pomohl s reformou školství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42283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Konec života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Ø"/>
            </a:pPr>
            <a:r>
              <a:rPr lang="cs-CZ" sz="3000" dirty="0"/>
              <a:t>Konec svého života </a:t>
            </a:r>
            <a:r>
              <a:rPr lang="cs-CZ" sz="3000" dirty="0" smtClean="0"/>
              <a:t>strávil </a:t>
            </a:r>
            <a:r>
              <a:rPr lang="cs-CZ" sz="3000" dirty="0"/>
              <a:t>v holandském </a:t>
            </a:r>
            <a:r>
              <a:rPr lang="cs-CZ" sz="3000" dirty="0" smtClean="0"/>
              <a:t>Amsterdamu. </a:t>
            </a:r>
          </a:p>
          <a:p>
            <a:pPr>
              <a:lnSpc>
                <a:spcPct val="110000"/>
              </a:lnSpc>
              <a:buFont typeface="Wingdings" pitchFamily="2" charset="2"/>
              <a:buChar char="Ø"/>
            </a:pPr>
            <a:r>
              <a:rPr lang="cs-CZ" sz="3000" dirty="0" smtClean="0"/>
              <a:t>V Amsterdamu </a:t>
            </a:r>
            <a:r>
              <a:rPr lang="cs-CZ" sz="3000" dirty="0"/>
              <a:t>byla vydána polovina z celého Komenského </a:t>
            </a:r>
            <a:r>
              <a:rPr lang="cs-CZ" sz="3000" dirty="0" smtClean="0"/>
              <a:t>díla</a:t>
            </a:r>
            <a:r>
              <a:rPr lang="cs-CZ" sz="3000" dirty="0"/>
              <a:t> </a:t>
            </a:r>
            <a:r>
              <a:rPr lang="cs-CZ" sz="3000" dirty="0" smtClean="0"/>
              <a:t>a jednotlivé </a:t>
            </a:r>
            <a:r>
              <a:rPr lang="cs-CZ" sz="3000" dirty="0"/>
              <a:t>části </a:t>
            </a:r>
            <a:r>
              <a:rPr lang="cs-CZ" sz="3000" dirty="0" smtClean="0"/>
              <a:t>díla „Všenáprava“.</a:t>
            </a:r>
          </a:p>
          <a:p>
            <a:pPr marL="355600" indent="-355600">
              <a:lnSpc>
                <a:spcPct val="110000"/>
              </a:lnSpc>
              <a:buFont typeface="Wingdings" pitchFamily="2" charset="2"/>
              <a:buChar char="Ø"/>
            </a:pPr>
            <a:r>
              <a:rPr lang="cs-CZ" sz="3000" dirty="0" smtClean="0"/>
              <a:t>Navzdory </a:t>
            </a:r>
            <a:r>
              <a:rPr lang="cs-CZ" sz="3000" dirty="0"/>
              <a:t>usilovné práci a pomoci syna Daniela, zůstala mnohá díla více či méně nedokončena.</a:t>
            </a:r>
          </a:p>
          <a:p>
            <a:pPr>
              <a:lnSpc>
                <a:spcPct val="110000"/>
              </a:lnSpc>
              <a:buFont typeface="Wingdings" pitchFamily="2" charset="2"/>
              <a:buChar char="Ø"/>
            </a:pPr>
            <a:r>
              <a:rPr lang="cs-CZ" sz="3000" dirty="0"/>
              <a:t>Zemřel po dlouhodobých zdravotních </a:t>
            </a:r>
            <a:r>
              <a:rPr lang="cs-CZ" sz="3000" dirty="0" smtClean="0"/>
              <a:t>problémech v </a:t>
            </a:r>
            <a:r>
              <a:rPr lang="cs-CZ" sz="3000" dirty="0"/>
              <a:t>listopadu 1670. Byl pohřben v kostelíku v </a:t>
            </a:r>
            <a:r>
              <a:rPr lang="cs-CZ" sz="3000" dirty="0" smtClean="0"/>
              <a:t>Holandském Naardenu</a:t>
            </a:r>
            <a:r>
              <a:rPr lang="cs-CZ" sz="30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6879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effectLst/>
              </a:rPr>
              <a:t>Velká didaktika – spis o vyučovacích metodách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700808"/>
            <a:ext cx="8254752" cy="460851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i="1" dirty="0" err="1" smtClean="0"/>
              <a:t>Didactica</a:t>
            </a:r>
            <a:r>
              <a:rPr lang="cs-CZ" dirty="0" smtClean="0"/>
              <a:t> </a:t>
            </a:r>
            <a:r>
              <a:rPr lang="cs-CZ" dirty="0"/>
              <a:t>– tj. umění umělého vyučování</a:t>
            </a:r>
            <a:r>
              <a:rPr lang="cs-CZ" dirty="0" smtClean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/>
              <a:t>Původně </a:t>
            </a:r>
            <a:r>
              <a:rPr lang="cs-CZ" dirty="0"/>
              <a:t>byla psána česky, vyšla latinsky. Stanovuje tu obecně platné vyučovací zásady</a:t>
            </a:r>
            <a:r>
              <a:rPr lang="cs-CZ" dirty="0" smtClean="0"/>
              <a:t>: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/>
              <a:t>Bojuje </a:t>
            </a:r>
            <a:r>
              <a:rPr lang="cs-CZ" dirty="0"/>
              <a:t>zde proti mechanickému učení, tvrdí, že vzdělání má být </a:t>
            </a:r>
            <a:r>
              <a:rPr lang="cs-CZ" dirty="0" smtClean="0"/>
              <a:t>zdarma.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86154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Zásady didaktiky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5256584"/>
          </a:xfrm>
        </p:spPr>
        <p:txBody>
          <a:bodyPr>
            <a:normAutofit fontScale="92500" lnSpcReduction="10000"/>
          </a:bodyPr>
          <a:lstStyle/>
          <a:p>
            <a:pPr lvl="1">
              <a:lnSpc>
                <a:spcPts val="2300"/>
              </a:lnSpc>
              <a:buFont typeface="Arial" pitchFamily="34" charset="0"/>
              <a:buChar char="•"/>
            </a:pPr>
            <a:r>
              <a:rPr lang="cs-CZ" sz="3200" dirty="0"/>
              <a:t>Učit se musí od mládí.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Povinná školní docházka (chytří, hloupí, chudí, bohatí, …).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Názorné vyučování.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Nutnost určitého stupně vzdělání, horlivost.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Přiměřenost látky k věku.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Vše převádět do praxe.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Vyučovat od jednoduššího ke složitějšímu.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Nutnost stálého opakování.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Žák má být současně učitelem.</a:t>
            </a:r>
          </a:p>
          <a:p>
            <a:pPr lvl="1">
              <a:lnSpc>
                <a:spcPts val="2300"/>
              </a:lnSpc>
              <a:buFont typeface="Arial" pitchFamily="34" charset="0"/>
              <a:buChar char="•"/>
            </a:pPr>
            <a:r>
              <a:rPr lang="cs-CZ" sz="3200" dirty="0"/>
              <a:t>Vyučování má být zábavné.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79179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Další díla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>
                <a:solidFill>
                  <a:srgbClr val="FF0000"/>
                </a:solidFill>
              </a:rPr>
              <a:t>Informatorium školy </a:t>
            </a:r>
            <a:r>
              <a:rPr lang="cs-CZ" dirty="0" smtClean="0">
                <a:solidFill>
                  <a:srgbClr val="FF0000"/>
                </a:solidFill>
              </a:rPr>
              <a:t>mateřské</a:t>
            </a:r>
            <a:r>
              <a:rPr lang="cs-CZ" dirty="0" smtClean="0"/>
              <a:t> – rady matkám k výchově dětí před školou.</a:t>
            </a:r>
            <a:endParaRPr lang="cs-CZ" dirty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>
                <a:solidFill>
                  <a:srgbClr val="FF0000"/>
                </a:solidFill>
              </a:rPr>
              <a:t>Brána jazyků otevřená </a:t>
            </a:r>
            <a:r>
              <a:rPr lang="cs-CZ" dirty="0" smtClean="0"/>
              <a:t>– pojednání o důležitosti jazyků a jak se jim učit.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8743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988840"/>
            <a:ext cx="7363544" cy="3155181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/>
              <a:t>http://cs.wikipedia.org/wiki/Soubor:Johan_amos_comenius_1592-1671.jpg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91264" cy="1080120"/>
          </a:xfrm>
        </p:spPr>
        <p:txBody>
          <a:bodyPr>
            <a:noAutofit/>
          </a:bodyPr>
          <a:lstStyle/>
          <a:p>
            <a:pPr algn="ctr"/>
            <a:r>
              <a:rPr lang="cs-CZ" sz="2200" b="1" dirty="0" smtClean="0">
                <a:effectLst/>
                <a:cs typeface="Times New Roman" pitchFamily="18" charset="0"/>
              </a:rPr>
              <a:t>ilustrace </a:t>
            </a:r>
            <a:r>
              <a:rPr lang="cs-CZ" sz="2200" b="1" dirty="0" err="1" smtClean="0">
                <a:effectLst/>
                <a:cs typeface="Times New Roman" pitchFamily="18" charset="0"/>
              </a:rPr>
              <a:t>BYLa</a:t>
            </a:r>
            <a:r>
              <a:rPr lang="cs-CZ" sz="2200" b="1" dirty="0" smtClean="0">
                <a:effectLst/>
                <a:cs typeface="Times New Roman" pitchFamily="18" charset="0"/>
              </a:rPr>
              <a:t> </a:t>
            </a:r>
            <a:r>
              <a:rPr lang="cs-CZ" sz="2200" b="1" dirty="0" err="1" smtClean="0">
                <a:effectLst/>
                <a:cs typeface="Times New Roman" pitchFamily="18" charset="0"/>
              </a:rPr>
              <a:t>ČERPÁNa</a:t>
            </a:r>
            <a:r>
              <a:rPr lang="cs-CZ" sz="2200" b="1" dirty="0" smtClean="0">
                <a:effectLst/>
                <a:cs typeface="Times New Roman" pitchFamily="18" charset="0"/>
              </a:rPr>
              <a:t> Z TĚCHTO STRÁNEK</a:t>
            </a:r>
            <a:endParaRPr lang="cs-CZ" sz="2200" b="1" dirty="0">
              <a:effectLst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9414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2719</TotalTime>
  <Words>416</Words>
  <Application>Microsoft Office PowerPoint</Application>
  <PresentationFormat>Předvádění na obrazovce (4:3)</PresentationFormat>
  <Paragraphs>62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JAN AMOS KOMENSKÝ</vt:lpstr>
      <vt:lpstr>Portrét jana Amose komenského</vt:lpstr>
      <vt:lpstr>život</vt:lpstr>
      <vt:lpstr>Konec života</vt:lpstr>
      <vt:lpstr>Velká didaktika – spis o vyučovacích metodách</vt:lpstr>
      <vt:lpstr>Zásady didaktiky</vt:lpstr>
      <vt:lpstr>Další díla</vt:lpstr>
      <vt:lpstr>ilustrace BYLa ČERPÁNa Z TĚCHTO STRÁNEK</vt:lpstr>
    </vt:vector>
  </TitlesOfParts>
  <Company>GNJ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Panovníci Českých zemí</dc:title>
  <dc:creator>lukas.salivar</dc:creator>
  <dc:description>upravil a hudbu dodal Kozoroh - květen 2010</dc:description>
  <cp:lastModifiedBy>Angela Doubravová</cp:lastModifiedBy>
  <cp:revision>220</cp:revision>
  <dcterms:created xsi:type="dcterms:W3CDTF">2003-11-26T11:59:29Z</dcterms:created>
  <dcterms:modified xsi:type="dcterms:W3CDTF">2013-05-24T08:28:55Z</dcterms:modified>
</cp:coreProperties>
</file>