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4" r:id="rId5"/>
    <p:sldId id="285" r:id="rId6"/>
    <p:sldId id="286" r:id="rId7"/>
    <p:sldId id="287" r:id="rId8"/>
    <p:sldId id="288" r:id="rId9"/>
    <p:sldId id="260" r:id="rId10"/>
    <p:sldId id="28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forum.ican3800.zajsoft.net/viewtopic.php?f=13&amp;t=30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Zesilovač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05_01_32_INOVACE_20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zesilovače a typy zesilovačů.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Tranzistorový, integrovaný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elektronkový.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Zesilovač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383" y="188640"/>
            <a:ext cx="7024687" cy="1143000"/>
          </a:xfrm>
        </p:spPr>
        <p:txBody>
          <a:bodyPr/>
          <a:lstStyle/>
          <a:p>
            <a:r>
              <a:rPr lang="cs-CZ" dirty="0" smtClean="0"/>
              <a:t>Zesilovač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6777037" cy="3508375"/>
          </a:xfrm>
        </p:spPr>
        <p:txBody>
          <a:bodyPr/>
          <a:lstStyle/>
          <a:p>
            <a:r>
              <a:rPr lang="cs-CZ" dirty="0" smtClean="0"/>
              <a:t>Tranzistor je základní součástkou zesilovače.</a:t>
            </a:r>
          </a:p>
          <a:p>
            <a:r>
              <a:rPr lang="cs-CZ" dirty="0" smtClean="0"/>
              <a:t>Slouží k zesílení vstupního signálu, nemění vstupní frekvenci.</a:t>
            </a:r>
          </a:p>
          <a:p>
            <a:r>
              <a:rPr lang="cs-CZ" dirty="0" smtClean="0"/>
              <a:t>Energii spotřebovává z napájecího zdroje.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48204" y="5938247"/>
            <a:ext cx="22168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stereofonní zesilovač</a:t>
            </a:r>
            <a:endParaRPr lang="cs-CZ" sz="1200" dirty="0"/>
          </a:p>
        </p:txBody>
      </p:sp>
      <p:pic>
        <p:nvPicPr>
          <p:cNvPr id="1026" name="Picture 2" descr="http://i302.photobucket.com/albums/nn113/patt-lukis/tw077/IMG_43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5" t="22070" r="3968" b="11503"/>
          <a:stretch/>
        </p:blipFill>
        <p:spPr bwMode="auto">
          <a:xfrm>
            <a:off x="3065030" y="3501008"/>
            <a:ext cx="5418163" cy="289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568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1143000"/>
          </a:xfrm>
        </p:spPr>
        <p:txBody>
          <a:bodyPr/>
          <a:lstStyle/>
          <a:p>
            <a:r>
              <a:rPr lang="cs-CZ" dirty="0" smtClean="0"/>
              <a:t>Typy zesilovačů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037" cy="3508375"/>
          </a:xfrm>
        </p:spPr>
        <p:txBody>
          <a:bodyPr/>
          <a:lstStyle/>
          <a:p>
            <a:r>
              <a:rPr lang="cs-CZ" dirty="0" smtClean="0"/>
              <a:t>Podle výkonu</a:t>
            </a:r>
          </a:p>
          <a:p>
            <a:r>
              <a:rPr lang="cs-CZ" dirty="0" smtClean="0"/>
              <a:t>Podle použitých aktivních součástek</a:t>
            </a:r>
          </a:p>
          <a:p>
            <a:r>
              <a:rPr lang="cs-CZ" dirty="0" smtClean="0"/>
              <a:t>Podle frekvence</a:t>
            </a:r>
          </a:p>
          <a:p>
            <a:r>
              <a:rPr lang="cs-CZ" dirty="0" smtClean="0"/>
              <a:t>Podle počtu stupňů</a:t>
            </a:r>
          </a:p>
          <a:p>
            <a:r>
              <a:rPr lang="cs-CZ" dirty="0" smtClean="0"/>
              <a:t>Podle polohy klidového pracovního bodu</a:t>
            </a:r>
          </a:p>
          <a:p>
            <a:r>
              <a:rPr lang="cs-CZ" dirty="0" smtClean="0"/>
              <a:t>Podle zapojení tranzistorů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34" t="26194" r="7301" b="25177"/>
          <a:stretch/>
        </p:blipFill>
        <p:spPr bwMode="auto">
          <a:xfrm>
            <a:off x="4139952" y="4552397"/>
            <a:ext cx="4248472" cy="1817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5960598"/>
            <a:ext cx="2924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Integrovaný zesilovač MBA 810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90656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024687" cy="1143000"/>
          </a:xfrm>
        </p:spPr>
        <p:txBody>
          <a:bodyPr/>
          <a:lstStyle/>
          <a:p>
            <a:r>
              <a:rPr lang="cs-CZ" dirty="0" smtClean="0"/>
              <a:t>Zesilovač s jedním tranzistorem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16832"/>
            <a:ext cx="6777037" cy="3508375"/>
          </a:xfrm>
        </p:spPr>
        <p:txBody>
          <a:bodyPr/>
          <a:lstStyle/>
          <a:p>
            <a:r>
              <a:rPr lang="cs-CZ" dirty="0" smtClean="0"/>
              <a:t>U mnohých aplikací si vystačíme u zesilovače pouze s jedním tranzistorem.</a:t>
            </a:r>
          </a:p>
          <a:p>
            <a:r>
              <a:rPr lang="cs-CZ" dirty="0" smtClean="0"/>
              <a:t>Takovéto zapojení používáme například u předzesilovačů.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7" t="5774" r="4005" b="5469"/>
          <a:stretch/>
        </p:blipFill>
        <p:spPr bwMode="auto">
          <a:xfrm>
            <a:off x="4260565" y="3211628"/>
            <a:ext cx="4150503" cy="3191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8449" y="5987384"/>
            <a:ext cx="29349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Zesilovač s jedním tranzistorem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88314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Zesilovače s integrovaným obvodem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jednom integrovaném obvodu jsou všechny aktivní prvky zesilovače.</a:t>
            </a:r>
          </a:p>
          <a:p>
            <a:r>
              <a:rPr lang="cs-CZ" dirty="0" smtClean="0"/>
              <a:t>Přivedeme pouze napájení a osadíme korekční obvody.</a:t>
            </a:r>
          </a:p>
          <a:p>
            <a:r>
              <a:rPr lang="cs-CZ" dirty="0" smtClean="0"/>
              <a:t>Zajistíme chlazení.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699" y="3573016"/>
            <a:ext cx="365536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032321"/>
            <a:ext cx="34206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Osazený Integrovaný zesilovač 2x60W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7557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1664" y="764704"/>
            <a:ext cx="7024687" cy="1143000"/>
          </a:xfrm>
        </p:spPr>
        <p:txBody>
          <a:bodyPr/>
          <a:lstStyle/>
          <a:p>
            <a:r>
              <a:rPr lang="cs-CZ" dirty="0" smtClean="0"/>
              <a:t>Elektronkový zesilovač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777037" cy="3508375"/>
          </a:xfrm>
        </p:spPr>
        <p:txBody>
          <a:bodyPr/>
          <a:lstStyle/>
          <a:p>
            <a:r>
              <a:rPr lang="cs-CZ" dirty="0" smtClean="0"/>
              <a:t>Aktivním prvkem zesilovače je elektronka.</a:t>
            </a:r>
          </a:p>
          <a:p>
            <a:r>
              <a:rPr lang="cs-CZ" dirty="0" smtClean="0"/>
              <a:t>Má menší zkreslení, spotřebovává více energie.</a:t>
            </a:r>
          </a:p>
          <a:p>
            <a:r>
              <a:rPr lang="cs-CZ" dirty="0" smtClean="0"/>
              <a:t>Používá se u některých Hifi zesilovačů.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5908204"/>
            <a:ext cx="23274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Elektronkový zesilovač</a:t>
            </a:r>
            <a:endParaRPr lang="cs-CZ" sz="1200" dirty="0"/>
          </a:p>
        </p:txBody>
      </p:sp>
      <p:pic>
        <p:nvPicPr>
          <p:cNvPr id="1028" name="Picture 4" descr="http://home.tiscali.cz/flashedbrain/tubeamp/amp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23"/>
          <a:stretch/>
        </p:blipFill>
        <p:spPr bwMode="auto">
          <a:xfrm>
            <a:off x="4211960" y="3699794"/>
            <a:ext cx="4104456" cy="251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262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– </a:t>
            </a:r>
            <a:r>
              <a:rPr lang="cs-CZ" sz="2000" dirty="0"/>
              <a:t>AUTOR NEUVEDEN. </a:t>
            </a:r>
            <a:r>
              <a:rPr lang="cs-CZ" sz="2000" i="1" dirty="0"/>
              <a:t>Elektro </a:t>
            </a:r>
            <a:r>
              <a:rPr lang="cs-CZ" sz="2000" i="1" dirty="0" err="1"/>
              <a:t>Lukis</a:t>
            </a:r>
            <a:r>
              <a:rPr lang="cs-CZ" sz="2000" dirty="0"/>
              <a:t> [online]. [cit. 5.4.2013]. Dostupný na WWW: http://i302.photobucket.com/albums/nn113/patt-lukis/tw077/IMG_4329.jpg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 Obr. 2 - </a:t>
            </a:r>
            <a:r>
              <a:rPr lang="cs-CZ" sz="2000" dirty="0" smtClean="0"/>
              <a:t>AUTOR </a:t>
            </a:r>
            <a:r>
              <a:rPr lang="cs-CZ" sz="2000" dirty="0"/>
              <a:t>NEUVEDEN. </a:t>
            </a:r>
            <a:r>
              <a:rPr lang="cs-CZ" sz="2000" i="1" dirty="0" err="1"/>
              <a:t>Nejelektro</a:t>
            </a:r>
            <a:r>
              <a:rPr lang="cs-CZ" sz="2000" dirty="0"/>
              <a:t> [online]. [cit. 5.4.2013]. Dostupný na WWW: http://www.nejelektro.cz/obrazek-vyrobku-mba810das-ds_1844_0_radio-material-soucastky_mba-mda.html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  <a:cs typeface="Traditional Arabic" pitchFamily="18" charset="-78"/>
              </a:rPr>
              <a:t>Obr. 3 - </a:t>
            </a:r>
            <a:r>
              <a:rPr lang="cs-CZ" sz="2000" dirty="0"/>
              <a:t>AUTOR NEUVEDEN. </a:t>
            </a:r>
            <a:r>
              <a:rPr lang="cs-CZ" sz="2000" i="1" dirty="0" err="1"/>
              <a:t>Zajsoft</a:t>
            </a:r>
            <a:r>
              <a:rPr lang="cs-CZ" sz="2000" dirty="0"/>
              <a:t> [online]. [cit. 5.4.2013].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forum.ican3800.zajsoft.net/viewtopic.php?f=13&amp;t=300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  <a:cs typeface="Traditional Arabic" pitchFamily="18" charset="-78"/>
              </a:rPr>
              <a:t>Obr. 4 - </a:t>
            </a:r>
            <a:r>
              <a:rPr lang="cs-CZ" sz="2000" dirty="0"/>
              <a:t>AUTOR NEUVEDEN. </a:t>
            </a:r>
            <a:r>
              <a:rPr lang="cs-CZ" sz="2000" i="1" dirty="0" err="1"/>
              <a:t>Pandatron</a:t>
            </a:r>
            <a:r>
              <a:rPr lang="cs-CZ" sz="2000" dirty="0"/>
              <a:t> [online]. [cit. 5.4.2013]. Dostupný na WWW: http://pandatron.cz/?24&amp;zesilovac_2_x_60_w </a:t>
            </a:r>
            <a:endParaRPr lang="cs-CZ" sz="2000" dirty="0" smtClean="0">
              <a:latin typeface="Franklin Gothic Book" pitchFamily="34" charset="0"/>
              <a:cs typeface="Traditional Arabic" pitchFamily="18" charset="-7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97511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cs-CZ" dirty="0">
                <a:latin typeface="Franklin Gothic Book" pitchFamily="34" charset="0"/>
              </a:rPr>
              <a:t>Obr. </a:t>
            </a:r>
            <a:r>
              <a:rPr lang="cs-CZ" dirty="0" smtClean="0">
                <a:latin typeface="Franklin Gothic Book" pitchFamily="34" charset="0"/>
              </a:rPr>
              <a:t>5 – </a:t>
            </a:r>
            <a:r>
              <a:rPr lang="cs-CZ" dirty="0"/>
              <a:t>AUTOR NEUVEDEN. </a:t>
            </a:r>
            <a:r>
              <a:rPr lang="cs-CZ" i="1" dirty="0" err="1"/>
              <a:t>tiscali</a:t>
            </a:r>
            <a:r>
              <a:rPr lang="cs-CZ" dirty="0"/>
              <a:t> [online]. [cit. 27.5.2013]. </a:t>
            </a:r>
            <a:r>
              <a:rPr lang="cs-CZ"/>
              <a:t>Dostupný na WWW: http://home.tiscali.cz/flashedbrain/tubeamp/ </a:t>
            </a:r>
            <a:endParaRPr lang="cs-CZ" dirty="0">
              <a:latin typeface="Franklin Gothic Book" pitchFamily="34" charset="0"/>
              <a:cs typeface="Traditional Arabic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489358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5122</TotalTime>
  <Words>371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Výukový materiál</vt:lpstr>
      <vt:lpstr>Prezentace aplikace PowerPoint</vt:lpstr>
      <vt:lpstr>Zesilovač</vt:lpstr>
      <vt:lpstr>Typy zesilovačů</vt:lpstr>
      <vt:lpstr>Zesilovač s jedním tranzistorem</vt:lpstr>
      <vt:lpstr>Zesilovače s integrovaným obvodem</vt:lpstr>
      <vt:lpstr>Elektronkový zesilovač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568</cp:revision>
  <dcterms:created xsi:type="dcterms:W3CDTF">2011-04-17T19:50:20Z</dcterms:created>
  <dcterms:modified xsi:type="dcterms:W3CDTF">2013-05-27T07:30:19Z</dcterms:modified>
</cp:coreProperties>
</file>